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3" r:id="rId17"/>
    <p:sldId id="264" r:id="rId18"/>
    <p:sldId id="266" r:id="rId19"/>
    <p:sldId id="267" r:id="rId20"/>
    <p:sldId id="268" r:id="rId21"/>
    <p:sldId id="272" r:id="rId22"/>
    <p:sldId id="269" r:id="rId23"/>
    <p:sldId id="28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Alex Rudkevich" initials="AR" lastIdx="5" clrIdx="1">
    <p:extLst>
      <p:ext uri="{19B8F6BF-5375-455C-9EA6-DF929625EA0E}">
        <p15:presenceInfo xmlns:p15="http://schemas.microsoft.com/office/powerpoint/2012/main" userId="S-1-5-21-690412357-756614692-33557439-1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97D0E0-06B6-46F9-9AD7-802FFD90168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DC1045-9BCB-44C7-9048-A841D513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65FF1F-2854-41A5-8451-91BD3189ED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42A02-F984-408B-8971-C0E9EDD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5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4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5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8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2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4D15A3-9072-40C3-9537-948A27CA56D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2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4" y="0"/>
            <a:ext cx="1853331" cy="14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3694"/>
            <a:ext cx="6743700" cy="609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763"/>
            <a:ext cx="8229600" cy="4525963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4460"/>
            <a:ext cx="9144000" cy="7369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34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GECO Team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" y="6356350"/>
            <a:ext cx="490476" cy="3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6200"/>
            <a:ext cx="9144000" cy="7369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035"/>
            <a:ext cx="9144000" cy="66863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34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GECO Team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" y="6356350"/>
            <a:ext cx="490476" cy="3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34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GECO Team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" y="6356350"/>
            <a:ext cx="490476" cy="3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781809" y="6218241"/>
            <a:ext cx="1992313" cy="701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2080A02-FB3C-4BDD-BB66-0E61265A7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10378"/>
            <a:ext cx="9144000" cy="7369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024"/>
            <a:ext cx="9144000" cy="66863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2"/>
            <a:ext cx="8229600" cy="5287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594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GECO Team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" y="6356350"/>
            <a:ext cx="490476" cy="3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5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0977"/>
            <a:ext cx="434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GECO Team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88" r:id="rId5"/>
    <p:sldLayoutId id="214748368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NUL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373" y="2222439"/>
            <a:ext cx="7772400" cy="2627012"/>
          </a:xfrm>
        </p:spPr>
        <p:txBody>
          <a:bodyPr>
            <a:noAutofit/>
          </a:bodyPr>
          <a:lstStyle/>
          <a:p>
            <a:r>
              <a:rPr lang="en-US" sz="2400" dirty="0"/>
              <a:t>Coordinated Operation of Electric and Natural Gas Supply Networks: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Optimization </a:t>
            </a:r>
            <a:r>
              <a:rPr lang="en-US" sz="2400" dirty="0"/>
              <a:t>Processes and Market </a:t>
            </a:r>
            <a:r>
              <a:rPr lang="en-US" sz="2400" dirty="0" smtClean="0"/>
              <a:t>Design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dirty="0" smtClean="0"/>
              <a:t>(ARPA-E OPEN-15)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Presented at the ERCOT Emerging Technologies Working Group (ETWG) Meeting</a:t>
            </a:r>
            <a:br>
              <a:rPr lang="en-US" sz="2000" dirty="0" smtClean="0"/>
            </a:br>
            <a:r>
              <a:rPr lang="en-US" sz="2000" dirty="0" smtClean="0"/>
              <a:t>December 6, 2016, Austin, TX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9606"/>
            <a:ext cx="8763000" cy="9812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Gas-Electric Co-Optimization (GECO)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5257800"/>
            <a:ext cx="7218457" cy="1387897"/>
            <a:chOff x="735458" y="3782298"/>
            <a:chExt cx="7218457" cy="13878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58" y="3911814"/>
              <a:ext cx="1180613" cy="4491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862" y="3782298"/>
              <a:ext cx="1210880" cy="7137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194" y="3911814"/>
              <a:ext cx="1272953" cy="5095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18" y="3875144"/>
              <a:ext cx="1044997" cy="534733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076" y="4683084"/>
              <a:ext cx="1371600" cy="487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0" y="4681619"/>
              <a:ext cx="1954563" cy="4755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75" y="5036518"/>
            <a:ext cx="1219566" cy="935001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7"/>
          <a:stretch/>
        </p:blipFill>
        <p:spPr bwMode="auto">
          <a:xfrm>
            <a:off x="4659573" y="412850"/>
            <a:ext cx="2195353" cy="5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0" y="461339"/>
            <a:ext cx="1365504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natoly\Documents\LANL\2015\presentations\2015-10-26_ARPA-E-GECO\high_level\images\model9_gas-gr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83" y="2256477"/>
            <a:ext cx="3376535" cy="226187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1" y="238239"/>
            <a:ext cx="8823959" cy="41124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Intra-day gas-grid interdependency case study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6192599" y="1517712"/>
            <a:ext cx="2422389" cy="52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Power system model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340795"/>
            <a:ext cx="3455922" cy="87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Gas pipeline network model</a:t>
            </a:r>
          </a:p>
        </p:txBody>
      </p:sp>
      <p:sp>
        <p:nvSpPr>
          <p:cNvPr id="289" name="Titre 1"/>
          <p:cNvSpPr txBox="1">
            <a:spLocks/>
          </p:cNvSpPr>
          <p:nvPr/>
        </p:nvSpPr>
        <p:spPr>
          <a:xfrm>
            <a:off x="428368" y="4591839"/>
            <a:ext cx="5417438" cy="977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Interdependency Simulation &amp;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Dynamic Gas-Grid Scheduling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423418" y="2038674"/>
            <a:ext cx="2422389" cy="79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Dynamic constraints on gas availability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4043" y="2754316"/>
            <a:ext cx="1704109" cy="445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5729241" y="4528065"/>
            <a:ext cx="572301" cy="908609"/>
          </a:xfrm>
          <a:prstGeom prst="bentUpArrow">
            <a:avLst>
              <a:gd name="adj1" fmla="val 25000"/>
              <a:gd name="adj2" fmla="val 30249"/>
              <a:gd name="adj3" fmla="val 35497"/>
            </a:avLst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natoly\Documents\LANL\2015\presentations\2015-06-25_Gas+Grid_for_Scott\pow_demands-eps-converted-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695" y="4591839"/>
            <a:ext cx="1471192" cy="924186"/>
          </a:xfrm>
          <a:prstGeom prst="rect">
            <a:avLst/>
          </a:prstGeom>
          <a:noFill/>
        </p:spPr>
      </p:pic>
      <p:pic>
        <p:nvPicPr>
          <p:cNvPr id="3077" name="Picture 5" descr="C:\Users\Anatoly\Documents\LANL\2015\presentations\2015-10-26_ARPA-E-GECO\high_level\images\RTS96_landscape_gas-g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5393" y="2070665"/>
            <a:ext cx="2980017" cy="2521175"/>
          </a:xfrm>
          <a:prstGeom prst="rect">
            <a:avLst/>
          </a:prstGeom>
          <a:noFill/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3272194" y="3395888"/>
            <a:ext cx="2743199" cy="111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</a:rPr>
              <a:t>Simple model: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 Fixed gas price $6/</a:t>
            </a:r>
            <a:r>
              <a:rPr lang="en-US" sz="1400" dirty="0" err="1">
                <a:latin typeface="Calibri" panose="020F0502020204030204" pitchFamily="34" charset="0"/>
              </a:rPr>
              <a:t>mmBTU</a:t>
            </a:r>
            <a:r>
              <a:rPr lang="en-US" sz="1400" dirty="0"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Quadratic heat rate curves,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Quadratic generation cost curves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1" y="236325"/>
            <a:ext cx="8823959" cy="41124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Gas-grid coordination &amp; co-optimization scenarios</a:t>
            </a:r>
          </a:p>
        </p:txBody>
      </p:sp>
      <p:sp>
        <p:nvSpPr>
          <p:cNvPr id="18" name="Rectangle à coins arrondis 3"/>
          <p:cNvSpPr/>
          <p:nvPr/>
        </p:nvSpPr>
        <p:spPr>
          <a:xfrm>
            <a:off x="178216" y="3538531"/>
            <a:ext cx="3126208" cy="1834852"/>
          </a:xfrm>
          <a:prstGeom prst="roundRect">
            <a:avLst>
              <a:gd name="adj" fmla="val 102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" y="3559512"/>
            <a:ext cx="3522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1</a:t>
            </a:r>
            <a:r>
              <a:rPr lang="en-US" sz="1400" b="1" dirty="0"/>
              <a:t>. </a:t>
            </a:r>
            <a:r>
              <a:rPr lang="en-US" sz="1400" b="1" u="sng" dirty="0"/>
              <a:t>Status Quo</a:t>
            </a:r>
            <a:r>
              <a:rPr lang="en-US" sz="1400" b="1" dirty="0"/>
              <a:t> Systems and Markets</a:t>
            </a:r>
          </a:p>
        </p:txBody>
      </p:sp>
      <p:sp>
        <p:nvSpPr>
          <p:cNvPr id="20" name="Rectangle à coins arrondis 3"/>
          <p:cNvSpPr/>
          <p:nvPr/>
        </p:nvSpPr>
        <p:spPr>
          <a:xfrm>
            <a:off x="178217" y="1666747"/>
            <a:ext cx="3128961" cy="1731090"/>
          </a:xfrm>
          <a:prstGeom prst="roundRect">
            <a:avLst>
              <a:gd name="adj" fmla="val 1026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712" y="1704413"/>
            <a:ext cx="311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/>
              <a:t>. Co-optimization (static)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78218" y="2140143"/>
            <a:ext cx="3128961" cy="433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</a:rPr>
              <a:t>Pipeline model and data 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 Grid operator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3" name="Rectangle à coins arrondis 3"/>
          <p:cNvSpPr/>
          <p:nvPr/>
        </p:nvSpPr>
        <p:spPr>
          <a:xfrm>
            <a:off x="5778465" y="1655333"/>
            <a:ext cx="3228436" cy="1742504"/>
          </a:xfrm>
          <a:prstGeom prst="roundRect">
            <a:avLst>
              <a:gd name="adj" fmla="val 102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66973" y="1661597"/>
            <a:ext cx="323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4</a:t>
            </a:r>
            <a:r>
              <a:rPr lang="en-US" sz="1600" b="1" dirty="0"/>
              <a:t>. Co-optimization (dynamic)</a:t>
            </a:r>
          </a:p>
        </p:txBody>
      </p:sp>
      <p:sp>
        <p:nvSpPr>
          <p:cNvPr id="25" name="Rectangle à coins arrondis 3"/>
          <p:cNvSpPr/>
          <p:nvPr/>
        </p:nvSpPr>
        <p:spPr>
          <a:xfrm>
            <a:off x="5778469" y="3538531"/>
            <a:ext cx="3239929" cy="1834852"/>
          </a:xfrm>
          <a:prstGeom prst="roundRect">
            <a:avLst>
              <a:gd name="adj" fmla="val 102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78466" y="3559510"/>
            <a:ext cx="323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2</a:t>
            </a:r>
            <a:r>
              <a:rPr lang="en-US" sz="1600" b="1" dirty="0"/>
              <a:t>. Dynamic Gas Flow Control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5851948" y="4025177"/>
            <a:ext cx="3128960" cy="38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</a:rPr>
              <a:t>Gas-fired generator fuel schedule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 Pipeline operator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201505" y="2598062"/>
            <a:ext cx="3079632" cy="467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Grid operator acts based on</a:t>
            </a:r>
          </a:p>
          <a:p>
            <a:pPr algn="ctr"/>
            <a:r>
              <a:rPr lang="en-US" sz="1400" u="sng" dirty="0">
                <a:latin typeface="Calibri" panose="020F0502020204030204" pitchFamily="34" charset="0"/>
                <a:sym typeface="Wingdings" panose="05000000000000000000" pitchFamily="2" charset="2"/>
              </a:rPr>
              <a:t>steady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 gas compressor operation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5785648" y="4495272"/>
            <a:ext cx="3228436" cy="424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Optimal  dynamic compressor operation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(new technology)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9" name="Titre 1"/>
          <p:cNvSpPr txBox="1">
            <a:spLocks/>
          </p:cNvSpPr>
          <p:nvPr/>
        </p:nvSpPr>
        <p:spPr>
          <a:xfrm>
            <a:off x="201504" y="3993658"/>
            <a:ext cx="3075618" cy="358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</a:rPr>
              <a:t>Gas-fired generator fuel schedule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 Pipeline operator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171450" y="4495272"/>
            <a:ext cx="3145250" cy="424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Pipeline operator uses steady state model for gas system, checks feasibility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171450" y="4919606"/>
            <a:ext cx="3145249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Gas pressure fluctuations, hidden costs </a:t>
            </a: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5610877" y="2152992"/>
            <a:ext cx="3581400" cy="1064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</a:rPr>
              <a:t>Goal for the future: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Both systems optimized together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Both systems secure and optimal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18025" y="3036951"/>
            <a:ext cx="3079632" cy="338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Calibri" panose="020F0502020204030204" pitchFamily="34" charset="0"/>
              </a:rPr>
              <a:t>Gas feasible at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high power system cost</a:t>
            </a:r>
          </a:p>
        </p:txBody>
      </p:sp>
      <p:sp>
        <p:nvSpPr>
          <p:cNvPr id="63" name="Titre 1"/>
          <p:cNvSpPr txBox="1">
            <a:spLocks/>
          </p:cNvSpPr>
          <p:nvPr/>
        </p:nvSpPr>
        <p:spPr>
          <a:xfrm>
            <a:off x="5610877" y="4919606"/>
            <a:ext cx="3581400" cy="439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Improved efficiency for normal conditions</a:t>
            </a:r>
          </a:p>
        </p:txBody>
      </p:sp>
      <p:cxnSp>
        <p:nvCxnSpPr>
          <p:cNvPr id="43" name="Straight Arrow Connector 42"/>
          <p:cNvCxnSpPr>
            <a:stCxn id="62" idx="7"/>
            <a:endCxn id="66" idx="3"/>
          </p:cNvCxnSpPr>
          <p:nvPr/>
        </p:nvCxnSpPr>
        <p:spPr>
          <a:xfrm flipV="1">
            <a:off x="4058652" y="3082661"/>
            <a:ext cx="1018632" cy="780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9333097">
            <a:off x="3984252" y="3249983"/>
            <a:ext cx="11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 Info &amp; Computation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79797" y="4413722"/>
            <a:ext cx="213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OPERATION</a:t>
            </a:r>
          </a:p>
          <a:p>
            <a:pPr algn="ctr"/>
            <a:r>
              <a:rPr lang="en-US" sz="1400" b="1" dirty="0"/>
              <a:t>(Gas System Control)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515400" y="3354782"/>
            <a:ext cx="18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COORDINATION</a:t>
            </a:r>
          </a:p>
        </p:txBody>
      </p:sp>
      <p:sp>
        <p:nvSpPr>
          <p:cNvPr id="62" name="Oval 61"/>
          <p:cNvSpPr/>
          <p:nvPr/>
        </p:nvSpPr>
        <p:spPr>
          <a:xfrm>
            <a:off x="3590618" y="3786649"/>
            <a:ext cx="548336" cy="5256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024547" y="3789101"/>
            <a:ext cx="548336" cy="5256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81516" y="2652955"/>
            <a:ext cx="548336" cy="5256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96982" y="2633976"/>
            <a:ext cx="548336" cy="5256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551856" y="2590769"/>
            <a:ext cx="0" cy="1798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551856" y="4389097"/>
            <a:ext cx="19934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51857" y="3369149"/>
            <a:ext cx="60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Static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45869" y="3913431"/>
            <a:ext cx="104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Separate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59482" y="3369149"/>
            <a:ext cx="89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Dynamic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16211" y="2777289"/>
            <a:ext cx="1079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Combined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10625" y="2640393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95160" y="2640393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29327" y="3789099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04261" y="3789097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</a:t>
            </a:r>
          </a:p>
        </p:txBody>
      </p:sp>
      <p:cxnSp>
        <p:nvCxnSpPr>
          <p:cNvPr id="77" name="Curved Connector 75"/>
          <p:cNvCxnSpPr>
            <a:stCxn id="62" idx="5"/>
          </p:cNvCxnSpPr>
          <p:nvPr/>
        </p:nvCxnSpPr>
        <p:spPr>
          <a:xfrm rot="5400000">
            <a:off x="3466578" y="4035321"/>
            <a:ext cx="392063" cy="792089"/>
          </a:xfrm>
          <a:prstGeom prst="curvedConnector2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5"/>
          <p:cNvCxnSpPr>
            <a:stCxn id="64" idx="3"/>
          </p:cNvCxnSpPr>
          <p:nvPr/>
        </p:nvCxnSpPr>
        <p:spPr>
          <a:xfrm rot="16200000" flipH="1">
            <a:off x="5245166" y="4097469"/>
            <a:ext cx="389611" cy="670242"/>
          </a:xfrm>
          <a:prstGeom prst="curved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5"/>
          <p:cNvCxnSpPr>
            <a:stCxn id="66" idx="1"/>
          </p:cNvCxnSpPr>
          <p:nvPr/>
        </p:nvCxnSpPr>
        <p:spPr>
          <a:xfrm rot="5400000" flipH="1" flipV="1">
            <a:off x="5258688" y="2194557"/>
            <a:ext cx="334999" cy="697804"/>
          </a:xfrm>
          <a:prstGeom prst="curved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5"/>
          <p:cNvCxnSpPr>
            <a:stCxn id="65" idx="7"/>
          </p:cNvCxnSpPr>
          <p:nvPr/>
        </p:nvCxnSpPr>
        <p:spPr>
          <a:xfrm rot="16200000" flipV="1">
            <a:off x="3492711" y="2173098"/>
            <a:ext cx="353978" cy="759700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à coins arrondis 3"/>
          <p:cNvSpPr/>
          <p:nvPr/>
        </p:nvSpPr>
        <p:spPr>
          <a:xfrm>
            <a:off x="172387" y="3541259"/>
            <a:ext cx="3119439" cy="2099589"/>
          </a:xfrm>
          <a:prstGeom prst="roundRect">
            <a:avLst>
              <a:gd name="adj" fmla="val 102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à coins arrondis 3"/>
          <p:cNvSpPr/>
          <p:nvPr/>
        </p:nvSpPr>
        <p:spPr>
          <a:xfrm>
            <a:off x="5793764" y="3541258"/>
            <a:ext cx="3221257" cy="2007654"/>
          </a:xfrm>
          <a:prstGeom prst="roundRect">
            <a:avLst>
              <a:gd name="adj" fmla="val 102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1" y="176979"/>
            <a:ext cx="8823959" cy="41124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Benefits of Coordination &amp; Information Exchange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81909" y="3541258"/>
            <a:ext cx="311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1. Status Quo (Stressed)</a:t>
            </a:r>
          </a:p>
        </p:txBody>
      </p:sp>
      <p:sp>
        <p:nvSpPr>
          <p:cNvPr id="111" name="Rectangle à coins arrondis 3"/>
          <p:cNvSpPr/>
          <p:nvPr/>
        </p:nvSpPr>
        <p:spPr>
          <a:xfrm>
            <a:off x="162860" y="1506283"/>
            <a:ext cx="3128962" cy="1981875"/>
          </a:xfrm>
          <a:prstGeom prst="roundRect">
            <a:avLst>
              <a:gd name="adj" fmla="val 1026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62860" y="1506283"/>
            <a:ext cx="312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3. Co-optimization (static)</a:t>
            </a:r>
          </a:p>
        </p:txBody>
      </p:sp>
      <p:sp>
        <p:nvSpPr>
          <p:cNvPr id="113" name="Rectangle à coins arrondis 3"/>
          <p:cNvSpPr/>
          <p:nvPr/>
        </p:nvSpPr>
        <p:spPr>
          <a:xfrm>
            <a:off x="5775095" y="1510965"/>
            <a:ext cx="3221251" cy="1977192"/>
          </a:xfrm>
          <a:prstGeom prst="roundRect">
            <a:avLst>
              <a:gd name="adj" fmla="val 102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775093" y="1506283"/>
            <a:ext cx="322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4. Co-optimization (dynamic)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75090" y="3559433"/>
            <a:ext cx="323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2. Dynamic Gas Flow Control</a:t>
            </a:r>
          </a:p>
        </p:txBody>
      </p:sp>
      <p:sp>
        <p:nvSpPr>
          <p:cNvPr id="125" name="Titre 1"/>
          <p:cNvSpPr txBox="1">
            <a:spLocks/>
          </p:cNvSpPr>
          <p:nvPr/>
        </p:nvSpPr>
        <p:spPr>
          <a:xfrm>
            <a:off x="3435304" y="846237"/>
            <a:ext cx="2232069" cy="73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Base Stress Case</a:t>
            </a:r>
          </a:p>
        </p:txBody>
      </p:sp>
      <p:sp>
        <p:nvSpPr>
          <p:cNvPr id="126" name="Oval 125"/>
          <p:cNvSpPr/>
          <p:nvPr/>
        </p:nvSpPr>
        <p:spPr>
          <a:xfrm>
            <a:off x="2696552" y="4429515"/>
            <a:ext cx="526214" cy="447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stCxn id="131" idx="7"/>
            <a:endCxn id="134" idx="3"/>
          </p:cNvCxnSpPr>
          <p:nvPr/>
        </p:nvCxnSpPr>
        <p:spPr>
          <a:xfrm flipV="1">
            <a:off x="4058652" y="3082661"/>
            <a:ext cx="1018632" cy="780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rot="19333097">
            <a:off x="3984252" y="3249983"/>
            <a:ext cx="11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 Info &amp; Computation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479797" y="4413722"/>
            <a:ext cx="213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OPERATION</a:t>
            </a:r>
          </a:p>
          <a:p>
            <a:pPr algn="ctr"/>
            <a:r>
              <a:rPr lang="en-US" sz="1400" b="1" dirty="0"/>
              <a:t>(Gas System Control)</a:t>
            </a: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2515400" y="3354782"/>
            <a:ext cx="18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COORDINATION</a:t>
            </a:r>
          </a:p>
        </p:txBody>
      </p:sp>
      <p:sp>
        <p:nvSpPr>
          <p:cNvPr id="131" name="Oval 130"/>
          <p:cNvSpPr/>
          <p:nvPr/>
        </p:nvSpPr>
        <p:spPr>
          <a:xfrm>
            <a:off x="3590618" y="3786649"/>
            <a:ext cx="548336" cy="5256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024547" y="3789101"/>
            <a:ext cx="548336" cy="5256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81516" y="2652955"/>
            <a:ext cx="548336" cy="5256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996982" y="2633976"/>
            <a:ext cx="548336" cy="5256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3551856" y="2590769"/>
            <a:ext cx="0" cy="1798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551856" y="4389097"/>
            <a:ext cx="19934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551857" y="3369149"/>
            <a:ext cx="60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Static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045869" y="3913431"/>
            <a:ext cx="104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Separate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859482" y="3369149"/>
            <a:ext cx="89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Dynamic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16211" y="2777289"/>
            <a:ext cx="1079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Combined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110625" y="2640393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695160" y="2640393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129327" y="3789099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04261" y="3789097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</a:t>
            </a:r>
          </a:p>
        </p:txBody>
      </p:sp>
      <p:cxnSp>
        <p:nvCxnSpPr>
          <p:cNvPr id="151" name="Curved Connector 75"/>
          <p:cNvCxnSpPr>
            <a:stCxn id="131" idx="5"/>
          </p:cNvCxnSpPr>
          <p:nvPr/>
        </p:nvCxnSpPr>
        <p:spPr>
          <a:xfrm rot="5400000">
            <a:off x="3466578" y="4035321"/>
            <a:ext cx="392063" cy="792089"/>
          </a:xfrm>
          <a:prstGeom prst="curvedConnector2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75"/>
          <p:cNvCxnSpPr>
            <a:stCxn id="132" idx="3"/>
          </p:cNvCxnSpPr>
          <p:nvPr/>
        </p:nvCxnSpPr>
        <p:spPr>
          <a:xfrm rot="16200000" flipH="1">
            <a:off x="5245166" y="4097469"/>
            <a:ext cx="389611" cy="670242"/>
          </a:xfrm>
          <a:prstGeom prst="curved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75"/>
          <p:cNvCxnSpPr>
            <a:stCxn id="134" idx="1"/>
          </p:cNvCxnSpPr>
          <p:nvPr/>
        </p:nvCxnSpPr>
        <p:spPr>
          <a:xfrm rot="5400000" flipH="1" flipV="1">
            <a:off x="5258688" y="2194557"/>
            <a:ext cx="334999" cy="697804"/>
          </a:xfrm>
          <a:prstGeom prst="curved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urved Connector 75"/>
          <p:cNvCxnSpPr>
            <a:stCxn id="133" idx="7"/>
          </p:cNvCxnSpPr>
          <p:nvPr/>
        </p:nvCxnSpPr>
        <p:spPr>
          <a:xfrm rot="16200000" flipV="1">
            <a:off x="3492711" y="2173098"/>
            <a:ext cx="353978" cy="759700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72383" y="2903383"/>
            <a:ext cx="312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</a:t>
            </a:r>
            <a:r>
              <a:rPr lang="en-US" sz="1600" b="1" dirty="0">
                <a:solidFill>
                  <a:srgbClr val="C00000"/>
                </a:solidFill>
              </a:rPr>
              <a:t>$770,800</a:t>
            </a:r>
            <a:r>
              <a:rPr lang="en-US" sz="1600" b="1" dirty="0"/>
              <a:t>; Gas Cost: $570,240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79000" y="5003495"/>
            <a:ext cx="312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$731,600; </a:t>
            </a:r>
          </a:p>
          <a:p>
            <a:pPr algn="ctr"/>
            <a:r>
              <a:rPr lang="en-US" sz="1600" b="1" dirty="0"/>
              <a:t>Gas Cost: $581,600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793758" y="2867255"/>
            <a:ext cx="322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$731,600; </a:t>
            </a:r>
          </a:p>
          <a:p>
            <a:pPr algn="ctr"/>
            <a:r>
              <a:rPr lang="en-US" sz="1600" b="1" dirty="0"/>
              <a:t>Gas Cost: $581,200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775090" y="4964138"/>
            <a:ext cx="322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$731,600; </a:t>
            </a:r>
          </a:p>
          <a:p>
            <a:pPr algn="ctr"/>
            <a:r>
              <a:rPr lang="en-US" sz="1600" b="1" dirty="0"/>
              <a:t>Gas Cost: $581,600</a:t>
            </a:r>
          </a:p>
        </p:txBody>
      </p:sp>
      <p:pic>
        <p:nvPicPr>
          <p:cNvPr id="4098" name="Picture 2" descr="C:\Users\Anatoly\Documents\LANL\2015\my papers\TPS_Gas-Grid_1\s1\fig\base31-eps-converted-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647" y="3923193"/>
            <a:ext cx="1680204" cy="1097871"/>
          </a:xfrm>
          <a:prstGeom prst="rect">
            <a:avLst/>
          </a:prstGeom>
          <a:noFill/>
        </p:spPr>
      </p:pic>
      <p:sp>
        <p:nvSpPr>
          <p:cNvPr id="50" name="Oval 49"/>
          <p:cNvSpPr/>
          <p:nvPr/>
        </p:nvSpPr>
        <p:spPr>
          <a:xfrm>
            <a:off x="2781750" y="4389097"/>
            <a:ext cx="526214" cy="4470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Anatoly\Documents\LANL\2015\my papers\TPS_Gas-Grid_1\s1\fig\base32-eps-converted-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5002" y="3963213"/>
            <a:ext cx="1670407" cy="1016960"/>
          </a:xfrm>
          <a:prstGeom prst="rect">
            <a:avLst/>
          </a:prstGeom>
          <a:noFill/>
        </p:spPr>
      </p:pic>
      <p:pic>
        <p:nvPicPr>
          <p:cNvPr id="4100" name="Picture 4" descr="C:\Users\Anatoly\Documents\LANL\2015\my papers\TPS_Gas-Grid_1\s1\fig\base33-eps-converted-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647" y="1837807"/>
            <a:ext cx="1656918" cy="1068658"/>
          </a:xfrm>
          <a:prstGeom prst="rect">
            <a:avLst/>
          </a:prstGeom>
          <a:noFill/>
        </p:spPr>
      </p:pic>
      <p:pic>
        <p:nvPicPr>
          <p:cNvPr id="4101" name="Picture 5" descr="C:\Users\Anatoly\Documents\LANL\2015\my papers\TPS_Gas-Grid_1\s1\fig\base34-eps-converted-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6038" y="1844837"/>
            <a:ext cx="1679371" cy="1022417"/>
          </a:xfrm>
          <a:prstGeom prst="rect">
            <a:avLst/>
          </a:prstGeom>
          <a:noFill/>
        </p:spPr>
      </p:pic>
      <p:pic>
        <p:nvPicPr>
          <p:cNvPr id="149" name="Picture 4" descr="C:\Users\Anatoly\Documents\LANL\2015\presentations\2015-08-13_DOE-EPSA\check_mar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4882" y="2245483"/>
            <a:ext cx="740056" cy="740056"/>
          </a:xfrm>
          <a:prstGeom prst="rect">
            <a:avLst/>
          </a:prstGeom>
          <a:noFill/>
        </p:spPr>
      </p:pic>
      <p:pic>
        <p:nvPicPr>
          <p:cNvPr id="4102" name="Picture 6" descr="C:\Users\Anatoly\Documents\LANL\2015\my papers\TPS_Gas-Grid_1\s1\fig\comps31-eps-converted-t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579" y="3923193"/>
            <a:ext cx="1411068" cy="1097871"/>
          </a:xfrm>
          <a:prstGeom prst="rect">
            <a:avLst/>
          </a:prstGeom>
          <a:noFill/>
        </p:spPr>
      </p:pic>
      <p:pic>
        <p:nvPicPr>
          <p:cNvPr id="4103" name="Picture 7" descr="C:\Users\Anatoly\Documents\LANL\2015\my papers\TPS_Gas-Grid_1\s1\fig\comps32-eps-converted-t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5115" y="3963214"/>
            <a:ext cx="1519887" cy="1016959"/>
          </a:xfrm>
          <a:prstGeom prst="rect">
            <a:avLst/>
          </a:prstGeom>
          <a:noFill/>
        </p:spPr>
      </p:pic>
      <p:pic>
        <p:nvPicPr>
          <p:cNvPr id="56" name="Picture 4" descr="C:\Users\Anatoly\Documents\LANL\2015\presentations\2015-08-13_DOE-EPSA\check_mar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4882" y="4281007"/>
            <a:ext cx="740056" cy="740056"/>
          </a:xfrm>
          <a:prstGeom prst="rect">
            <a:avLst/>
          </a:prstGeom>
          <a:noFill/>
        </p:spPr>
      </p:pic>
      <p:pic>
        <p:nvPicPr>
          <p:cNvPr id="57" name="Picture 4" descr="C:\Users\Anatoly\Documents\LANL\2015\presentations\2015-08-13_DOE-EPSA\check_mar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247" y="2166409"/>
            <a:ext cx="740056" cy="740056"/>
          </a:xfrm>
          <a:prstGeom prst="rect">
            <a:avLst/>
          </a:prstGeom>
          <a:noFill/>
        </p:spPr>
      </p:pic>
      <p:pic>
        <p:nvPicPr>
          <p:cNvPr id="4104" name="Picture 8" descr="C:\Users\Anatoly\Documents\LANL\2015\my papers\TPS_Gas-Grid_1\s1\fig\comps33-eps-converted-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580" y="1844837"/>
            <a:ext cx="1411068" cy="1039116"/>
          </a:xfrm>
          <a:prstGeom prst="rect">
            <a:avLst/>
          </a:prstGeom>
          <a:noFill/>
        </p:spPr>
      </p:pic>
      <p:pic>
        <p:nvPicPr>
          <p:cNvPr id="4105" name="Picture 9" descr="C:\Users\Anatoly\Documents\LANL\2015\my papers\TPS_Gas-Grid_1\s1\fig\comps34-eps-converted-t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3758" y="1844837"/>
            <a:ext cx="1531244" cy="102241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à coins arrondis 3"/>
          <p:cNvSpPr/>
          <p:nvPr/>
        </p:nvSpPr>
        <p:spPr>
          <a:xfrm>
            <a:off x="5793764" y="3541258"/>
            <a:ext cx="3221257" cy="2007654"/>
          </a:xfrm>
          <a:prstGeom prst="roundRect">
            <a:avLst>
              <a:gd name="adj" fmla="val 102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à coins arrondis 3"/>
          <p:cNvSpPr/>
          <p:nvPr/>
        </p:nvSpPr>
        <p:spPr>
          <a:xfrm>
            <a:off x="172387" y="3541259"/>
            <a:ext cx="3119439" cy="2099589"/>
          </a:xfrm>
          <a:prstGeom prst="roundRect">
            <a:avLst>
              <a:gd name="adj" fmla="val 102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7" descr="C:\Users\Anatoly\Documents\LANL\2015\my papers\TPS_Gas-Grid_1\s1\fig\comps42a-eps-converted-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3287" y="3963214"/>
            <a:ext cx="1543955" cy="104028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68" y="161717"/>
            <a:ext cx="8823959" cy="41124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Benefits of Coordination &amp; Information Exchange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81909" y="3541258"/>
            <a:ext cx="311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1. Status Quo (Stressed)</a:t>
            </a:r>
          </a:p>
        </p:txBody>
      </p:sp>
      <p:sp>
        <p:nvSpPr>
          <p:cNvPr id="111" name="Rectangle à coins arrondis 3"/>
          <p:cNvSpPr/>
          <p:nvPr/>
        </p:nvSpPr>
        <p:spPr>
          <a:xfrm>
            <a:off x="162860" y="1506283"/>
            <a:ext cx="3128962" cy="1981875"/>
          </a:xfrm>
          <a:prstGeom prst="roundRect">
            <a:avLst>
              <a:gd name="adj" fmla="val 1026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62860" y="1506283"/>
            <a:ext cx="312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3. Co-optimization (static)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75093" y="1506283"/>
            <a:ext cx="322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4. Co-optimization (dynamic)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75090" y="3559433"/>
            <a:ext cx="323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2. Dynamic Gas Flow Control</a:t>
            </a:r>
          </a:p>
        </p:txBody>
      </p:sp>
      <p:sp>
        <p:nvSpPr>
          <p:cNvPr id="125" name="Titre 1"/>
          <p:cNvSpPr txBox="1">
            <a:spLocks/>
          </p:cNvSpPr>
          <p:nvPr/>
        </p:nvSpPr>
        <p:spPr>
          <a:xfrm>
            <a:off x="3451933" y="846502"/>
            <a:ext cx="2232069" cy="73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High Stress Case</a:t>
            </a:r>
          </a:p>
        </p:txBody>
      </p:sp>
      <p:cxnSp>
        <p:nvCxnSpPr>
          <p:cNvPr id="127" name="Straight Arrow Connector 126"/>
          <p:cNvCxnSpPr>
            <a:stCxn id="131" idx="7"/>
            <a:endCxn id="134" idx="3"/>
          </p:cNvCxnSpPr>
          <p:nvPr/>
        </p:nvCxnSpPr>
        <p:spPr>
          <a:xfrm flipV="1">
            <a:off x="4058652" y="3082661"/>
            <a:ext cx="1018632" cy="780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rot="19333097">
            <a:off x="3984252" y="3249983"/>
            <a:ext cx="11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 Info &amp; Computation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479797" y="4413722"/>
            <a:ext cx="213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OPERATION</a:t>
            </a:r>
          </a:p>
          <a:p>
            <a:pPr algn="ctr"/>
            <a:r>
              <a:rPr lang="en-US" sz="1400" b="1" dirty="0"/>
              <a:t>(Gas System Control)</a:t>
            </a: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2515400" y="3354782"/>
            <a:ext cx="18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COORDINATION</a:t>
            </a:r>
          </a:p>
        </p:txBody>
      </p:sp>
      <p:sp>
        <p:nvSpPr>
          <p:cNvPr id="131" name="Oval 130"/>
          <p:cNvSpPr/>
          <p:nvPr/>
        </p:nvSpPr>
        <p:spPr>
          <a:xfrm>
            <a:off x="3590618" y="3786649"/>
            <a:ext cx="548336" cy="5256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024547" y="3789101"/>
            <a:ext cx="548336" cy="5256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81516" y="2652955"/>
            <a:ext cx="548336" cy="5256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996982" y="2633976"/>
            <a:ext cx="548336" cy="5256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3551856" y="2590769"/>
            <a:ext cx="0" cy="1798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551856" y="4389097"/>
            <a:ext cx="19934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551857" y="3369149"/>
            <a:ext cx="60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Static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045869" y="3913431"/>
            <a:ext cx="104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Separate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859482" y="3369149"/>
            <a:ext cx="89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Dynamic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16211" y="2777289"/>
            <a:ext cx="1079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Combined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110625" y="2640393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695160" y="2640393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129327" y="3789099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04261" y="3789097"/>
            <a:ext cx="3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</a:t>
            </a:r>
          </a:p>
        </p:txBody>
      </p:sp>
      <p:cxnSp>
        <p:nvCxnSpPr>
          <p:cNvPr id="151" name="Curved Connector 75"/>
          <p:cNvCxnSpPr>
            <a:stCxn id="131" idx="5"/>
          </p:cNvCxnSpPr>
          <p:nvPr/>
        </p:nvCxnSpPr>
        <p:spPr>
          <a:xfrm rot="5400000">
            <a:off x="3466578" y="4035321"/>
            <a:ext cx="392063" cy="792089"/>
          </a:xfrm>
          <a:prstGeom prst="curvedConnector2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75"/>
          <p:cNvCxnSpPr>
            <a:stCxn id="132" idx="3"/>
          </p:cNvCxnSpPr>
          <p:nvPr/>
        </p:nvCxnSpPr>
        <p:spPr>
          <a:xfrm rot="16200000" flipH="1">
            <a:off x="5245166" y="4097469"/>
            <a:ext cx="389611" cy="670242"/>
          </a:xfrm>
          <a:prstGeom prst="curved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75"/>
          <p:cNvCxnSpPr>
            <a:stCxn id="134" idx="1"/>
          </p:cNvCxnSpPr>
          <p:nvPr/>
        </p:nvCxnSpPr>
        <p:spPr>
          <a:xfrm rot="5400000" flipH="1" flipV="1">
            <a:off x="5258688" y="2194557"/>
            <a:ext cx="334999" cy="697804"/>
          </a:xfrm>
          <a:prstGeom prst="curved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urved Connector 75"/>
          <p:cNvCxnSpPr>
            <a:stCxn id="133" idx="7"/>
          </p:cNvCxnSpPr>
          <p:nvPr/>
        </p:nvCxnSpPr>
        <p:spPr>
          <a:xfrm rot="16200000" flipV="1">
            <a:off x="3492711" y="2173098"/>
            <a:ext cx="353978" cy="759700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72383" y="2903383"/>
            <a:ext cx="312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</a:t>
            </a:r>
            <a:r>
              <a:rPr lang="en-US" sz="1600" b="1" dirty="0">
                <a:solidFill>
                  <a:srgbClr val="C00000"/>
                </a:solidFill>
              </a:rPr>
              <a:t>$1,025,000</a:t>
            </a:r>
            <a:r>
              <a:rPr lang="en-US" sz="1600" b="1" dirty="0"/>
              <a:t>; Gas Cost: $602,300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79000" y="5003495"/>
            <a:ext cx="312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$825,600; </a:t>
            </a:r>
          </a:p>
          <a:p>
            <a:pPr algn="ctr"/>
            <a:r>
              <a:rPr lang="en-US" sz="1600" b="1" dirty="0"/>
              <a:t>Gas Cost: </a:t>
            </a:r>
            <a:r>
              <a:rPr lang="en-US" sz="1600" b="1" dirty="0">
                <a:solidFill>
                  <a:srgbClr val="C00000"/>
                </a:solidFill>
              </a:rPr>
              <a:t>$722,350</a:t>
            </a:r>
            <a:endParaRPr lang="en-US" sz="16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5793758" y="2867255"/>
            <a:ext cx="322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$888,300; </a:t>
            </a:r>
          </a:p>
          <a:p>
            <a:pPr algn="ctr"/>
            <a:r>
              <a:rPr lang="en-US" sz="1600" b="1" dirty="0"/>
              <a:t>Gas Cost: $619,800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775090" y="4964138"/>
            <a:ext cx="322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Generation Cost: $825,600; </a:t>
            </a:r>
          </a:p>
          <a:p>
            <a:pPr algn="ctr"/>
            <a:r>
              <a:rPr lang="en-US" sz="1600" b="1" dirty="0"/>
              <a:t>Gas Cost: $722,350 </a:t>
            </a:r>
          </a:p>
        </p:txBody>
      </p:sp>
      <p:pic>
        <p:nvPicPr>
          <p:cNvPr id="5122" name="Picture 2" descr="C:\Users\Anatoly\Documents\LANL\2015\my papers\TPS_Gas-Grid_1\s1\fig\base41a-eps-converted-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714" y="3923193"/>
            <a:ext cx="1586137" cy="1080302"/>
          </a:xfrm>
          <a:prstGeom prst="rect">
            <a:avLst/>
          </a:prstGeom>
          <a:noFill/>
        </p:spPr>
      </p:pic>
      <p:sp>
        <p:nvSpPr>
          <p:cNvPr id="126" name="Oval 125"/>
          <p:cNvSpPr/>
          <p:nvPr/>
        </p:nvSpPr>
        <p:spPr>
          <a:xfrm>
            <a:off x="2740350" y="4415936"/>
            <a:ext cx="526214" cy="447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natoly\Documents\LANL\2015\presentations\2015-08-13_DOE-EPSA\crossou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4446" y="4862973"/>
            <a:ext cx="684213" cy="777875"/>
          </a:xfrm>
          <a:prstGeom prst="rect">
            <a:avLst/>
          </a:prstGeom>
          <a:noFill/>
        </p:spPr>
      </p:pic>
      <p:pic>
        <p:nvPicPr>
          <p:cNvPr id="5123" name="Picture 3" descr="C:\Users\Anatoly\Documents\LANL\2015\my papers\TPS_Gas-Grid_1\s1\fig\base42a-eps-converted-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5727" y="3963214"/>
            <a:ext cx="1609683" cy="1040281"/>
          </a:xfrm>
          <a:prstGeom prst="rect">
            <a:avLst/>
          </a:prstGeom>
          <a:noFill/>
        </p:spPr>
      </p:pic>
      <p:pic>
        <p:nvPicPr>
          <p:cNvPr id="5124" name="Picture 4" descr="C:\Users\Anatoly\Documents\LANL\2015\my papers\TPS_Gas-Grid_1\s1\fig\base43a-eps-converted-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3713" y="1844838"/>
            <a:ext cx="1562850" cy="1088711"/>
          </a:xfrm>
          <a:prstGeom prst="rect">
            <a:avLst/>
          </a:prstGeom>
          <a:noFill/>
        </p:spPr>
      </p:pic>
      <p:pic>
        <p:nvPicPr>
          <p:cNvPr id="5125" name="Picture 5" descr="C:\Users\Anatoly\Documents\LANL\2015\my papers\TPS_Gas-Grid_1\s1\fig\base44a-eps-converted-t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7241" y="1844838"/>
            <a:ext cx="1618168" cy="932450"/>
          </a:xfrm>
          <a:prstGeom prst="rect">
            <a:avLst/>
          </a:prstGeom>
          <a:noFill/>
        </p:spPr>
      </p:pic>
      <p:sp>
        <p:nvSpPr>
          <p:cNvPr id="113" name="Rectangle à coins arrondis 3"/>
          <p:cNvSpPr/>
          <p:nvPr/>
        </p:nvSpPr>
        <p:spPr>
          <a:xfrm>
            <a:off x="5775095" y="1510965"/>
            <a:ext cx="3221251" cy="1977192"/>
          </a:xfrm>
          <a:prstGeom prst="roundRect">
            <a:avLst>
              <a:gd name="adj" fmla="val 102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4" descr="C:\Users\Anatoly\Documents\LANL\2015\presentations\2015-08-13_DOE-EPSA\check_mark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4882" y="2245483"/>
            <a:ext cx="740056" cy="740056"/>
          </a:xfrm>
          <a:prstGeom prst="rect">
            <a:avLst/>
          </a:prstGeom>
          <a:noFill/>
        </p:spPr>
      </p:pic>
      <p:pic>
        <p:nvPicPr>
          <p:cNvPr id="54" name="Picture 2" descr="C:\Users\Anatoly\Documents\LANL\2015\presentations\2015-08-13_DOE-EPSA\crossou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5559" y="4530420"/>
            <a:ext cx="416114" cy="473074"/>
          </a:xfrm>
          <a:prstGeom prst="rect">
            <a:avLst/>
          </a:prstGeom>
          <a:noFill/>
        </p:spPr>
      </p:pic>
      <p:sp>
        <p:nvSpPr>
          <p:cNvPr id="55" name="Oval 54"/>
          <p:cNvSpPr/>
          <p:nvPr/>
        </p:nvSpPr>
        <p:spPr>
          <a:xfrm>
            <a:off x="8614409" y="4467059"/>
            <a:ext cx="381000" cy="32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C:\Users\Anatoly\Documents\LANL\2015\my papers\TPS_Gas-Grid_1\s1\fig\comps41a-eps-converted-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909" y="3939301"/>
            <a:ext cx="1521805" cy="1064194"/>
          </a:xfrm>
          <a:prstGeom prst="rect">
            <a:avLst/>
          </a:prstGeom>
          <a:noFill/>
        </p:spPr>
      </p:pic>
      <p:pic>
        <p:nvPicPr>
          <p:cNvPr id="5128" name="Picture 8" descr="C:\Users\Anatoly\Documents\LANL\2015\my papers\TPS_Gas-Grid_1\s1\fig\comps43a-eps-converted-t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1908" y="1844838"/>
            <a:ext cx="1512548" cy="1088710"/>
          </a:xfrm>
          <a:prstGeom prst="rect">
            <a:avLst/>
          </a:prstGeom>
          <a:noFill/>
        </p:spPr>
      </p:pic>
      <p:pic>
        <p:nvPicPr>
          <p:cNvPr id="5129" name="Picture 9" descr="C:\Users\Anatoly\Documents\LANL\2015\my papers\TPS_Gas-Grid_1\s1\fig\comps44a-eps-converted-t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3765" y="1836858"/>
            <a:ext cx="1583477" cy="96403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 rot="16516001">
            <a:off x="1298159" y="2955052"/>
            <a:ext cx="2269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gas schedule</a:t>
            </a:r>
          </a:p>
          <a:p>
            <a:r>
              <a:rPr lang="en-US" sz="1100" dirty="0" smtClean="0"/>
              <a:t>          power availability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906387" y="4123817"/>
            <a:ext cx="3667678" cy="1122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765020" y="4465318"/>
            <a:ext cx="408396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5080759" y="4465318"/>
            <a:ext cx="408396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6449280" y="4460702"/>
            <a:ext cx="408396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96505" y="4620919"/>
            <a:ext cx="8077560" cy="126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5285" y="1931205"/>
            <a:ext cx="3686880" cy="113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410" y="63694"/>
            <a:ext cx="956132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Gas-Electric </a:t>
            </a:r>
            <a:r>
              <a:rPr lang="en-US" b="1" dirty="0" smtClean="0">
                <a:latin typeface="+mj-lt"/>
              </a:rPr>
              <a:t>Coordination: current state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1506" y="3069847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0000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9810" y="3069847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0000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10634" y="1561873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Electric Day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62852" y="3750958"/>
            <a:ext cx="95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Gas Day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 flipV="1">
            <a:off x="1357677" y="2276849"/>
            <a:ext cx="457535" cy="44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1924274" y="2276849"/>
            <a:ext cx="109728" cy="44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45980" y="2008016"/>
            <a:ext cx="481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DAM</a:t>
            </a:r>
            <a:endParaRPr lang="en-US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766581" y="2008015"/>
            <a:ext cx="425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RAC</a:t>
            </a:r>
            <a:endParaRPr lang="en-US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841637" y="4189965"/>
            <a:ext cx="579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Timely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59981" y="4189965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Evening</a:t>
            </a:r>
            <a:endParaRPr lang="en-US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882517" y="4189965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Intra Day 1</a:t>
            </a:r>
            <a:endParaRPr lang="en-US" sz="11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79903" y="4189965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ID2</a:t>
            </a:r>
            <a:endParaRPr lang="en-US" sz="11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64163" y="4189965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ID3</a:t>
            </a:r>
            <a:endParaRPr lang="en-US" sz="11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8615" y="4357945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Ongoing: Secondary Markets</a:t>
            </a:r>
            <a:endParaRPr lang="en-US" sz="11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15051" y="4359309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Ongoing: Pipeline Operations</a:t>
            </a:r>
            <a:endParaRPr lang="en-US" sz="11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02293" y="2175457"/>
            <a:ext cx="3358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Ongoing: Intermediate-Time SCED, Real-Time Markets</a:t>
            </a:r>
            <a:endParaRPr lang="en-US" sz="1100" b="1" dirty="0"/>
          </a:p>
        </p:txBody>
      </p:sp>
      <p:sp>
        <p:nvSpPr>
          <p:cNvPr id="27" name="Rectangle 26"/>
          <p:cNvSpPr/>
          <p:nvPr/>
        </p:nvSpPr>
        <p:spPr>
          <a:xfrm flipV="1">
            <a:off x="1896864" y="4461512"/>
            <a:ext cx="470318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2647185" y="4465318"/>
            <a:ext cx="470318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6505" y="4688994"/>
            <a:ext cx="8301339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034002" y="2437067"/>
            <a:ext cx="5068163" cy="126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934951" y="2694789"/>
            <a:ext cx="781573" cy="3192131"/>
          </a:xfrm>
          <a:prstGeom prst="arc">
            <a:avLst>
              <a:gd name="adj1" fmla="val 16287352"/>
              <a:gd name="adj2" fmla="val 284355"/>
            </a:avLst>
          </a:prstGeom>
          <a:ln w="15875">
            <a:solidFill>
              <a:schemeClr val="accent2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rot="16762805">
            <a:off x="236374" y="3297630"/>
            <a:ext cx="1539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 price </a:t>
            </a:r>
          </a:p>
          <a:p>
            <a:r>
              <a:rPr lang="en-US" sz="1100" dirty="0" smtClean="0"/>
              <a:t>                    power offer</a:t>
            </a:r>
            <a:endParaRPr lang="en-US" sz="1100" dirty="0"/>
          </a:p>
        </p:txBody>
      </p:sp>
      <p:sp>
        <p:nvSpPr>
          <p:cNvPr id="63" name="Arc 62"/>
          <p:cNvSpPr/>
          <p:nvPr/>
        </p:nvSpPr>
        <p:spPr>
          <a:xfrm rot="10800000">
            <a:off x="1799904" y="992703"/>
            <a:ext cx="234098" cy="3517199"/>
          </a:xfrm>
          <a:prstGeom prst="arc">
            <a:avLst>
              <a:gd name="adj1" fmla="val 16276671"/>
              <a:gd name="adj2" fmla="val 17315082"/>
            </a:avLst>
          </a:prstGeom>
          <a:ln w="15875">
            <a:solidFill>
              <a:schemeClr val="accent1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rot="5232648">
            <a:off x="1151897" y="3440608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       gas nomination</a:t>
            </a:r>
          </a:p>
          <a:p>
            <a:r>
              <a:rPr lang="en-US" sz="1100" dirty="0" smtClean="0"/>
              <a:t>power sale </a:t>
            </a:r>
          </a:p>
        </p:txBody>
      </p:sp>
      <p:sp>
        <p:nvSpPr>
          <p:cNvPr id="65" name="Arc 64"/>
          <p:cNvSpPr/>
          <p:nvPr/>
        </p:nvSpPr>
        <p:spPr>
          <a:xfrm flipH="1">
            <a:off x="2367180" y="2563985"/>
            <a:ext cx="591809" cy="3391390"/>
          </a:xfrm>
          <a:prstGeom prst="arc">
            <a:avLst>
              <a:gd name="adj1" fmla="val 16396529"/>
              <a:gd name="adj2" fmla="val 20969705"/>
            </a:avLst>
          </a:prstGeom>
          <a:ln w="15875">
            <a:solidFill>
              <a:schemeClr val="accent2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1979138" y="1815048"/>
            <a:ext cx="1564518" cy="1143157"/>
          </a:xfrm>
          <a:prstGeom prst="arc">
            <a:avLst>
              <a:gd name="adj1" fmla="val 12372609"/>
              <a:gd name="adj2" fmla="val 20985101"/>
            </a:avLst>
          </a:prstGeom>
          <a:ln w="15875">
            <a:solidFill>
              <a:schemeClr val="accent1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690728" y="1539852"/>
            <a:ext cx="2189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</a:t>
            </a:r>
            <a:r>
              <a:rPr lang="en-US" sz="1100" dirty="0" smtClean="0"/>
              <a:t>ommitment schedules</a:t>
            </a:r>
            <a:endParaRPr lang="en-US" sz="1100" dirty="0"/>
          </a:p>
        </p:txBody>
      </p:sp>
      <p:sp>
        <p:nvSpPr>
          <p:cNvPr id="69" name="Arc 68"/>
          <p:cNvSpPr/>
          <p:nvPr/>
        </p:nvSpPr>
        <p:spPr>
          <a:xfrm rot="10800000">
            <a:off x="5064353" y="665246"/>
            <a:ext cx="234098" cy="3517199"/>
          </a:xfrm>
          <a:prstGeom prst="arc">
            <a:avLst>
              <a:gd name="adj1" fmla="val 16276671"/>
              <a:gd name="adj2" fmla="val 17315082"/>
            </a:avLst>
          </a:prstGeom>
          <a:ln w="15875">
            <a:solidFill>
              <a:schemeClr val="accent1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rot="5232648">
            <a:off x="4349079" y="3100625"/>
            <a:ext cx="1484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                gas demand</a:t>
            </a:r>
          </a:p>
          <a:p>
            <a:r>
              <a:rPr lang="en-US" sz="1100" dirty="0" smtClean="0"/>
              <a:t>power generation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702293" y="971080"/>
            <a:ext cx="0" cy="1440239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87788" y="971080"/>
            <a:ext cx="21899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Exogenous processes: power demand, outages, available renewable power, etc.</a:t>
            </a:r>
            <a:endParaRPr lang="en-US" sz="11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110705" y="4753632"/>
            <a:ext cx="0" cy="1591503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16748" y="5744971"/>
            <a:ext cx="2189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Exogenous processes: non-power gas demand, outages, etc.</a:t>
            </a:r>
            <a:endParaRPr lang="en-US" sz="1100" dirty="0"/>
          </a:p>
        </p:txBody>
      </p:sp>
      <p:sp>
        <p:nvSpPr>
          <p:cNvPr id="79" name="Arc 78"/>
          <p:cNvSpPr/>
          <p:nvPr/>
        </p:nvSpPr>
        <p:spPr>
          <a:xfrm>
            <a:off x="2354117" y="4014068"/>
            <a:ext cx="2631015" cy="1143157"/>
          </a:xfrm>
          <a:prstGeom prst="arc">
            <a:avLst>
              <a:gd name="adj1" fmla="val 11179193"/>
              <a:gd name="adj2" fmla="val 21563774"/>
            </a:avLst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028983" y="4419924"/>
            <a:ext cx="2189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confirmed schedules</a:t>
            </a:r>
            <a:endParaRPr lang="en-US" sz="1100" dirty="0"/>
          </a:p>
        </p:txBody>
      </p:sp>
      <p:sp>
        <p:nvSpPr>
          <p:cNvPr id="81" name="Arc 80"/>
          <p:cNvSpPr/>
          <p:nvPr/>
        </p:nvSpPr>
        <p:spPr>
          <a:xfrm flipH="1">
            <a:off x="5682588" y="2563984"/>
            <a:ext cx="580263" cy="3899011"/>
          </a:xfrm>
          <a:prstGeom prst="arc">
            <a:avLst>
              <a:gd name="adj1" fmla="val 16287352"/>
              <a:gd name="adj2" fmla="val 20783280"/>
            </a:avLst>
          </a:prstGeom>
          <a:ln w="15875">
            <a:solidFill>
              <a:schemeClr val="accent2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16616894">
            <a:off x="4945648" y="3206611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 curtailments </a:t>
            </a:r>
          </a:p>
          <a:p>
            <a:r>
              <a:rPr lang="en-US" sz="1100" dirty="0" smtClean="0"/>
              <a:t>           power availability</a:t>
            </a:r>
            <a:endParaRPr lang="en-US" sz="1100" dirty="0"/>
          </a:p>
        </p:txBody>
      </p:sp>
      <p:sp>
        <p:nvSpPr>
          <p:cNvPr id="83" name="Arc 82"/>
          <p:cNvSpPr/>
          <p:nvPr/>
        </p:nvSpPr>
        <p:spPr>
          <a:xfrm flipV="1">
            <a:off x="577880" y="4452623"/>
            <a:ext cx="1346394" cy="920094"/>
          </a:xfrm>
          <a:prstGeom prst="arc">
            <a:avLst>
              <a:gd name="adj1" fmla="val 10647465"/>
              <a:gd name="adj2" fmla="val 20742097"/>
            </a:avLst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92933" y="5387655"/>
            <a:ext cx="2189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gas nominations </a:t>
            </a:r>
          </a:p>
          <a:p>
            <a:pPr algn="ctr"/>
            <a:r>
              <a:rPr lang="en-US" sz="1100" dirty="0" smtClean="0"/>
              <a:t>(non-power gas demand)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6505" y="2500525"/>
            <a:ext cx="8301339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234912" y="2508791"/>
            <a:ext cx="562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time</a:t>
            </a:r>
            <a:endParaRPr lang="en-US" sz="11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8220128" y="4691747"/>
            <a:ext cx="562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time</a:t>
            </a:r>
            <a:endParaRPr lang="en-US" sz="11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117020" y="1222527"/>
            <a:ext cx="14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Electric </a:t>
            </a:r>
          </a:p>
          <a:p>
            <a:r>
              <a:rPr lang="en-US" sz="1600" b="1" dirty="0" smtClean="0"/>
              <a:t>Timeline (PJM)</a:t>
            </a:r>
            <a:endParaRPr lang="en-US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17020" y="2845191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Gas </a:t>
            </a:r>
          </a:p>
          <a:p>
            <a:r>
              <a:rPr lang="en-US" sz="1600" b="1" dirty="0" smtClean="0"/>
              <a:t>Timeline</a:t>
            </a:r>
            <a:endParaRPr lang="en-US" sz="1600" b="1" dirty="0"/>
          </a:p>
        </p:txBody>
      </p:sp>
      <p:sp>
        <p:nvSpPr>
          <p:cNvPr id="59" name="Rectangle 58"/>
          <p:cNvSpPr/>
          <p:nvPr/>
        </p:nvSpPr>
        <p:spPr>
          <a:xfrm flipV="1">
            <a:off x="7649598" y="2239617"/>
            <a:ext cx="457535" cy="44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583919" y="1801462"/>
            <a:ext cx="63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DAM (d+1)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2233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 rot="16516001">
            <a:off x="1298159" y="2955052"/>
            <a:ext cx="2269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gas schedule</a:t>
            </a:r>
          </a:p>
          <a:p>
            <a:r>
              <a:rPr lang="en-US" sz="1100" dirty="0" smtClean="0"/>
              <a:t>          power availability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906387" y="4123817"/>
            <a:ext cx="3667678" cy="1122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765020" y="4465318"/>
            <a:ext cx="408396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5080759" y="4465318"/>
            <a:ext cx="408396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6449280" y="4460702"/>
            <a:ext cx="408396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96505" y="4620919"/>
            <a:ext cx="8077560" cy="126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5285" y="1931205"/>
            <a:ext cx="3686880" cy="113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410" y="63694"/>
            <a:ext cx="956132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j-lt"/>
              </a:rPr>
              <a:t>Gas-Electric </a:t>
            </a:r>
            <a:r>
              <a:rPr lang="en-US" b="1" dirty="0" smtClean="0">
                <a:latin typeface="+mj-lt"/>
              </a:rPr>
              <a:t>Coordination: overlay of the current state with new methods of optimization and pricing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1506" y="3069847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0000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10634" y="1561873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Electric Day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62852" y="3750958"/>
            <a:ext cx="95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Gas Day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 flipV="1">
            <a:off x="1357677" y="2276849"/>
            <a:ext cx="457535" cy="44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1924274" y="2276849"/>
            <a:ext cx="109728" cy="44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45980" y="2008016"/>
            <a:ext cx="481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DAM</a:t>
            </a:r>
            <a:endParaRPr lang="en-US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766581" y="2008015"/>
            <a:ext cx="425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RAC</a:t>
            </a:r>
            <a:endParaRPr lang="en-US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841637" y="4189965"/>
            <a:ext cx="579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Timely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59981" y="4189965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Evening</a:t>
            </a:r>
            <a:endParaRPr lang="en-US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882517" y="4189965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Intra Day 1</a:t>
            </a:r>
            <a:endParaRPr lang="en-US" sz="11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79903" y="4189965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ID2</a:t>
            </a:r>
            <a:endParaRPr lang="en-US" sz="11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64163" y="4189965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ID3</a:t>
            </a:r>
            <a:endParaRPr lang="en-US" sz="11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8615" y="4357945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Ongoing: Secondary Markets</a:t>
            </a:r>
            <a:endParaRPr lang="en-US" sz="11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15051" y="4359309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Ongoing: Pipeline Operations</a:t>
            </a:r>
            <a:endParaRPr lang="en-US" sz="11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02293" y="2175457"/>
            <a:ext cx="3358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Ongoing: Intermediate-Time SCED, Real-Time Markets</a:t>
            </a:r>
            <a:endParaRPr lang="en-US" sz="1100" b="1" dirty="0"/>
          </a:p>
        </p:txBody>
      </p:sp>
      <p:sp>
        <p:nvSpPr>
          <p:cNvPr id="27" name="Rectangle 26"/>
          <p:cNvSpPr/>
          <p:nvPr/>
        </p:nvSpPr>
        <p:spPr>
          <a:xfrm flipV="1">
            <a:off x="1896864" y="4461512"/>
            <a:ext cx="470318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2647185" y="4465318"/>
            <a:ext cx="470318" cy="44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6505" y="4688994"/>
            <a:ext cx="8301339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034002" y="2437067"/>
            <a:ext cx="5068163" cy="126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934951" y="2694789"/>
            <a:ext cx="781573" cy="3192131"/>
          </a:xfrm>
          <a:prstGeom prst="arc">
            <a:avLst>
              <a:gd name="adj1" fmla="val 16287352"/>
              <a:gd name="adj2" fmla="val 284355"/>
            </a:avLst>
          </a:prstGeom>
          <a:ln w="15875">
            <a:solidFill>
              <a:schemeClr val="accent2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rot="16762805">
            <a:off x="236374" y="3297630"/>
            <a:ext cx="1539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 price </a:t>
            </a:r>
          </a:p>
          <a:p>
            <a:r>
              <a:rPr lang="en-US" sz="1100" dirty="0" smtClean="0"/>
              <a:t>                    power offer</a:t>
            </a:r>
            <a:endParaRPr lang="en-US" sz="1100" dirty="0"/>
          </a:p>
        </p:txBody>
      </p:sp>
      <p:sp>
        <p:nvSpPr>
          <p:cNvPr id="63" name="Arc 62"/>
          <p:cNvSpPr/>
          <p:nvPr/>
        </p:nvSpPr>
        <p:spPr>
          <a:xfrm rot="10800000">
            <a:off x="1799904" y="992703"/>
            <a:ext cx="234098" cy="3517199"/>
          </a:xfrm>
          <a:prstGeom prst="arc">
            <a:avLst>
              <a:gd name="adj1" fmla="val 16276671"/>
              <a:gd name="adj2" fmla="val 17315082"/>
            </a:avLst>
          </a:prstGeom>
          <a:ln w="15875">
            <a:solidFill>
              <a:schemeClr val="accent1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rot="5232648">
            <a:off x="1151897" y="3440608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       gas nomination</a:t>
            </a:r>
          </a:p>
          <a:p>
            <a:r>
              <a:rPr lang="en-US" sz="1100" dirty="0" smtClean="0"/>
              <a:t>power sale </a:t>
            </a:r>
          </a:p>
        </p:txBody>
      </p:sp>
      <p:sp>
        <p:nvSpPr>
          <p:cNvPr id="65" name="Arc 64"/>
          <p:cNvSpPr/>
          <p:nvPr/>
        </p:nvSpPr>
        <p:spPr>
          <a:xfrm flipH="1">
            <a:off x="2367180" y="2563985"/>
            <a:ext cx="591809" cy="3391390"/>
          </a:xfrm>
          <a:prstGeom prst="arc">
            <a:avLst>
              <a:gd name="adj1" fmla="val 16396529"/>
              <a:gd name="adj2" fmla="val 20969705"/>
            </a:avLst>
          </a:prstGeom>
          <a:ln w="15875">
            <a:solidFill>
              <a:schemeClr val="accent2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1979138" y="1815048"/>
            <a:ext cx="1564518" cy="1143157"/>
          </a:xfrm>
          <a:prstGeom prst="arc">
            <a:avLst>
              <a:gd name="adj1" fmla="val 12372609"/>
              <a:gd name="adj2" fmla="val 20985101"/>
            </a:avLst>
          </a:prstGeom>
          <a:ln w="15875">
            <a:solidFill>
              <a:schemeClr val="accent1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690728" y="1539852"/>
            <a:ext cx="2189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</a:t>
            </a:r>
            <a:r>
              <a:rPr lang="en-US" sz="1100" dirty="0" smtClean="0"/>
              <a:t>ommitment schedules</a:t>
            </a:r>
            <a:endParaRPr lang="en-US" sz="1100" dirty="0"/>
          </a:p>
        </p:txBody>
      </p:sp>
      <p:sp>
        <p:nvSpPr>
          <p:cNvPr id="69" name="Arc 68"/>
          <p:cNvSpPr/>
          <p:nvPr/>
        </p:nvSpPr>
        <p:spPr>
          <a:xfrm rot="10800000">
            <a:off x="5064353" y="665246"/>
            <a:ext cx="234098" cy="3517199"/>
          </a:xfrm>
          <a:prstGeom prst="arc">
            <a:avLst>
              <a:gd name="adj1" fmla="val 16276671"/>
              <a:gd name="adj2" fmla="val 17315082"/>
            </a:avLst>
          </a:prstGeom>
          <a:ln w="15875">
            <a:solidFill>
              <a:schemeClr val="accent1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rot="5232648">
            <a:off x="4349079" y="3100625"/>
            <a:ext cx="1484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                gas demand</a:t>
            </a:r>
          </a:p>
          <a:p>
            <a:r>
              <a:rPr lang="en-US" sz="1100" dirty="0" smtClean="0"/>
              <a:t>power generation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702293" y="971080"/>
            <a:ext cx="0" cy="1440239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87788" y="971080"/>
            <a:ext cx="21899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Exogenous processes: power demand, outages, available renewable power, etc.</a:t>
            </a:r>
            <a:endParaRPr lang="en-US" sz="11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110705" y="4753632"/>
            <a:ext cx="0" cy="1591503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16748" y="5744971"/>
            <a:ext cx="2189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Exogenous processes: non-power gas demand, outages, etc.</a:t>
            </a:r>
            <a:endParaRPr lang="en-US" sz="1100" dirty="0"/>
          </a:p>
        </p:txBody>
      </p:sp>
      <p:sp>
        <p:nvSpPr>
          <p:cNvPr id="79" name="Arc 78"/>
          <p:cNvSpPr/>
          <p:nvPr/>
        </p:nvSpPr>
        <p:spPr>
          <a:xfrm>
            <a:off x="2354117" y="4014068"/>
            <a:ext cx="2631015" cy="1143157"/>
          </a:xfrm>
          <a:prstGeom prst="arc">
            <a:avLst>
              <a:gd name="adj1" fmla="val 11179193"/>
              <a:gd name="adj2" fmla="val 21563774"/>
            </a:avLst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028983" y="4419924"/>
            <a:ext cx="2189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confirmed schedules</a:t>
            </a:r>
            <a:endParaRPr lang="en-US" sz="1100" dirty="0"/>
          </a:p>
        </p:txBody>
      </p:sp>
      <p:sp>
        <p:nvSpPr>
          <p:cNvPr id="81" name="Arc 80"/>
          <p:cNvSpPr/>
          <p:nvPr/>
        </p:nvSpPr>
        <p:spPr>
          <a:xfrm flipH="1">
            <a:off x="5682588" y="2563984"/>
            <a:ext cx="580263" cy="3899011"/>
          </a:xfrm>
          <a:prstGeom prst="arc">
            <a:avLst>
              <a:gd name="adj1" fmla="val 16287352"/>
              <a:gd name="adj2" fmla="val 20783280"/>
            </a:avLst>
          </a:prstGeom>
          <a:ln w="15875">
            <a:solidFill>
              <a:schemeClr val="accent2">
                <a:lumMod val="50000"/>
              </a:schemeClr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16616894">
            <a:off x="4945648" y="3206611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 curtailments </a:t>
            </a:r>
          </a:p>
          <a:p>
            <a:r>
              <a:rPr lang="en-US" sz="1100" dirty="0" smtClean="0"/>
              <a:t>           power availability</a:t>
            </a:r>
            <a:endParaRPr lang="en-US" sz="1100" dirty="0"/>
          </a:p>
        </p:txBody>
      </p:sp>
      <p:sp>
        <p:nvSpPr>
          <p:cNvPr id="83" name="Arc 82"/>
          <p:cNvSpPr/>
          <p:nvPr/>
        </p:nvSpPr>
        <p:spPr>
          <a:xfrm flipV="1">
            <a:off x="577880" y="4452623"/>
            <a:ext cx="1346394" cy="920094"/>
          </a:xfrm>
          <a:prstGeom prst="arc">
            <a:avLst>
              <a:gd name="adj1" fmla="val 10647465"/>
              <a:gd name="adj2" fmla="val 20742097"/>
            </a:avLst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92933" y="5387655"/>
            <a:ext cx="2189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gas nominations </a:t>
            </a:r>
          </a:p>
          <a:p>
            <a:pPr algn="ctr"/>
            <a:r>
              <a:rPr lang="en-US" sz="1100" dirty="0" smtClean="0"/>
              <a:t>(non-power gas demand)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6505" y="2500525"/>
            <a:ext cx="8301339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234912" y="2508791"/>
            <a:ext cx="562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time</a:t>
            </a:r>
            <a:endParaRPr lang="en-US" sz="11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8220128" y="4691747"/>
            <a:ext cx="562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time</a:t>
            </a:r>
            <a:endParaRPr lang="en-US" sz="11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117020" y="1222527"/>
            <a:ext cx="14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Electric </a:t>
            </a:r>
          </a:p>
          <a:p>
            <a:r>
              <a:rPr lang="en-US" sz="1600" b="1" dirty="0" smtClean="0"/>
              <a:t>Timeline (PJM)</a:t>
            </a:r>
            <a:endParaRPr lang="en-US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17020" y="2845191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Gas </a:t>
            </a:r>
          </a:p>
          <a:p>
            <a:r>
              <a:rPr lang="en-US" sz="1600" b="1" dirty="0" smtClean="0"/>
              <a:t>Timeline</a:t>
            </a:r>
            <a:endParaRPr lang="en-US" sz="1600" b="1" dirty="0"/>
          </a:p>
        </p:txBody>
      </p:sp>
      <p:sp>
        <p:nvSpPr>
          <p:cNvPr id="3" name="Right Arrow 2"/>
          <p:cNvSpPr/>
          <p:nvPr/>
        </p:nvSpPr>
        <p:spPr>
          <a:xfrm rot="18772716">
            <a:off x="2354204" y="2814140"/>
            <a:ext cx="2007015" cy="9902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Gas LMPs and pipeline constraints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474289">
            <a:off x="3534321" y="2655606"/>
            <a:ext cx="925540" cy="2026951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Implied value of gas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flipV="1">
            <a:off x="7649598" y="2239617"/>
            <a:ext cx="457535" cy="44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583919" y="1801462"/>
            <a:ext cx="63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DAM (d+1)</a:t>
            </a:r>
            <a:endParaRPr lang="en-US" sz="1100" b="1" dirty="0"/>
          </a:p>
        </p:txBody>
      </p:sp>
      <p:sp>
        <p:nvSpPr>
          <p:cNvPr id="86" name="Arc 85"/>
          <p:cNvSpPr/>
          <p:nvPr/>
        </p:nvSpPr>
        <p:spPr>
          <a:xfrm flipV="1">
            <a:off x="3951078" y="2371575"/>
            <a:ext cx="3973722" cy="920094"/>
          </a:xfrm>
          <a:prstGeom prst="arc">
            <a:avLst>
              <a:gd name="adj1" fmla="val 10647465"/>
              <a:gd name="adj2" fmla="val 65703"/>
            </a:avLst>
          </a:prstGeom>
          <a:ln w="15875">
            <a:solidFill>
              <a:schemeClr val="accent2">
                <a:lumMod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09800"/>
            <a:ext cx="7568418" cy="4215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694"/>
            <a:ext cx="83820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Dynamic Pipeline Optimization Formulation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86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 repeated auction of pipeline capacity to buyers and sellers of natural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Maximize market surplus subject to engineering constraints and physics of gas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Co-optimize compressor operations with line pack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425327"/>
            <a:ext cx="7162800" cy="280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Mathematics behind dynamic optimization and new market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3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"/>
          <p:cNvSpPr txBox="1">
            <a:spLocks/>
          </p:cNvSpPr>
          <p:nvPr/>
        </p:nvSpPr>
        <p:spPr>
          <a:xfrm>
            <a:off x="3596" y="843599"/>
            <a:ext cx="9143999" cy="41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393192">
              <a:spcBef>
                <a:spcPct val="0"/>
              </a:spcBef>
              <a:defRPr sz="1800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+mj-ea"/>
                <a:cs typeface="Calibri" pitchFamily="34" charset="0"/>
              </a:rPr>
              <a:t>Pipeline model uses Williams-Transco topology and nomination data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211" y="1371600"/>
            <a:ext cx="25365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Zones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 and 6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Spans Georgia to NYC, includes PA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Stylized hourly profiles applied to daily nominations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132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nodes, 131 pipes, 31 compressors 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 pipeline length of 2678.8 km (1664.9 mi)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1371601"/>
            <a:ext cx="3131392" cy="5263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600200"/>
            <a:ext cx="3058635" cy="33966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63694"/>
            <a:ext cx="8998792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Optimization Example: 1500+ mile network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0"/>
            <a:ext cx="525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numerical demonstration that the mathematics works and that results make practical 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8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276" y="4769863"/>
            <a:ext cx="856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Time-dependent inputs for dynamic optimization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Left: firm gas withdrawals (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mmscfd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Center: maximum flexible withdrawals (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mmscfd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Right: Buyers’ market bids ($/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mscf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 supply at 1.61 $/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mscf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6" y="1371601"/>
            <a:ext cx="8565446" cy="3464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Inputs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966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276" y="4613265"/>
            <a:ext cx="856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Control variable (compressor control) solution from dynamic optimization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Left: compression ratios; Center: discharge pressures (psi)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Right: compressor power (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horsepower)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6" y="1371601"/>
            <a:ext cx="8657776" cy="3254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Optimal flow controls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588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112" y="974349"/>
            <a:ext cx="4912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Gas-fired power generation is expanding: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to permit, fast to build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Economic &amp; environmental advantages 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Replacing retiring coal &amp; nuclear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Clr>
                <a:srgbClr val="000000"/>
              </a:buClr>
              <a:buSzPct val="100000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Gas pipeline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loads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are changing: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Increasing in volume &amp; variation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More intermittent &amp; uncertain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Regulatory environment is evolving: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FERC 787— need for information sharing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FERC 809— market timing and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coordination</a:t>
            </a:r>
          </a:p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Markets converging: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Gas-fired generation sets prices for electricity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Gas use for electric generation sets prices for gas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hape 25"/>
          <p:cNvSpPr txBox="1">
            <a:spLocks/>
          </p:cNvSpPr>
          <p:nvPr/>
        </p:nvSpPr>
        <p:spPr>
          <a:xfrm>
            <a:off x="1" y="960358"/>
            <a:ext cx="9143999" cy="41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393192">
              <a:spcBef>
                <a:spcPct val="0"/>
              </a:spcBef>
              <a:defRPr sz="1800"/>
            </a:pPr>
            <a:endParaRPr lang="en-US" sz="2400" b="1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1026" name="Picture 2" descr="C:\Users\Anatoly\Documents\LANL\2015\presentations\2015-10-30_CWRU-EECS\online_gas_0b21f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688734"/>
            <a:ext cx="3015427" cy="17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natoly\Documents\LANL\2016\presentations\030416_OSU\EIA-sources-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2760595"/>
            <a:ext cx="3028813" cy="20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Motivation: reliable fuel supply to gas-fired power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plants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14" y="4771218"/>
            <a:ext cx="3200400" cy="17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276" y="4786307"/>
            <a:ext cx="856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Economic variable (flexible demands and prices) solution from dynamic optimization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Left: offtakes at flexible demand nodes; Center: marginal price at market buyer nodes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Right: spatiotemporal marginal price at all system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6" y="1371601"/>
            <a:ext cx="8565446" cy="34558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Auction Results</a:t>
            </a:r>
            <a:endParaRPr lang="en-US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846363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Purchases &amp; Sales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819591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Buyers Prices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817532"/>
            <a:ext cx="2377722" cy="477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Gas value over time and across networks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9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Gas LMPs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6" y="1371601"/>
            <a:ext cx="8565446" cy="3455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066800"/>
            <a:ext cx="60960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Locational marginal prices (short-run marginal costs) of natural gas are computed as dual variables for nodal flow balance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Prices are consistent with the physics of gas flow in the pipeline network and engineering operation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Prices reflect actual physical capacity of pipeline under current or anticipated operational conditions of the supply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Locational prices provide critical gas-electric coordination and co-optimization of two </a:t>
            </a:r>
            <a:r>
              <a:rPr lang="en-US" sz="2000" dirty="0" smtClean="0">
                <a:solidFill>
                  <a:schemeClr val="tx1"/>
                </a:solidFill>
              </a:rPr>
              <a:t>infrastructures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5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3694"/>
            <a:ext cx="8305800" cy="609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+mj-lt"/>
              </a:rPr>
              <a:t>Enelytix</a:t>
            </a:r>
            <a:r>
              <a:rPr lang="en-US" b="1" dirty="0" smtClean="0">
                <a:latin typeface="+mj-lt"/>
              </a:rPr>
              <a:t>® Simulation Environment Architecture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597309" cy="480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97484" y="1751139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9255" y="2151910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7241" y="2502695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7241" y="2946960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7484" y="3656296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7484" y="3305204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7686" y="4059957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7484" y="4429102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87686" y="4784160"/>
            <a:ext cx="903476" cy="13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PSO/GSO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5957732"/>
            <a:ext cx="8534400" cy="432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ENELYTIX is used as a staging environment for evaluation of market design alternatives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251840"/>
            <a:ext cx="8229600" cy="4844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we progress along  with the GECO project we believe that the opportunity exists to </a:t>
            </a:r>
          </a:p>
          <a:p>
            <a:pPr lvl="1"/>
            <a:r>
              <a:rPr lang="en-US" dirty="0" smtClean="0"/>
              <a:t>radically change practical methods and algorithms of pipeline operations</a:t>
            </a:r>
          </a:p>
          <a:p>
            <a:pPr lvl="1"/>
            <a:r>
              <a:rPr lang="en-US" dirty="0" smtClean="0"/>
              <a:t>Develop near real time pricing of natural gas that is consistent with the near real-time operations and with physics of the gas flow</a:t>
            </a:r>
          </a:p>
          <a:p>
            <a:pPr lvl="1"/>
            <a:r>
              <a:rPr lang="en-US" dirty="0" smtClean="0"/>
              <a:t>Use the dynamic optimization of pipeline operation approach and pricing mechanisms to improve coordination of gas and electric systems</a:t>
            </a:r>
          </a:p>
          <a:p>
            <a:r>
              <a:rPr lang="en-US" dirty="0" smtClean="0"/>
              <a:t>Realizing this opportunity is very important for gas and electric industry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"/>
          <p:cNvSpPr txBox="1">
            <a:spLocks/>
          </p:cNvSpPr>
          <p:nvPr/>
        </p:nvSpPr>
        <p:spPr>
          <a:xfrm>
            <a:off x="1" y="960358"/>
            <a:ext cx="9143999" cy="41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393192">
              <a:spcBef>
                <a:spcPct val="0"/>
              </a:spcBef>
              <a:defRPr sz="1800"/>
            </a:pPr>
            <a:endParaRPr lang="en-US" sz="2400" b="1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2050" name="Picture 2" descr="C:\Users\Anatoly\Documents\LANL\2016\presentations\030416_OSU\uk_grid_nov_13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36" y="758418"/>
            <a:ext cx="3683818" cy="18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896" y="762000"/>
            <a:ext cx="49039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Gas-fired generation fills power demand curve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Power plants activate and shut down daily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Gas markets &amp; flow schedules by static models cause mismatch of scheduled &amp; observed flows</a:t>
            </a:r>
          </a:p>
          <a:p>
            <a:pPr fontAlgn="base"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Challenges to intra-day pipeline operations: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Variability: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intra-day dynamic flows that change daily with power-plant schedules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Coordination: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“burn sheets” &amp; real-time information must be shared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Uncertainty: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power grid operations change quickly and unpredictably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Integration: </a:t>
            </a:r>
            <a:r>
              <a:rPr lang="en-US" dirty="0">
                <a:latin typeface="Calibri" pitchFamily="34" charset="0"/>
                <a:cs typeface="Calibri" pitchFamily="34" charset="0"/>
              </a:rPr>
              <a:t>gas markets, flow scheduling, &amp; physical operations done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separately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Economics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 lack of meaningful economic signals exchanged between gas and power systems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natoly\Documents\LANL\2016\presentations\030416_OSU\el_paso_flow_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36" y="3344890"/>
            <a:ext cx="3683818" cy="20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694"/>
            <a:ext cx="8502954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Motivation: new challenges to intra-day gas pipeline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operations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4400"/>
            <a:ext cx="8229600" cy="4844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Recent advancements in numerical modeling and optimization methods of pipeline network transients create opportunity to:</a:t>
            </a:r>
            <a:endParaRPr lang="en-US" dirty="0" smtClean="0"/>
          </a:p>
          <a:p>
            <a:pPr lvl="1"/>
            <a:r>
              <a:rPr lang="en-US" dirty="0" smtClean="0"/>
              <a:t>change </a:t>
            </a:r>
            <a:r>
              <a:rPr lang="en-US" dirty="0" smtClean="0"/>
              <a:t>practical methods and algorithms of pipeline operations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/>
              <a:t>pricing </a:t>
            </a:r>
            <a:r>
              <a:rPr lang="en-US" dirty="0" smtClean="0"/>
              <a:t>of natural gas that is consistent with </a:t>
            </a:r>
            <a:r>
              <a:rPr lang="en-US" dirty="0" smtClean="0"/>
              <a:t>physics </a:t>
            </a:r>
            <a:r>
              <a:rPr lang="en-US" dirty="0" smtClean="0"/>
              <a:t>of the gas flow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novel </a:t>
            </a:r>
            <a:r>
              <a:rPr lang="en-US" dirty="0" smtClean="0"/>
              <a:t>optimization methods and pricing mechanisms </a:t>
            </a:r>
            <a:r>
              <a:rPr lang="en-US" dirty="0" smtClean="0"/>
              <a:t>to improve coordination of gas and electric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This will improve efficiency, reliability and economic performance of both gas </a:t>
            </a:r>
            <a:r>
              <a:rPr lang="en-US" dirty="0" smtClean="0"/>
              <a:t>and electric </a:t>
            </a:r>
            <a:r>
              <a:rPr lang="en-US" dirty="0" smtClean="0"/>
              <a:t>markets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GECO Team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18043"/>
              </p:ext>
            </p:extLst>
          </p:nvPr>
        </p:nvGraphicFramePr>
        <p:xfrm>
          <a:off x="335934" y="970521"/>
          <a:ext cx="8731866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866"/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Expertise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Enelytix</a:t>
                      </a:r>
                      <a:r>
                        <a:rPr lang="en-US" sz="1600" dirty="0" smtClean="0"/>
                        <a:t>® environment </a:t>
                      </a:r>
                      <a:r>
                        <a:rPr lang="en-US" sz="1600" baseline="0" dirty="0" smtClean="0"/>
                        <a:t>for parallel modeling and analytics of energy systems. Data structures. Optimal pricing, market design, commercialization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Advanced</a:t>
                      </a:r>
                      <a:r>
                        <a:rPr lang="en-US" sz="1600" baseline="0" dirty="0" smtClean="0"/>
                        <a:t> computational methods and algorithms for simulation and optimization of gas &amp; electric networks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Advanced power</a:t>
                      </a:r>
                      <a:r>
                        <a:rPr lang="en-US" sz="1600" baseline="0" dirty="0" smtClean="0"/>
                        <a:t> systems simulator native to NEG cloud platform.  Power systems optimization expertise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</a:t>
                      </a:r>
                      <a:r>
                        <a:rPr lang="en-US" sz="1600" baseline="0" dirty="0" smtClean="0"/>
                        <a:t> design, market coordination, algorithms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Modeling language, optimization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Pipeline</a:t>
                      </a:r>
                      <a:r>
                        <a:rPr lang="en-US" sz="1600" baseline="0" dirty="0" smtClean="0"/>
                        <a:t> operation, market expertise and information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system operation, market expertise and information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0" y="1411093"/>
            <a:ext cx="1180613" cy="449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7" y="3077560"/>
            <a:ext cx="1219566" cy="93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7" y="2222102"/>
            <a:ext cx="1210880" cy="71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9" y="4114800"/>
            <a:ext cx="1272953" cy="509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5" y="4589471"/>
            <a:ext cx="1044997" cy="5347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5" y="5802632"/>
            <a:ext cx="1371600" cy="48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3" y="5343023"/>
            <a:ext cx="1954563" cy="4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Objectives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project develops new technology: </a:t>
            </a:r>
          </a:p>
          <a:p>
            <a:pPr marL="514350" indent="-514350">
              <a:buAutoNum type="arabicParenR"/>
            </a:pPr>
            <a:r>
              <a:rPr lang="en-US" dirty="0" smtClean="0"/>
              <a:t>novel </a:t>
            </a:r>
            <a:r>
              <a:rPr lang="en-US" dirty="0"/>
              <a:t>methods, algorithms and software for </a:t>
            </a:r>
            <a:r>
              <a:rPr lang="en-US" dirty="0" smtClean="0"/>
              <a:t>transient simulation </a:t>
            </a:r>
            <a:r>
              <a:rPr lang="en-US" dirty="0"/>
              <a:t>modeling and </a:t>
            </a:r>
            <a:r>
              <a:rPr lang="en-US" dirty="0" smtClean="0"/>
              <a:t>dynamic optimization </a:t>
            </a:r>
            <a:r>
              <a:rPr lang="en-US" dirty="0"/>
              <a:t>of natural gas pipeline </a:t>
            </a:r>
            <a:r>
              <a:rPr lang="en-US" dirty="0" smtClean="0"/>
              <a:t>network operation day-ahead and intra-day with sub-hourly granularity</a:t>
            </a:r>
          </a:p>
          <a:p>
            <a:pPr marL="514350" indent="-51435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novel mechanism for pricing of natural gas delivered to end users and in particular to gas-fired power plants; and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Market design proposal for </a:t>
            </a:r>
            <a:r>
              <a:rPr lang="en-US" dirty="0"/>
              <a:t>coordinating natural gas and electric operations both day ahead and in real-time, based on locational prices of natural gas and </a:t>
            </a:r>
            <a:r>
              <a:rPr lang="en-US" dirty="0" smtClean="0"/>
              <a:t>electricity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Project Objectives and Implications</a:t>
            </a:r>
            <a:endParaRPr lang="en-US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5492" y="1004782"/>
          <a:ext cx="7772400" cy="7416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Algorithmic Structures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Market Design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Co-optimization</a:t>
                      </a:r>
                      <a:r>
                        <a:rPr lang="en-US" sz="1600" baseline="0" dirty="0" smtClean="0"/>
                        <a:t> of physical systems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Coordination</a:t>
                      </a:r>
                      <a:r>
                        <a:rPr lang="en-US" sz="1600" baseline="0" dirty="0" smtClean="0"/>
                        <a:t> of gas and electric markets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5492" y="1765821"/>
          <a:ext cx="7772399" cy="440264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791392"/>
                <a:gridCol w="3217025"/>
                <a:gridCol w="2763982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Current Technology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GECO Technology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Pipeline operation control methods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Primarily steady state modeling with "rule-based" compressor operations.  Transient analysis performed in reliability context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Fast dynamic optimization of compressor operations incorporating transient effects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objectives of pipeline operation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Maintaining security at least cost of compressor operations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Maintaining security at least cost of meeting system demand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Price formation mechanisms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Daily on weekdays only.  Prices formed by traders at certain pipeline delivery points.  Prices do not reflect intra-day pipeline operational constraints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Hourly 24/7 at each pipeline node.  Prices formed by the  optimization engine and are consistent with </a:t>
                      </a:r>
                      <a:r>
                        <a:rPr lang="en-US" sz="1400" dirty="0" smtClean="0">
                          <a:effectLst/>
                        </a:rPr>
                        <a:t>engineering</a:t>
                      </a:r>
                      <a:r>
                        <a:rPr lang="en-US" sz="1400" baseline="0" dirty="0" smtClean="0">
                          <a:effectLst/>
                        </a:rPr>
                        <a:t>  and physics of </a:t>
                      </a:r>
                      <a:r>
                        <a:rPr lang="en-US" sz="1400" dirty="0" smtClean="0">
                          <a:effectLst/>
                        </a:rPr>
                        <a:t>pipeline </a:t>
                      </a:r>
                      <a:r>
                        <a:rPr lang="en-US" sz="1400" dirty="0">
                          <a:effectLst/>
                        </a:rPr>
                        <a:t>operations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Coordination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Scheduling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Daily quantity over a standard day.  Intra-day profiling is opaque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Transparent intra-day scheduling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Receipt and delivery points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Rigid, based on priorities as specified in the shipping contract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Flexible, based on locational prices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Delivery guarantee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guarantee for interruptible service customers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Economic mechanism to guarantee structured price/quantity delivery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77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4129" y="1597786"/>
            <a:ext cx="51428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Simulation: an initial value problem (IVP)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State: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instantaneous condition of system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Parameters: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initial state, boundary conditions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Start with initial state and evolve forward in time</a:t>
            </a:r>
          </a:p>
          <a:p>
            <a:pPr fontAlgn="base"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Clr>
                <a:srgbClr val="000000"/>
              </a:buClr>
              <a:buSzPct val="100000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Pipeline simulation: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Given operating protocols of compressors, predict future flow &amp; pressure based on physics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 a space point, state is time-dependent </a:t>
            </a:r>
            <a:r>
              <a:rPr lang="en-US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trajectory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(e.g. pressure as function of time)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Clr>
                <a:srgbClr val="000000"/>
              </a:buClr>
              <a:buSzPct val="100000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State of the art: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Highly developed, sophisticated physics &amp; engineering models, e.g., precise to &lt; 1 psi</a:t>
            </a:r>
          </a:p>
          <a:p>
            <a:pPr marL="285750" indent="-285750" fontAlgn="base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hape 25"/>
          <p:cNvSpPr txBox="1">
            <a:spLocks/>
          </p:cNvSpPr>
          <p:nvPr/>
        </p:nvSpPr>
        <p:spPr>
          <a:xfrm>
            <a:off x="1" y="960358"/>
            <a:ext cx="9143999" cy="41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393192">
              <a:spcBef>
                <a:spcPct val="0"/>
              </a:spcBef>
              <a:defRPr sz="1800"/>
            </a:pP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  <a:sym typeface="Calibri"/>
              </a:rPr>
              <a:t>Gas Pipeline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  <a:sym typeface="Calibri"/>
              </a:rPr>
              <a:t>Simulation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  <a:sym typeface="Calibri"/>
              </a:rPr>
              <a:t>: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ea typeface="+mj-ea"/>
                <a:cs typeface="Calibri" pitchFamily="34" charset="0"/>
                <a:sym typeface="Calibri"/>
              </a:rPr>
              <a:t> meaning &amp; state of the art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11333" y="2179942"/>
            <a:ext cx="3513475" cy="1088934"/>
            <a:chOff x="5411332" y="1322692"/>
            <a:chExt cx="3513475" cy="1088934"/>
          </a:xfrm>
        </p:grpSpPr>
        <p:pic>
          <p:nvPicPr>
            <p:cNvPr id="1029" name="Picture 5" descr="C:\Users\Anatoly\Documents\LANL\2016\presentations\051616_ARPAe-Kickoff\cartoons\q_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882" y="1322692"/>
              <a:ext cx="1134925" cy="8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11332" y="2118998"/>
              <a:ext cx="12439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Initial Pressure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9506" y="2134627"/>
              <a:ext cx="1169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Inlet Pressure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89882" y="2125348"/>
              <a:ext cx="11349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Outlet Flow</a:t>
              </a:r>
              <a:endParaRPr lang="en-US" sz="1200" dirty="0"/>
            </a:p>
          </p:txBody>
        </p:sp>
        <p:pic>
          <p:nvPicPr>
            <p:cNvPr id="1030" name="Picture 6" descr="C:\Users\Anatoly\Documents\LANL\2016\presentations\051616_ARPAe-Kickoff\cartoons\p_init_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333" y="1342791"/>
              <a:ext cx="1097732" cy="83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natoly\Documents\LANL\2016\presentations\051616_ARPAe-Kickoff\cartoons\p_prop_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506" y="1322692"/>
              <a:ext cx="1134924" cy="8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950159" y="3253248"/>
            <a:ext cx="2579821" cy="1637539"/>
            <a:chOff x="5950158" y="2395997"/>
            <a:chExt cx="2579821" cy="1637539"/>
          </a:xfrm>
        </p:grpSpPr>
        <p:pic>
          <p:nvPicPr>
            <p:cNvPr id="1026" name="Picture 2" descr="C:\Users\Anatoly\Documents\LANL\2016\presentations\051616_ARPAe-Kickoff\cartoons\p_prop_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359" y="2933906"/>
              <a:ext cx="1108839" cy="85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natoly\Documents\LANL\2016\presentations\051616_ARPAe-Kickoff\cartoons\q_prop_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054" y="2933905"/>
              <a:ext cx="1108837" cy="85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950158" y="3740112"/>
              <a:ext cx="1169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Outlet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Pressure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95054" y="3756537"/>
              <a:ext cx="11349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Inlet  </a:t>
              </a:r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Flow</a:t>
              </a:r>
              <a:endParaRPr lang="en-US" sz="1200" dirty="0"/>
            </a:p>
          </p:txBody>
        </p:sp>
        <p:cxnSp>
          <p:nvCxnSpPr>
            <p:cNvPr id="23" name="Straight Arrow Connector 22"/>
            <p:cNvCxnSpPr>
              <a:stCxn id="2" idx="2"/>
            </p:cNvCxnSpPr>
            <p:nvPr/>
          </p:nvCxnSpPr>
          <p:spPr>
            <a:xfrm>
              <a:off x="6033289" y="2395997"/>
              <a:ext cx="427534" cy="214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2"/>
              <a:endCxn id="47" idx="0"/>
            </p:cNvCxnSpPr>
            <p:nvPr/>
          </p:nvCxnSpPr>
          <p:spPr>
            <a:xfrm flipH="1">
              <a:off x="7128926" y="2411626"/>
              <a:ext cx="15200" cy="178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2"/>
            </p:cNvCxnSpPr>
            <p:nvPr/>
          </p:nvCxnSpPr>
          <p:spPr>
            <a:xfrm flipH="1">
              <a:off x="7789883" y="2402347"/>
              <a:ext cx="567462" cy="2079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445623" y="2589693"/>
              <a:ext cx="1366606" cy="25391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956"/>
                </a:spcAft>
              </a:pPr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Pipeline Simulation</a:t>
              </a:r>
            </a:p>
          </p:txBody>
        </p:sp>
        <p:cxnSp>
          <p:nvCxnSpPr>
            <p:cNvPr id="52" name="Straight Arrow Connector 51"/>
            <p:cNvCxnSpPr>
              <a:stCxn id="47" idx="2"/>
            </p:cNvCxnSpPr>
            <p:nvPr/>
          </p:nvCxnSpPr>
          <p:spPr>
            <a:xfrm flipH="1">
              <a:off x="6962273" y="2843609"/>
              <a:ext cx="166653" cy="243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7" idx="2"/>
            </p:cNvCxnSpPr>
            <p:nvPr/>
          </p:nvCxnSpPr>
          <p:spPr>
            <a:xfrm>
              <a:off x="7128926" y="2843609"/>
              <a:ext cx="184333" cy="243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3" descr="C:\Users\Anatoly\Documents\LANL\2016\presentations\051616_ARPAe-Kickoff\cartoons\pipe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70" y="1527346"/>
            <a:ext cx="3848099" cy="5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93557" y="4798325"/>
            <a:ext cx="6028896" cy="806506"/>
            <a:chOff x="1993557" y="3941075"/>
            <a:chExt cx="6028896" cy="806506"/>
          </a:xfrm>
        </p:grpSpPr>
        <p:pic>
          <p:nvPicPr>
            <p:cNvPr id="34" name="Picture 33" descr="psiglogo_black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003" y="4071306"/>
              <a:ext cx="2838450" cy="676275"/>
            </a:xfrm>
            <a:prstGeom prst="rect">
              <a:avLst/>
            </a:prstGeom>
            <a:noFill/>
            <a:ln>
              <a:noFill/>
            </a:ln>
            <a:effectLst>
              <a:glow rad="355600">
                <a:schemeClr val="bg1">
                  <a:alpha val="40000"/>
                </a:schemeClr>
              </a:glow>
              <a:outerShdw sx="1000" sy="1000" algn="ctr" rotWithShape="0">
                <a:schemeClr val="bg1"/>
              </a:outerShdw>
            </a:effectLst>
          </p:spPr>
        </p:pic>
        <p:cxnSp>
          <p:nvCxnSpPr>
            <p:cNvPr id="30" name="Straight Arrow Connector 29"/>
            <p:cNvCxnSpPr>
              <a:endCxn id="34" idx="1"/>
            </p:cNvCxnSpPr>
            <p:nvPr/>
          </p:nvCxnSpPr>
          <p:spPr>
            <a:xfrm>
              <a:off x="4431957" y="3941075"/>
              <a:ext cx="752046" cy="46836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93557" y="3941075"/>
              <a:ext cx="2438400" cy="1"/>
            </a:xfrm>
            <a:prstGeom prst="line">
              <a:avLst/>
            </a:prstGeom>
            <a:ln>
              <a:solidFill>
                <a:srgbClr val="C00000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63694"/>
            <a:ext cx="8772408" cy="6096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  <a:sym typeface="Calibri"/>
              </a:rPr>
              <a:t>Gas Pipeline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Calibri"/>
              </a:rPr>
              <a:t>Simulation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Calibri"/>
              </a:rPr>
              <a:t>: meaning &amp; state of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Calibri"/>
              </a:rPr>
              <a:t>art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129" y="1597785"/>
                <a:ext cx="52664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Optimization: an optimal control problem (OCP)</a:t>
                </a:r>
              </a:p>
              <a:p>
                <a:pPr marL="285750" indent="-285750" fontAlgn="base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u="sng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State: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instantaneous condition of system</a:t>
                </a:r>
              </a:p>
              <a:p>
                <a:pPr marL="285750" indent="-285750" fontAlgn="base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u="sng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Parameters: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initial state, boundary conditions</a:t>
                </a:r>
              </a:p>
              <a:p>
                <a:pPr marL="285750" indent="-285750" fontAlgn="base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u="sng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Controls: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parameters that can be chosen</a:t>
                </a:r>
              </a:p>
              <a:p>
                <a:pPr marL="285750" indent="-285750" fontAlgn="base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Find controls &amp; state as functions of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𝒕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that satisfy feasibility &amp; physics constraints while minimizing a cost objective</a:t>
                </a:r>
              </a:p>
              <a:p>
                <a:pPr fontAlgn="base">
                  <a:buClr>
                    <a:srgbClr val="000000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fontAlgn="base">
                  <a:buClr>
                    <a:srgbClr val="000000"/>
                  </a:buClr>
                  <a:buSzPct val="100000"/>
                </a:pPr>
                <a:r>
                  <a:rPr lang="en-US" b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Pipeline Optimization:</a:t>
                </a:r>
              </a:p>
              <a:p>
                <a:pPr marL="285750" indent="-285750" fontAlgn="base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Given consumptions &amp; pressure at a “slack” junction, compute compressor controls to minimize compressor power or maximize throughput</a:t>
                </a:r>
                <a:endParaRPr lang="en-US" u="sng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fontAlgn="base">
                  <a:buClr>
                    <a:srgbClr val="000000"/>
                  </a:buClr>
                  <a:buSzPct val="100000"/>
                </a:pPr>
                <a:r>
                  <a:rPr lang="en-US" b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State of the art: </a:t>
                </a:r>
                <a:r>
                  <a:rPr lang="en-US" b="1" u="sng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long-standing and current challenge</a:t>
                </a:r>
              </a:p>
              <a:p>
                <a:pPr marL="285750" indent="-285750" fontAlgn="base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New tractable &amp; scalable method from LANL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8" y="740535"/>
                <a:ext cx="5266413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926" t="-767" r="-1736" b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25"/>
          <p:cNvSpPr txBox="1">
            <a:spLocks/>
          </p:cNvSpPr>
          <p:nvPr/>
        </p:nvSpPr>
        <p:spPr>
          <a:xfrm>
            <a:off x="1" y="960358"/>
            <a:ext cx="9143999" cy="41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393192">
              <a:spcBef>
                <a:spcPct val="0"/>
              </a:spcBef>
              <a:defRPr sz="1800"/>
            </a:pPr>
            <a:endParaRPr lang="en-US" sz="2400" b="1" dirty="0">
              <a:solidFill>
                <a:srgbClr val="C0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2051" name="Picture 3" descr="C:\Users\Anatoly\Documents\LANL\2016\presentations\051616_ARPAe-Kickoff\cartoons\pipe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70" y="1461443"/>
            <a:ext cx="3848099" cy="5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16799" y="3777511"/>
            <a:ext cx="3194955" cy="1725981"/>
            <a:chOff x="5516798" y="2920260"/>
            <a:chExt cx="3194955" cy="1725981"/>
          </a:xfrm>
        </p:grpSpPr>
        <p:sp>
          <p:nvSpPr>
            <p:cNvPr id="20" name="Rectangle 19"/>
            <p:cNvSpPr/>
            <p:nvPr/>
          </p:nvSpPr>
          <p:spPr>
            <a:xfrm>
              <a:off x="5516798" y="4369241"/>
              <a:ext cx="17363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Feasible Outlet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Pressure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25204" y="4369242"/>
              <a:ext cx="14865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Feasible Inlet  </a:t>
              </a:r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Flow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>
              <a:stCxn id="13" idx="2"/>
            </p:cNvCxnSpPr>
            <p:nvPr/>
          </p:nvCxnSpPr>
          <p:spPr>
            <a:xfrm>
              <a:off x="5719687" y="2923236"/>
              <a:ext cx="640656" cy="286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2"/>
              <a:endCxn id="25" idx="0"/>
            </p:cNvCxnSpPr>
            <p:nvPr/>
          </p:nvCxnSpPr>
          <p:spPr>
            <a:xfrm flipH="1">
              <a:off x="7043646" y="2920260"/>
              <a:ext cx="9889" cy="2895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2"/>
            </p:cNvCxnSpPr>
            <p:nvPr/>
          </p:nvCxnSpPr>
          <p:spPr>
            <a:xfrm flipH="1">
              <a:off x="7726949" y="2934922"/>
              <a:ext cx="635004" cy="2748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360343" y="3209801"/>
              <a:ext cx="1366606" cy="25391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956"/>
                </a:spcAft>
              </a:pPr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Pipeline Simulation</a:t>
              </a:r>
            </a:p>
          </p:txBody>
        </p:sp>
        <p:pic>
          <p:nvPicPr>
            <p:cNvPr id="18" name="Picture 2" descr="C:\Users\Anatoly\Documents\LANL\2016\presentations\051616_ARPAe-Kickoff\cartoons\p_prop_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421" y="3563037"/>
              <a:ext cx="1108839" cy="85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Anatoly\Documents\LANL\2016\presentations\051616_ARPAe-Kickoff\cartoons\q_prop_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018" y="3563036"/>
              <a:ext cx="1108837" cy="85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flipH="1">
              <a:off x="6874218" y="3463717"/>
              <a:ext cx="169428" cy="1805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128751" y="3463716"/>
              <a:ext cx="181558" cy="1805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37869" y="2710570"/>
            <a:ext cx="3804590" cy="1081603"/>
            <a:chOff x="5137869" y="1853319"/>
            <a:chExt cx="3804590" cy="1081603"/>
          </a:xfrm>
        </p:grpSpPr>
        <p:pic>
          <p:nvPicPr>
            <p:cNvPr id="12" name="Picture 5" descr="C:\Users\Anatoly\Documents\LANL\2016\presentations\051616_ARPAe-Kickoff\cartoons\q_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534" y="1853319"/>
              <a:ext cx="1134925" cy="8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137869" y="2646237"/>
              <a:ext cx="11636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Initial Pressure</a:t>
              </a:r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94490" y="2657923"/>
              <a:ext cx="11349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Outlet Flow</a:t>
              </a:r>
              <a:endParaRPr lang="en-US" sz="1200" dirty="0"/>
            </a:p>
          </p:txBody>
        </p:sp>
        <p:pic>
          <p:nvPicPr>
            <p:cNvPr id="16" name="Picture 6" descr="C:\Users\Anatoly\Documents\LANL\2016\presentations\051616_ARPAe-Kickoff\cartoons\p_init_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772" y="1868082"/>
              <a:ext cx="1097732" cy="83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752639" y="2142684"/>
            <a:ext cx="2622359" cy="1634826"/>
            <a:chOff x="5752638" y="1285434"/>
            <a:chExt cx="2622359" cy="1634826"/>
          </a:xfrm>
        </p:grpSpPr>
        <p:grpSp>
          <p:nvGrpSpPr>
            <p:cNvPr id="3" name="Group 2"/>
            <p:cNvGrpSpPr/>
            <p:nvPr/>
          </p:nvGrpSpPr>
          <p:grpSpPr>
            <a:xfrm>
              <a:off x="5764212" y="1285434"/>
              <a:ext cx="2558867" cy="1634826"/>
              <a:chOff x="5764212" y="1285434"/>
              <a:chExt cx="2558867" cy="163482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25633" y="2643261"/>
                <a:ext cx="165580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u="sng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Control: Inlet Pressure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764212" y="1285434"/>
                <a:ext cx="2558867" cy="369332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956"/>
                  </a:spcAft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Transient Optimization</a:t>
                </a:r>
              </a:p>
            </p:txBody>
          </p:sp>
          <p:cxnSp>
            <p:nvCxnSpPr>
              <p:cNvPr id="29" name="Straight Arrow Connector 28"/>
              <p:cNvCxnSpPr>
                <a:stCxn id="28" idx="2"/>
                <a:endCxn id="2052" idx="0"/>
              </p:cNvCxnSpPr>
              <p:nvPr/>
            </p:nvCxnSpPr>
            <p:spPr>
              <a:xfrm>
                <a:off x="7043646" y="1654766"/>
                <a:ext cx="0" cy="1986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2" name="Picture 4" descr="C:\Users\Anatoly\Documents\LANL\2016\presentations\051616_ARPAe-Kickoff\cartoons\c_prop_0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2761" y="1853431"/>
                <a:ext cx="1101770" cy="848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0" name="Straight Arrow Connector 29"/>
            <p:cNvCxnSpPr>
              <a:stCxn id="12" idx="0"/>
            </p:cNvCxnSpPr>
            <p:nvPr/>
          </p:nvCxnSpPr>
          <p:spPr>
            <a:xfrm flipH="1" flipV="1">
              <a:off x="7881437" y="1651167"/>
              <a:ext cx="493560" cy="202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</p:cNvCxnSpPr>
            <p:nvPr/>
          </p:nvCxnSpPr>
          <p:spPr>
            <a:xfrm flipV="1">
              <a:off x="5752638" y="1651167"/>
              <a:ext cx="472995" cy="2169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29" y="63694"/>
            <a:ext cx="8417625" cy="6096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  <a:sym typeface="Calibri"/>
              </a:rPr>
              <a:t>Gas Pipeline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Calibri"/>
              </a:rPr>
              <a:t>Transient Optimization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Calibri"/>
              </a:rPr>
              <a:t>: meaning &amp; state of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Calibri"/>
              </a:rPr>
              <a:t>art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018-6E0F-4C44-8E9F-F9A943631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G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NEG Template</Template>
  <TotalTime>33521</TotalTime>
  <Words>1820</Words>
  <Application>Microsoft Office PowerPoint</Application>
  <PresentationFormat>On-screen Show (4:3)</PresentationFormat>
  <Paragraphs>368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Cambria</vt:lpstr>
      <vt:lpstr>Cambria Math</vt:lpstr>
      <vt:lpstr>Times New Roman</vt:lpstr>
      <vt:lpstr>Wingdings</vt:lpstr>
      <vt:lpstr>NEG Presentation Template</vt:lpstr>
      <vt:lpstr>Coordinated Operation of Electric and Natural Gas Supply Networks:  Optimization Processes and Market Design (ARPA-E OPEN-15)  Presented at the ERCOT Emerging Technologies Working Group (ETWG) Meeting December 6, 2016, Austin, TX </vt:lpstr>
      <vt:lpstr>Motivation: reliable fuel supply to gas-fired power plants</vt:lpstr>
      <vt:lpstr>Motivation: new challenges to intra-day gas pipeline operations</vt:lpstr>
      <vt:lpstr>The Opportunity</vt:lpstr>
      <vt:lpstr>GECO Team</vt:lpstr>
      <vt:lpstr>Objectives</vt:lpstr>
      <vt:lpstr>Project Objectives and Implications</vt:lpstr>
      <vt:lpstr>Gas Pipeline Simulation: meaning &amp; state of the art</vt:lpstr>
      <vt:lpstr>Gas Pipeline Transient Optimization: meaning &amp; state of the art</vt:lpstr>
      <vt:lpstr>Intra-day gas-grid interdependency case study</vt:lpstr>
      <vt:lpstr>Gas-grid coordination &amp; co-optimization scenarios</vt:lpstr>
      <vt:lpstr>Benefits of Coordination &amp; Information Exchange</vt:lpstr>
      <vt:lpstr>Benefits of Coordination &amp; Information Exchange</vt:lpstr>
      <vt:lpstr>Gas-Electric Coordination: current state</vt:lpstr>
      <vt:lpstr>Gas-Electric Coordination: overlay of the current state with new methods of optimization and pricing</vt:lpstr>
      <vt:lpstr>Dynamic Pipeline Optimization Formulation</vt:lpstr>
      <vt:lpstr>Optimization Example: 1500+ mile network</vt:lpstr>
      <vt:lpstr>Inputs</vt:lpstr>
      <vt:lpstr>Optimal flow controls</vt:lpstr>
      <vt:lpstr>Auction Results</vt:lpstr>
      <vt:lpstr>Gas LMPs</vt:lpstr>
      <vt:lpstr>Enelytix® Simulation Environment Architecture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alex.rudkevich</dc:creator>
  <cp:lastModifiedBy>Alex Rudkevich</cp:lastModifiedBy>
  <cp:revision>649</cp:revision>
  <cp:lastPrinted>2014-05-14T16:31:39Z</cp:lastPrinted>
  <dcterms:created xsi:type="dcterms:W3CDTF">2013-07-01T18:12:35Z</dcterms:created>
  <dcterms:modified xsi:type="dcterms:W3CDTF">2016-12-01T05:00:46Z</dcterms:modified>
</cp:coreProperties>
</file>