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70" r:id="rId4"/>
    <p:sldId id="274" r:id="rId5"/>
    <p:sldId id="257" r:id="rId6"/>
    <p:sldId id="265" r:id="rId7"/>
    <p:sldId id="271" r:id="rId8"/>
    <p:sldId id="260" r:id="rId9"/>
    <p:sldId id="263" r:id="rId10"/>
    <p:sldId id="264" r:id="rId11"/>
    <p:sldId id="272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sharkawy, Sameh (CONTR)" initials="ES(" lastIdx="1" clrIdx="0">
    <p:extLst/>
  </p:cmAuthor>
  <p:cmAuthor id="2" name="Umer" initials="U" lastIdx="2" clrIdx="1">
    <p:extLst/>
  </p:cmAuthor>
  <p:cmAuthor id="3" name="Marcelo Sandoval" initials="MS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  <a:srgbClr val="6699FF"/>
    <a:srgbClr val="008080"/>
    <a:srgbClr val="196286"/>
    <a:srgbClr val="00CC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9805" autoAdjust="0"/>
  </p:normalViewPr>
  <p:slideViewPr>
    <p:cSldViewPr snapToGrid="0" snapToObjects="1"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85" d="100"/>
        <a:sy n="18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B51724-8DC6-45D7-9129-CE3C700FDD89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05F3597D-E268-41DF-8F47-3919CF43F0AC}">
      <dgm:prSet phldrT="[Text]" custT="1"/>
      <dgm:spPr/>
      <dgm:t>
        <a:bodyPr/>
        <a:lstStyle/>
        <a:p>
          <a:pPr marL="111125" indent="-111125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dirty="0" smtClean="0"/>
            <a:t>6 Months</a:t>
          </a:r>
        </a:p>
        <a:p>
          <a:pPr marL="111125" marR="0" indent="-111125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dirty="0" smtClean="0">
              <a:sym typeface="Symbol"/>
            </a:rPr>
            <a:t> </a:t>
          </a:r>
          <a:r>
            <a:rPr lang="en-US" sz="1200" dirty="0" smtClean="0"/>
            <a:t>System Requirements</a:t>
          </a:r>
        </a:p>
        <a:p>
          <a:pPr marL="111125" indent="-111125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dirty="0" smtClean="0">
              <a:sym typeface="Symbol"/>
            </a:rPr>
            <a:t> </a:t>
          </a:r>
          <a:r>
            <a:rPr lang="en-US" sz="1200" dirty="0" smtClean="0"/>
            <a:t>Multi-Agent Framework</a:t>
          </a:r>
        </a:p>
        <a:p>
          <a:pPr marL="111125" indent="-111125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dirty="0" smtClean="0">
              <a:sym typeface="Symbol"/>
            </a:rPr>
            <a:t> </a:t>
          </a:r>
          <a:r>
            <a:rPr lang="en-US" sz="1200" dirty="0" smtClean="0"/>
            <a:t>Realistic Datasets</a:t>
          </a:r>
        </a:p>
      </dgm:t>
    </dgm:pt>
    <dgm:pt modelId="{EABC4B37-2CF9-4660-8C99-97B3D6FE06E8}" type="parTrans" cxnId="{25104B98-6D94-4A4C-98C4-EB01BF0C93C6}">
      <dgm:prSet/>
      <dgm:spPr/>
      <dgm:t>
        <a:bodyPr/>
        <a:lstStyle/>
        <a:p>
          <a:endParaRPr lang="en-US"/>
        </a:p>
      </dgm:t>
    </dgm:pt>
    <dgm:pt modelId="{4EF03484-3DDB-4ACB-B823-6589E5CB47D3}" type="sibTrans" cxnId="{25104B98-6D94-4A4C-98C4-EB01BF0C93C6}">
      <dgm:prSet/>
      <dgm:spPr/>
      <dgm:t>
        <a:bodyPr/>
        <a:lstStyle/>
        <a:p>
          <a:endParaRPr lang="en-US"/>
        </a:p>
      </dgm:t>
    </dgm:pt>
    <dgm:pt modelId="{1AAC5AA5-1B25-46B9-ADB9-BC0B0E3AB478}">
      <dgm:prSet phldrT="[Text]" custT="1"/>
      <dgm:spPr/>
      <dgm:t>
        <a:bodyPr/>
        <a:lstStyle/>
        <a:p>
          <a:pPr marL="111125" indent="-111125"/>
          <a:r>
            <a:rPr lang="en-US" sz="1400" b="1" dirty="0" smtClean="0"/>
            <a:t>12 Months</a:t>
          </a:r>
        </a:p>
        <a:p>
          <a:pPr marL="111125" indent="-111125"/>
          <a:r>
            <a:rPr lang="en-US" sz="1200" dirty="0" smtClean="0">
              <a:sym typeface="Symbol"/>
            </a:rPr>
            <a:t> </a:t>
          </a:r>
          <a:r>
            <a:rPr lang="en-US" sz="1200" dirty="0" smtClean="0"/>
            <a:t>Solver Integration</a:t>
          </a:r>
        </a:p>
        <a:p>
          <a:pPr marL="111125" indent="-111125"/>
          <a:r>
            <a:rPr lang="en-US" sz="1200" dirty="0" smtClean="0">
              <a:sym typeface="Symbol"/>
            </a:rPr>
            <a:t> </a:t>
          </a:r>
          <a:r>
            <a:rPr lang="en-US" sz="1200" dirty="0" smtClean="0"/>
            <a:t>DER Controllers</a:t>
          </a:r>
        </a:p>
        <a:p>
          <a:pPr marL="111125" indent="-111125"/>
          <a:r>
            <a:rPr lang="en-US" sz="1200" dirty="0" smtClean="0">
              <a:sym typeface="Symbol"/>
            </a:rPr>
            <a:t> </a:t>
          </a:r>
          <a:r>
            <a:rPr lang="en-US" sz="1200" dirty="0" smtClean="0"/>
            <a:t>Mid-Size Dec. Optimization</a:t>
          </a:r>
        </a:p>
        <a:p>
          <a:pPr marL="111125" indent="-111125"/>
          <a:r>
            <a:rPr lang="en-US" sz="1200" dirty="0" smtClean="0">
              <a:sym typeface="Symbol"/>
            </a:rPr>
            <a:t> </a:t>
          </a:r>
          <a:r>
            <a:rPr lang="en-US" sz="1200" dirty="0" smtClean="0"/>
            <a:t>Basic GUI</a:t>
          </a:r>
        </a:p>
        <a:p>
          <a:pPr marL="111125" indent="-111125"/>
          <a:r>
            <a:rPr lang="en-US" sz="1200" dirty="0" smtClean="0">
              <a:sym typeface="Symbol"/>
            </a:rPr>
            <a:t> Service Definition</a:t>
          </a:r>
          <a:endParaRPr lang="en-US" sz="1200" dirty="0" smtClean="0"/>
        </a:p>
        <a:p>
          <a:pPr marL="111125" indent="-111125"/>
          <a:endParaRPr lang="en-US" sz="1200" dirty="0" smtClean="0"/>
        </a:p>
      </dgm:t>
    </dgm:pt>
    <dgm:pt modelId="{F9075449-7F29-4547-8948-C94AB5E1A202}" type="parTrans" cxnId="{F22F839D-2FCE-4051-B1F9-BBAAAFD1D27E}">
      <dgm:prSet/>
      <dgm:spPr/>
      <dgm:t>
        <a:bodyPr/>
        <a:lstStyle/>
        <a:p>
          <a:endParaRPr lang="en-US"/>
        </a:p>
      </dgm:t>
    </dgm:pt>
    <dgm:pt modelId="{F6023474-C157-4EBE-9B33-65A1E3E82975}" type="sibTrans" cxnId="{F22F839D-2FCE-4051-B1F9-BBAAAFD1D27E}">
      <dgm:prSet/>
      <dgm:spPr/>
      <dgm:t>
        <a:bodyPr/>
        <a:lstStyle/>
        <a:p>
          <a:endParaRPr lang="en-US"/>
        </a:p>
      </dgm:t>
    </dgm:pt>
    <dgm:pt modelId="{E957B970-06BF-45D0-9F61-F390B5EA51A8}">
      <dgm:prSet phldrT="[Text]" phldr="1"/>
      <dgm:spPr/>
      <dgm:t>
        <a:bodyPr/>
        <a:lstStyle/>
        <a:p>
          <a:endParaRPr lang="en-US"/>
        </a:p>
      </dgm:t>
    </dgm:pt>
    <dgm:pt modelId="{F7207559-B2F2-49EF-AF3E-33D451F6F89A}" type="parTrans" cxnId="{965B4786-8778-4BEA-BCBA-E0F97B89225C}">
      <dgm:prSet/>
      <dgm:spPr/>
      <dgm:t>
        <a:bodyPr/>
        <a:lstStyle/>
        <a:p>
          <a:endParaRPr lang="en-US"/>
        </a:p>
      </dgm:t>
    </dgm:pt>
    <dgm:pt modelId="{B59266FA-3E22-4580-AC4C-18EE5D5EBF4B}" type="sibTrans" cxnId="{965B4786-8778-4BEA-BCBA-E0F97B89225C}">
      <dgm:prSet/>
      <dgm:spPr/>
      <dgm:t>
        <a:bodyPr/>
        <a:lstStyle/>
        <a:p>
          <a:endParaRPr lang="en-US"/>
        </a:p>
      </dgm:t>
    </dgm:pt>
    <dgm:pt modelId="{E85BE499-2BDD-4C65-BF67-29A675A547D3}">
      <dgm:prSet phldrT="[Text]" custT="1"/>
      <dgm:spPr/>
      <dgm:t>
        <a:bodyPr/>
        <a:lstStyle/>
        <a:p>
          <a:r>
            <a:rPr lang="en-US" sz="1400" b="1" dirty="0" smtClean="0"/>
            <a:t>18 Months</a:t>
          </a:r>
        </a:p>
        <a:p>
          <a:pPr marL="111125" indent="-111125"/>
          <a:r>
            <a:rPr lang="en-US" sz="1400" dirty="0" smtClean="0">
              <a:sym typeface="Symbol"/>
            </a:rPr>
            <a:t> </a:t>
          </a:r>
          <a:r>
            <a:rPr lang="en-US" sz="1200" dirty="0" smtClean="0"/>
            <a:t>HPC Federation</a:t>
          </a:r>
        </a:p>
        <a:p>
          <a:pPr marL="111125" indent="-111125"/>
          <a:r>
            <a:rPr lang="en-US" sz="1200" dirty="0" smtClean="0">
              <a:sym typeface="Symbol"/>
            </a:rPr>
            <a:t> </a:t>
          </a:r>
          <a:r>
            <a:rPr lang="en-US" sz="1200" dirty="0" smtClean="0"/>
            <a:t>Space-Time Pricing</a:t>
          </a:r>
        </a:p>
        <a:p>
          <a:pPr marL="111125" indent="-111125"/>
          <a:r>
            <a:rPr lang="en-US" sz="1200" dirty="0" smtClean="0">
              <a:sym typeface="Symbol"/>
            </a:rPr>
            <a:t> </a:t>
          </a:r>
          <a:r>
            <a:rPr lang="en-US" sz="1200" dirty="0" smtClean="0"/>
            <a:t>Services Def. Language</a:t>
          </a:r>
        </a:p>
        <a:p>
          <a:pPr marL="111125" indent="-111125"/>
          <a:r>
            <a:rPr lang="en-US" sz="1200" dirty="0" smtClean="0">
              <a:sym typeface="Symbol"/>
            </a:rPr>
            <a:t> </a:t>
          </a:r>
          <a:r>
            <a:rPr lang="en-US" sz="1200" dirty="0" smtClean="0"/>
            <a:t>DSO Rules</a:t>
          </a:r>
        </a:p>
      </dgm:t>
    </dgm:pt>
    <dgm:pt modelId="{43CE5912-527E-4B38-8828-4C718740FA87}" type="parTrans" cxnId="{01D7551F-986B-4648-A748-B501B3188EF1}">
      <dgm:prSet/>
      <dgm:spPr/>
      <dgm:t>
        <a:bodyPr/>
        <a:lstStyle/>
        <a:p>
          <a:endParaRPr lang="en-US"/>
        </a:p>
      </dgm:t>
    </dgm:pt>
    <dgm:pt modelId="{6C764695-A7BD-4DC8-BFA9-848461445788}" type="sibTrans" cxnId="{01D7551F-986B-4648-A748-B501B3188EF1}">
      <dgm:prSet/>
      <dgm:spPr/>
      <dgm:t>
        <a:bodyPr/>
        <a:lstStyle/>
        <a:p>
          <a:endParaRPr lang="en-US"/>
        </a:p>
      </dgm:t>
    </dgm:pt>
    <dgm:pt modelId="{2F263E40-644A-4ECB-9436-36FE3C934EED}">
      <dgm:prSet phldrT="[Text]" custT="1"/>
      <dgm:spPr/>
      <dgm:t>
        <a:bodyPr/>
        <a:lstStyle/>
        <a:p>
          <a:r>
            <a:rPr lang="en-US" sz="1600" b="1" dirty="0" smtClean="0"/>
            <a:t>24 Months</a:t>
          </a:r>
        </a:p>
        <a:p>
          <a:pPr marL="111125" indent="-111125"/>
          <a:r>
            <a:rPr lang="en-US" sz="1200" dirty="0" smtClean="0">
              <a:sym typeface="Symbol"/>
            </a:rPr>
            <a:t> </a:t>
          </a:r>
          <a:r>
            <a:rPr lang="en-US" sz="1200" dirty="0" smtClean="0"/>
            <a:t>Realistic Simulation</a:t>
          </a:r>
        </a:p>
        <a:p>
          <a:pPr marL="111125" indent="-111125"/>
          <a:r>
            <a:rPr lang="en-US" sz="1200" dirty="0" smtClean="0">
              <a:sym typeface="Symbol"/>
            </a:rPr>
            <a:t> </a:t>
          </a:r>
          <a:r>
            <a:rPr lang="en-US" sz="1200" dirty="0" smtClean="0"/>
            <a:t>System Analytics</a:t>
          </a:r>
        </a:p>
        <a:p>
          <a:pPr marL="111125" indent="-111125"/>
          <a:r>
            <a:rPr lang="en-US" sz="1200" dirty="0" smtClean="0">
              <a:sym typeface="Symbol"/>
            </a:rPr>
            <a:t> DSO Optimization </a:t>
          </a:r>
        </a:p>
        <a:p>
          <a:pPr marL="111125" indent="-111125"/>
          <a:r>
            <a:rPr lang="en-US" sz="1200" dirty="0" smtClean="0">
              <a:sym typeface="Symbol"/>
            </a:rPr>
            <a:t> </a:t>
          </a:r>
          <a:r>
            <a:rPr lang="en-US" sz="1200" dirty="0" smtClean="0"/>
            <a:t>Interactive Environment</a:t>
          </a:r>
        </a:p>
      </dgm:t>
    </dgm:pt>
    <dgm:pt modelId="{4F23C53B-43C1-4453-AA77-C815F886F62A}" type="parTrans" cxnId="{D10EFC1A-E5D6-4956-9EE2-5B5316329348}">
      <dgm:prSet/>
      <dgm:spPr/>
      <dgm:t>
        <a:bodyPr/>
        <a:lstStyle/>
        <a:p>
          <a:endParaRPr lang="en-US"/>
        </a:p>
      </dgm:t>
    </dgm:pt>
    <dgm:pt modelId="{BE78DB97-482C-49E4-970D-9C8AD1359043}" type="sibTrans" cxnId="{D10EFC1A-E5D6-4956-9EE2-5B5316329348}">
      <dgm:prSet/>
      <dgm:spPr/>
      <dgm:t>
        <a:bodyPr/>
        <a:lstStyle/>
        <a:p>
          <a:endParaRPr lang="en-US"/>
        </a:p>
      </dgm:t>
    </dgm:pt>
    <dgm:pt modelId="{DD24A39D-8F49-49B7-BA98-962FFB684803}">
      <dgm:prSet phldrT="[Text]" custT="1"/>
      <dgm:spPr/>
      <dgm:t>
        <a:bodyPr/>
        <a:lstStyle/>
        <a:p>
          <a:r>
            <a:rPr lang="en-US" sz="1400" b="1" dirty="0" smtClean="0"/>
            <a:t>30 Months</a:t>
          </a:r>
        </a:p>
        <a:p>
          <a:pPr marL="111125" indent="-111125"/>
          <a:r>
            <a:rPr lang="en-US" sz="1200" dirty="0" smtClean="0">
              <a:sym typeface="Symbol"/>
            </a:rPr>
            <a:t> </a:t>
          </a:r>
          <a:r>
            <a:rPr lang="en-US" sz="1200" dirty="0" smtClean="0"/>
            <a:t>Large-Scale System</a:t>
          </a:r>
        </a:p>
        <a:p>
          <a:pPr marL="111125" indent="-111125"/>
          <a:r>
            <a:rPr lang="en-US" sz="1200" dirty="0" smtClean="0">
              <a:sym typeface="Symbol"/>
            </a:rPr>
            <a:t> Multiple DSO Scenarios</a:t>
          </a:r>
        </a:p>
        <a:p>
          <a:pPr marL="111125" indent="-111125"/>
          <a:r>
            <a:rPr lang="en-US" sz="1200" dirty="0" smtClean="0">
              <a:sym typeface="Symbol"/>
            </a:rPr>
            <a:t> DSO Rules Sensitivity</a:t>
          </a:r>
        </a:p>
        <a:p>
          <a:pPr marL="111125" indent="-111125"/>
          <a:endParaRPr lang="en-US" sz="1200" dirty="0" smtClean="0">
            <a:sym typeface="Symbol"/>
          </a:endParaRPr>
        </a:p>
        <a:p>
          <a:pPr marL="111125" indent="-111125"/>
          <a:endParaRPr lang="en-US" sz="1200" dirty="0" smtClean="0">
            <a:sym typeface="Symbol"/>
          </a:endParaRPr>
        </a:p>
        <a:p>
          <a:pPr marL="111125" indent="-111125"/>
          <a:endParaRPr lang="en-US" sz="1800" dirty="0" smtClean="0"/>
        </a:p>
        <a:p>
          <a:pPr marL="111125" indent="-111125"/>
          <a:endParaRPr lang="en-US" sz="1800" dirty="0"/>
        </a:p>
      </dgm:t>
    </dgm:pt>
    <dgm:pt modelId="{FAB530CE-FBD7-46E0-8D7F-D051660F9338}" type="parTrans" cxnId="{F59E49DE-F6A0-4114-A131-F9EB677AB84E}">
      <dgm:prSet/>
      <dgm:spPr/>
      <dgm:t>
        <a:bodyPr/>
        <a:lstStyle/>
        <a:p>
          <a:endParaRPr lang="en-US"/>
        </a:p>
      </dgm:t>
    </dgm:pt>
    <dgm:pt modelId="{F6144706-B69F-4860-86A8-5B10541BC24A}" type="sibTrans" cxnId="{F59E49DE-F6A0-4114-A131-F9EB677AB84E}">
      <dgm:prSet/>
      <dgm:spPr/>
      <dgm:t>
        <a:bodyPr/>
        <a:lstStyle/>
        <a:p>
          <a:endParaRPr lang="en-US"/>
        </a:p>
      </dgm:t>
    </dgm:pt>
    <dgm:pt modelId="{83F9A0EA-0723-4527-AEA3-1F5802D138EE}" type="pres">
      <dgm:prSet presAssocID="{BFB51724-8DC6-45D7-9129-CE3C700FDD89}" presName="arrowDiagram" presStyleCnt="0">
        <dgm:presLayoutVars>
          <dgm:chMax val="5"/>
          <dgm:dir/>
          <dgm:resizeHandles val="exact"/>
        </dgm:presLayoutVars>
      </dgm:prSet>
      <dgm:spPr/>
    </dgm:pt>
    <dgm:pt modelId="{53F548B1-8008-49B8-9CCE-476B80F68AFF}" type="pres">
      <dgm:prSet presAssocID="{BFB51724-8DC6-45D7-9129-CE3C700FDD89}" presName="arrow" presStyleLbl="bgShp" presStyleIdx="0" presStyleCnt="1"/>
      <dgm:spPr/>
    </dgm:pt>
    <dgm:pt modelId="{0C389741-5110-46B6-84E3-97CE98804B80}" type="pres">
      <dgm:prSet presAssocID="{BFB51724-8DC6-45D7-9129-CE3C700FDD89}" presName="arrowDiagram5" presStyleCnt="0"/>
      <dgm:spPr/>
    </dgm:pt>
    <dgm:pt modelId="{DE5746CE-1A25-4010-B21E-525BB9580631}" type="pres">
      <dgm:prSet presAssocID="{05F3597D-E268-41DF-8F47-3919CF43F0AC}" presName="bullet5a" presStyleLbl="node1" presStyleIdx="0" presStyleCnt="5"/>
      <dgm:spPr/>
    </dgm:pt>
    <dgm:pt modelId="{3336C506-98F7-4C1A-A848-C60A46170026}" type="pres">
      <dgm:prSet presAssocID="{05F3597D-E268-41DF-8F47-3919CF43F0AC}" presName="textBox5a" presStyleLbl="revTx" presStyleIdx="0" presStyleCnt="5" custScaleX="120590" custLinFactNeighborX="104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EE291D-6CE0-45B1-9DB7-96BF2B3B222C}" type="pres">
      <dgm:prSet presAssocID="{1AAC5AA5-1B25-46B9-ADB9-BC0B0E3AB478}" presName="bullet5b" presStyleLbl="node1" presStyleIdx="1" presStyleCnt="5"/>
      <dgm:spPr/>
    </dgm:pt>
    <dgm:pt modelId="{4B7E5CD1-A9CB-4686-BABC-BF6980F756A8}" type="pres">
      <dgm:prSet presAssocID="{1AAC5AA5-1B25-46B9-ADB9-BC0B0E3AB478}" presName="textBox5b" presStyleLbl="revTx" presStyleIdx="1" presStyleCnt="5" custScaleX="112948" custLinFactNeighborX="75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4DDED-4284-4981-A148-EA0AB5CAF590}" type="pres">
      <dgm:prSet presAssocID="{E85BE499-2BDD-4C65-BF67-29A675A547D3}" presName="bullet5c" presStyleLbl="node1" presStyleIdx="2" presStyleCnt="5"/>
      <dgm:spPr/>
    </dgm:pt>
    <dgm:pt modelId="{0089A509-7E56-4CFC-A8AB-FC8DF89E94AB}" type="pres">
      <dgm:prSet presAssocID="{E85BE499-2BDD-4C65-BF67-29A675A547D3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68445C-D210-4CB9-AC21-DEDD6C3BF9EA}" type="pres">
      <dgm:prSet presAssocID="{2F263E40-644A-4ECB-9436-36FE3C934EED}" presName="bullet5d" presStyleLbl="node1" presStyleIdx="3" presStyleCnt="5"/>
      <dgm:spPr/>
    </dgm:pt>
    <dgm:pt modelId="{0F01E4C3-A73F-44A8-8BDA-E5E3C6BB4C25}" type="pres">
      <dgm:prSet presAssocID="{2F263E40-644A-4ECB-9436-36FE3C934EED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0C399-178A-42B8-843F-177E01CB50D7}" type="pres">
      <dgm:prSet presAssocID="{DD24A39D-8F49-49B7-BA98-962FFB684803}" presName="bullet5e" presStyleLbl="node1" presStyleIdx="4" presStyleCnt="5"/>
      <dgm:spPr/>
    </dgm:pt>
    <dgm:pt modelId="{3DA26BAD-4C6F-4D1A-A82C-3C9F55B215BD}" type="pres">
      <dgm:prSet presAssocID="{DD24A39D-8F49-49B7-BA98-962FFB684803}" presName="textBox5e" presStyleLbl="revTx" presStyleIdx="4" presStyleCnt="5" custScaleX="121621" custLinFactNeighborX="105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988255-23F5-4FDC-B468-A34419EA412F}" type="presOf" srcId="{1AAC5AA5-1B25-46B9-ADB9-BC0B0E3AB478}" destId="{4B7E5CD1-A9CB-4686-BABC-BF6980F756A8}" srcOrd="0" destOrd="0" presId="urn:microsoft.com/office/officeart/2005/8/layout/arrow2"/>
    <dgm:cxn modelId="{965B4786-8778-4BEA-BCBA-E0F97B89225C}" srcId="{BFB51724-8DC6-45D7-9129-CE3C700FDD89}" destId="{E957B970-06BF-45D0-9F61-F390B5EA51A8}" srcOrd="5" destOrd="0" parTransId="{F7207559-B2F2-49EF-AF3E-33D451F6F89A}" sibTransId="{B59266FA-3E22-4580-AC4C-18EE5D5EBF4B}"/>
    <dgm:cxn modelId="{36AC41C2-6C59-43CF-85E3-156FB631E1CA}" type="presOf" srcId="{05F3597D-E268-41DF-8F47-3919CF43F0AC}" destId="{3336C506-98F7-4C1A-A848-C60A46170026}" srcOrd="0" destOrd="0" presId="urn:microsoft.com/office/officeart/2005/8/layout/arrow2"/>
    <dgm:cxn modelId="{9B6C2F21-48CD-4175-9D46-4B180763BB3D}" type="presOf" srcId="{2F263E40-644A-4ECB-9436-36FE3C934EED}" destId="{0F01E4C3-A73F-44A8-8BDA-E5E3C6BB4C25}" srcOrd="0" destOrd="0" presId="urn:microsoft.com/office/officeart/2005/8/layout/arrow2"/>
    <dgm:cxn modelId="{F59E49DE-F6A0-4114-A131-F9EB677AB84E}" srcId="{BFB51724-8DC6-45D7-9129-CE3C700FDD89}" destId="{DD24A39D-8F49-49B7-BA98-962FFB684803}" srcOrd="4" destOrd="0" parTransId="{FAB530CE-FBD7-46E0-8D7F-D051660F9338}" sibTransId="{F6144706-B69F-4860-86A8-5B10541BC24A}"/>
    <dgm:cxn modelId="{5E1C6780-EC79-4B1B-8779-E677FA03B08E}" type="presOf" srcId="{BFB51724-8DC6-45D7-9129-CE3C700FDD89}" destId="{83F9A0EA-0723-4527-AEA3-1F5802D138EE}" srcOrd="0" destOrd="0" presId="urn:microsoft.com/office/officeart/2005/8/layout/arrow2"/>
    <dgm:cxn modelId="{56F797B6-1125-477A-9763-CFC8B519B55F}" type="presOf" srcId="{E85BE499-2BDD-4C65-BF67-29A675A547D3}" destId="{0089A509-7E56-4CFC-A8AB-FC8DF89E94AB}" srcOrd="0" destOrd="0" presId="urn:microsoft.com/office/officeart/2005/8/layout/arrow2"/>
    <dgm:cxn modelId="{01D7551F-986B-4648-A748-B501B3188EF1}" srcId="{BFB51724-8DC6-45D7-9129-CE3C700FDD89}" destId="{E85BE499-2BDD-4C65-BF67-29A675A547D3}" srcOrd="2" destOrd="0" parTransId="{43CE5912-527E-4B38-8828-4C718740FA87}" sibTransId="{6C764695-A7BD-4DC8-BFA9-848461445788}"/>
    <dgm:cxn modelId="{25104B98-6D94-4A4C-98C4-EB01BF0C93C6}" srcId="{BFB51724-8DC6-45D7-9129-CE3C700FDD89}" destId="{05F3597D-E268-41DF-8F47-3919CF43F0AC}" srcOrd="0" destOrd="0" parTransId="{EABC4B37-2CF9-4660-8C99-97B3D6FE06E8}" sibTransId="{4EF03484-3DDB-4ACB-B823-6589E5CB47D3}"/>
    <dgm:cxn modelId="{B2B52C80-817F-4ED7-BA22-C64ACCE358FF}" type="presOf" srcId="{DD24A39D-8F49-49B7-BA98-962FFB684803}" destId="{3DA26BAD-4C6F-4D1A-A82C-3C9F55B215BD}" srcOrd="0" destOrd="0" presId="urn:microsoft.com/office/officeart/2005/8/layout/arrow2"/>
    <dgm:cxn modelId="{D10EFC1A-E5D6-4956-9EE2-5B5316329348}" srcId="{BFB51724-8DC6-45D7-9129-CE3C700FDD89}" destId="{2F263E40-644A-4ECB-9436-36FE3C934EED}" srcOrd="3" destOrd="0" parTransId="{4F23C53B-43C1-4453-AA77-C815F886F62A}" sibTransId="{BE78DB97-482C-49E4-970D-9C8AD1359043}"/>
    <dgm:cxn modelId="{F22F839D-2FCE-4051-B1F9-BBAAAFD1D27E}" srcId="{BFB51724-8DC6-45D7-9129-CE3C700FDD89}" destId="{1AAC5AA5-1B25-46B9-ADB9-BC0B0E3AB478}" srcOrd="1" destOrd="0" parTransId="{F9075449-7F29-4547-8948-C94AB5E1A202}" sibTransId="{F6023474-C157-4EBE-9B33-65A1E3E82975}"/>
    <dgm:cxn modelId="{F4A903E5-B601-4DA5-9015-1BC000B7AB3C}" type="presParOf" srcId="{83F9A0EA-0723-4527-AEA3-1F5802D138EE}" destId="{53F548B1-8008-49B8-9CCE-476B80F68AFF}" srcOrd="0" destOrd="0" presId="urn:microsoft.com/office/officeart/2005/8/layout/arrow2"/>
    <dgm:cxn modelId="{DD9F4ACF-CDDC-4214-9A6D-43F360D1E2BD}" type="presParOf" srcId="{83F9A0EA-0723-4527-AEA3-1F5802D138EE}" destId="{0C389741-5110-46B6-84E3-97CE98804B80}" srcOrd="1" destOrd="0" presId="urn:microsoft.com/office/officeart/2005/8/layout/arrow2"/>
    <dgm:cxn modelId="{BA91A63A-DD76-455F-99E9-74401C1CEFE9}" type="presParOf" srcId="{0C389741-5110-46B6-84E3-97CE98804B80}" destId="{DE5746CE-1A25-4010-B21E-525BB9580631}" srcOrd="0" destOrd="0" presId="urn:microsoft.com/office/officeart/2005/8/layout/arrow2"/>
    <dgm:cxn modelId="{18AE07A2-22E5-4785-9D3B-395E8C28D80A}" type="presParOf" srcId="{0C389741-5110-46B6-84E3-97CE98804B80}" destId="{3336C506-98F7-4C1A-A848-C60A46170026}" srcOrd="1" destOrd="0" presId="urn:microsoft.com/office/officeart/2005/8/layout/arrow2"/>
    <dgm:cxn modelId="{4597E8EB-C0BF-4687-9A11-3D7A90FBF238}" type="presParOf" srcId="{0C389741-5110-46B6-84E3-97CE98804B80}" destId="{67EE291D-6CE0-45B1-9DB7-96BF2B3B222C}" srcOrd="2" destOrd="0" presId="urn:microsoft.com/office/officeart/2005/8/layout/arrow2"/>
    <dgm:cxn modelId="{28C3C81A-74FB-4D3C-A465-2B6E12981EEF}" type="presParOf" srcId="{0C389741-5110-46B6-84E3-97CE98804B80}" destId="{4B7E5CD1-A9CB-4686-BABC-BF6980F756A8}" srcOrd="3" destOrd="0" presId="urn:microsoft.com/office/officeart/2005/8/layout/arrow2"/>
    <dgm:cxn modelId="{70D02F9D-FE9A-4493-A845-032528603007}" type="presParOf" srcId="{0C389741-5110-46B6-84E3-97CE98804B80}" destId="{8B04DDED-4284-4981-A148-EA0AB5CAF590}" srcOrd="4" destOrd="0" presId="urn:microsoft.com/office/officeart/2005/8/layout/arrow2"/>
    <dgm:cxn modelId="{0C90C650-74EA-4EC7-ACB9-696B5C5D0FC6}" type="presParOf" srcId="{0C389741-5110-46B6-84E3-97CE98804B80}" destId="{0089A509-7E56-4CFC-A8AB-FC8DF89E94AB}" srcOrd="5" destOrd="0" presId="urn:microsoft.com/office/officeart/2005/8/layout/arrow2"/>
    <dgm:cxn modelId="{A635877E-6307-49B0-93B0-71DDE7F278C7}" type="presParOf" srcId="{0C389741-5110-46B6-84E3-97CE98804B80}" destId="{9A68445C-D210-4CB9-AC21-DEDD6C3BF9EA}" srcOrd="6" destOrd="0" presId="urn:microsoft.com/office/officeart/2005/8/layout/arrow2"/>
    <dgm:cxn modelId="{59BABF98-3DEE-4E82-BBBA-F245B67FD238}" type="presParOf" srcId="{0C389741-5110-46B6-84E3-97CE98804B80}" destId="{0F01E4C3-A73F-44A8-8BDA-E5E3C6BB4C25}" srcOrd="7" destOrd="0" presId="urn:microsoft.com/office/officeart/2005/8/layout/arrow2"/>
    <dgm:cxn modelId="{12D99F1E-CE26-4CB1-B58D-55B7730BDF9F}" type="presParOf" srcId="{0C389741-5110-46B6-84E3-97CE98804B80}" destId="{B2E0C399-178A-42B8-843F-177E01CB50D7}" srcOrd="8" destOrd="0" presId="urn:microsoft.com/office/officeart/2005/8/layout/arrow2"/>
    <dgm:cxn modelId="{17B12BF2-B283-4018-AFDF-BA8B1A3599FE}" type="presParOf" srcId="{0C389741-5110-46B6-84E3-97CE98804B80}" destId="{3DA26BAD-4C6F-4D1A-A82C-3C9F55B215BD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F548B1-8008-49B8-9CCE-476B80F68AFF}">
      <dsp:nvSpPr>
        <dsp:cNvPr id="0" name=""/>
        <dsp:cNvSpPr/>
      </dsp:nvSpPr>
      <dsp:spPr>
        <a:xfrm>
          <a:off x="407676" y="0"/>
          <a:ext cx="8152384" cy="509523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5746CE-1A25-4010-B21E-525BB9580631}">
      <dsp:nvSpPr>
        <dsp:cNvPr id="0" name=""/>
        <dsp:cNvSpPr/>
      </dsp:nvSpPr>
      <dsp:spPr>
        <a:xfrm>
          <a:off x="1210685" y="3788820"/>
          <a:ext cx="187504" cy="187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6C506-98F7-4C1A-A848-C60A46170026}">
      <dsp:nvSpPr>
        <dsp:cNvPr id="0" name=""/>
        <dsp:cNvSpPr/>
      </dsp:nvSpPr>
      <dsp:spPr>
        <a:xfrm>
          <a:off x="1306211" y="3882572"/>
          <a:ext cx="1287855" cy="1212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355" tIns="0" rIns="0" bIns="0" numCol="1" spcCol="1270" anchor="t" anchorCtr="0">
          <a:noAutofit/>
        </a:bodyPr>
        <a:lstStyle/>
        <a:p>
          <a:pPr marL="111125" lvl="0" indent="-111125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6 Months</a:t>
          </a:r>
        </a:p>
        <a:p>
          <a:pPr marL="111125" marR="0" lvl="0" indent="-111125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kern="1200" dirty="0" smtClean="0">
              <a:sym typeface="Symbol"/>
            </a:rPr>
            <a:t> </a:t>
          </a:r>
          <a:r>
            <a:rPr lang="en-US" sz="1200" kern="1200" dirty="0" smtClean="0"/>
            <a:t>System Requirements</a:t>
          </a:r>
        </a:p>
        <a:p>
          <a:pPr marL="111125" lvl="0" indent="-111125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</a:t>
          </a:r>
          <a:r>
            <a:rPr lang="en-US" sz="1200" kern="1200" dirty="0" smtClean="0"/>
            <a:t>Multi-Agent Framework</a:t>
          </a:r>
        </a:p>
        <a:p>
          <a:pPr marL="111125" lvl="0" indent="-111125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</a:t>
          </a:r>
          <a:r>
            <a:rPr lang="en-US" sz="1200" kern="1200" dirty="0" smtClean="0"/>
            <a:t>Realistic Datasets</a:t>
          </a:r>
        </a:p>
      </dsp:txBody>
      <dsp:txXfrm>
        <a:off x="1306211" y="3882572"/>
        <a:ext cx="1287855" cy="1212667"/>
      </dsp:txXfrm>
    </dsp:sp>
    <dsp:sp modelId="{67EE291D-6CE0-45B1-9DB7-96BF2B3B222C}">
      <dsp:nvSpPr>
        <dsp:cNvPr id="0" name=""/>
        <dsp:cNvSpPr/>
      </dsp:nvSpPr>
      <dsp:spPr>
        <a:xfrm>
          <a:off x="2225657" y="2813591"/>
          <a:ext cx="293485" cy="2934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7E5CD1-A9CB-4686-BABC-BF6980F756A8}">
      <dsp:nvSpPr>
        <dsp:cNvPr id="0" name=""/>
        <dsp:cNvSpPr/>
      </dsp:nvSpPr>
      <dsp:spPr>
        <a:xfrm>
          <a:off x="2386420" y="2960334"/>
          <a:ext cx="1528520" cy="2134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512" tIns="0" rIns="0" bIns="0" numCol="1" spcCol="1270" anchor="t" anchorCtr="0">
          <a:noAutofit/>
        </a:bodyPr>
        <a:lstStyle/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12 Months</a:t>
          </a:r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</a:t>
          </a:r>
          <a:r>
            <a:rPr lang="en-US" sz="1200" kern="1200" dirty="0" smtClean="0"/>
            <a:t>Solver Integration</a:t>
          </a:r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</a:t>
          </a:r>
          <a:r>
            <a:rPr lang="en-US" sz="1200" kern="1200" dirty="0" smtClean="0"/>
            <a:t>DER Controllers</a:t>
          </a:r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</a:t>
          </a:r>
          <a:r>
            <a:rPr lang="en-US" sz="1200" kern="1200" dirty="0" smtClean="0"/>
            <a:t>Mid-Size Dec. Optimization</a:t>
          </a:r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</a:t>
          </a:r>
          <a:r>
            <a:rPr lang="en-US" sz="1200" kern="1200" dirty="0" smtClean="0"/>
            <a:t>Basic GUI</a:t>
          </a:r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Service Definition</a:t>
          </a:r>
          <a:endParaRPr lang="en-US" sz="1200" kern="1200" dirty="0" smtClean="0"/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/>
        </a:p>
      </dsp:txBody>
      <dsp:txXfrm>
        <a:off x="2386420" y="2960334"/>
        <a:ext cx="1528520" cy="2134905"/>
      </dsp:txXfrm>
    </dsp:sp>
    <dsp:sp modelId="{8B04DDED-4284-4981-A148-EA0AB5CAF590}">
      <dsp:nvSpPr>
        <dsp:cNvPr id="0" name=""/>
        <dsp:cNvSpPr/>
      </dsp:nvSpPr>
      <dsp:spPr>
        <a:xfrm>
          <a:off x="3530039" y="2036057"/>
          <a:ext cx="391314" cy="3913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9A509-7E56-4CFC-A8AB-FC8DF89E94AB}">
      <dsp:nvSpPr>
        <dsp:cNvPr id="0" name=""/>
        <dsp:cNvSpPr/>
      </dsp:nvSpPr>
      <dsp:spPr>
        <a:xfrm>
          <a:off x="3725696" y="2231715"/>
          <a:ext cx="1573410" cy="2863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349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18 Months</a:t>
          </a:r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ym typeface="Symbol"/>
            </a:rPr>
            <a:t> </a:t>
          </a:r>
          <a:r>
            <a:rPr lang="en-US" sz="1200" kern="1200" dirty="0" smtClean="0"/>
            <a:t>HPC Federation</a:t>
          </a:r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</a:t>
          </a:r>
          <a:r>
            <a:rPr lang="en-US" sz="1200" kern="1200" dirty="0" smtClean="0"/>
            <a:t>Space-Time Pricing</a:t>
          </a:r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</a:t>
          </a:r>
          <a:r>
            <a:rPr lang="en-US" sz="1200" kern="1200" dirty="0" smtClean="0"/>
            <a:t>Services Def. Language</a:t>
          </a:r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</a:t>
          </a:r>
          <a:r>
            <a:rPr lang="en-US" sz="1200" kern="1200" dirty="0" smtClean="0"/>
            <a:t>DSO Rules</a:t>
          </a:r>
        </a:p>
      </dsp:txBody>
      <dsp:txXfrm>
        <a:off x="3725696" y="2231715"/>
        <a:ext cx="1573410" cy="2863524"/>
      </dsp:txXfrm>
    </dsp:sp>
    <dsp:sp modelId="{9A68445C-D210-4CB9-AC21-DEDD6C3BF9EA}">
      <dsp:nvSpPr>
        <dsp:cNvPr id="0" name=""/>
        <dsp:cNvSpPr/>
      </dsp:nvSpPr>
      <dsp:spPr>
        <a:xfrm>
          <a:off x="5046382" y="1428705"/>
          <a:ext cx="505447" cy="5054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01E4C3-A73F-44A8-8BDA-E5E3C6BB4C25}">
      <dsp:nvSpPr>
        <dsp:cNvPr id="0" name=""/>
        <dsp:cNvSpPr/>
      </dsp:nvSpPr>
      <dsp:spPr>
        <a:xfrm>
          <a:off x="5299106" y="1681429"/>
          <a:ext cx="1630476" cy="3413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826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24 Months</a:t>
          </a:r>
        </a:p>
        <a:p>
          <a:pPr marL="111125" lvl="0" indent="-111125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</a:t>
          </a:r>
          <a:r>
            <a:rPr lang="en-US" sz="1200" kern="1200" dirty="0" smtClean="0"/>
            <a:t>Realistic Simulation</a:t>
          </a:r>
        </a:p>
        <a:p>
          <a:pPr marL="111125" lvl="0" indent="-111125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</a:t>
          </a:r>
          <a:r>
            <a:rPr lang="en-US" sz="1200" kern="1200" dirty="0" smtClean="0"/>
            <a:t>System Analytics</a:t>
          </a:r>
        </a:p>
        <a:p>
          <a:pPr marL="111125" lvl="0" indent="-111125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DSO Optimization </a:t>
          </a:r>
        </a:p>
        <a:p>
          <a:pPr marL="111125" lvl="0" indent="-111125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</a:t>
          </a:r>
          <a:r>
            <a:rPr lang="en-US" sz="1200" kern="1200" dirty="0" smtClean="0"/>
            <a:t>Interactive Environment</a:t>
          </a:r>
        </a:p>
      </dsp:txBody>
      <dsp:txXfrm>
        <a:off x="5299106" y="1681429"/>
        <a:ext cx="1630476" cy="3413810"/>
      </dsp:txXfrm>
    </dsp:sp>
    <dsp:sp modelId="{B2E0C399-178A-42B8-843F-177E01CB50D7}">
      <dsp:nvSpPr>
        <dsp:cNvPr id="0" name=""/>
        <dsp:cNvSpPr/>
      </dsp:nvSpPr>
      <dsp:spPr>
        <a:xfrm>
          <a:off x="6607564" y="1023124"/>
          <a:ext cx="644038" cy="6440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A26BAD-4C6F-4D1A-A82C-3C9F55B215BD}">
      <dsp:nvSpPr>
        <dsp:cNvPr id="0" name=""/>
        <dsp:cNvSpPr/>
      </dsp:nvSpPr>
      <dsp:spPr>
        <a:xfrm>
          <a:off x="6926004" y="1345143"/>
          <a:ext cx="1983002" cy="37500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263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30 Months</a:t>
          </a:r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</a:t>
          </a:r>
          <a:r>
            <a:rPr lang="en-US" sz="1200" kern="1200" dirty="0" smtClean="0"/>
            <a:t>Large-Scale System</a:t>
          </a:r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Multiple DSO Scenarios</a:t>
          </a:r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ym typeface="Symbol"/>
            </a:rPr>
            <a:t> DSO Rules Sensitivity</a:t>
          </a:r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sym typeface="Symbol"/>
          </a:endParaRPr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sym typeface="Symbol"/>
          </a:endParaRPr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marL="111125" lvl="0" indent="-1111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6926004" y="1345143"/>
        <a:ext cx="1983002" cy="37500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8D553-88AB-5240-83C4-FB23D29A04BE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30F42-2808-6242-AF6E-2190C7795E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4868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FD783-2622-0F46-85B9-BCE56545D1F9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6A861-09C9-544C-ADA9-11F7230578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46781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3391" cy="68575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lIns="0" tIns="0" rIns="0" bIns="0">
            <a:normAutofit/>
          </a:bodyPr>
          <a:lstStyle>
            <a:lvl1pPr algn="l">
              <a:defRPr sz="3200" b="1" i="0">
                <a:latin typeface="+mn-lt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96438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5053572"/>
            <a:ext cx="2689942" cy="365125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/>
            </a:lvl1pPr>
          </a:lstStyle>
          <a:p>
            <a:fld id="{169A6192-71DD-164E-9ED0-2A7A546A9DED}" type="datetime4">
              <a:rPr lang="en-US" smtClean="0"/>
              <a:pPr/>
              <a:t>November 29, 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8245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6428A-09CD-364C-AE09-0CD2992B2FAC}" type="datetime4">
              <a:rPr lang="en-US" smtClean="0"/>
              <a:pPr/>
              <a:t>November 29, 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6121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A25E7F-AC0A-D84A-A7E2-BA0E92419464}" type="datetime4">
              <a:rPr lang="en-US" smtClean="0"/>
              <a:pPr/>
              <a:t>November 29, 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4624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935" y="67341"/>
            <a:ext cx="8488517" cy="824352"/>
          </a:xfrm>
        </p:spPr>
        <p:txBody>
          <a:bodyPr lIns="0" tIns="0" rIns="0" bIns="0">
            <a:normAutofit/>
          </a:bodyPr>
          <a:lstStyle>
            <a:lvl1pPr algn="l">
              <a:defRPr sz="3200" b="1" i="0">
                <a:latin typeface="+mn-lt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35" y="1062182"/>
            <a:ext cx="8488517" cy="4811307"/>
          </a:xfrm>
        </p:spPr>
        <p:txBody>
          <a:bodyPr lIns="0" tIns="0" rIns="0" bIns="0">
            <a:normAutofit/>
          </a:bodyPr>
          <a:lstStyle>
            <a:lvl1pPr marL="256032" indent="-256032">
              <a:spcBef>
                <a:spcPts val="600"/>
              </a:spcBef>
              <a:buClr>
                <a:schemeClr val="accent2"/>
              </a:buClr>
              <a:buSzPct val="120000"/>
              <a:buFont typeface="Lucida Grande"/>
              <a:buChar char="‣"/>
              <a:defRPr sz="2400"/>
            </a:lvl1pPr>
            <a:lvl2pPr>
              <a:buClr>
                <a:schemeClr val="accent2"/>
              </a:buClr>
              <a:defRPr sz="2400"/>
            </a:lvl2pPr>
            <a:lvl3pPr>
              <a:buClr>
                <a:schemeClr val="accent2"/>
              </a:buCl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36194" y="6318383"/>
            <a:ext cx="688258" cy="365125"/>
          </a:xfrm>
        </p:spPr>
        <p:txBody>
          <a:bodyPr/>
          <a:lstStyle/>
          <a:p>
            <a:fld id="{F49B8720-E526-BD45-92D7-B4028BF31D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35935" y="926888"/>
            <a:ext cx="8488517" cy="0"/>
          </a:xfrm>
          <a:prstGeom prst="line">
            <a:avLst/>
          </a:prstGeom>
          <a:ln w="635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4199" y="6318383"/>
            <a:ext cx="3661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rgbClr val="006600"/>
                </a:solidFill>
              </a:defRPr>
            </a:lvl1pPr>
          </a:lstStyle>
          <a:p>
            <a:r>
              <a:rPr lang="en-US" smtClean="0"/>
              <a:t>© 2016 ProsumerGrid, Inc.,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6556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516" y="4406900"/>
            <a:ext cx="832628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516" y="2906713"/>
            <a:ext cx="83262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D1E66E-6098-0047-9B3B-57E40AD7E34C}" type="datetime4">
              <a:rPr lang="en-US" smtClean="0"/>
              <a:pPr/>
              <a:t>November 29, 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4978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516" y="274638"/>
            <a:ext cx="8390194" cy="1143000"/>
          </a:xfrm>
        </p:spPr>
        <p:txBody>
          <a:bodyPr lIns="0" tIns="0" rIns="0" bIns="0"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516" y="1600200"/>
            <a:ext cx="4113161" cy="4525963"/>
          </a:xfrm>
        </p:spPr>
        <p:txBody>
          <a:bodyPr lIns="0" tIns="0" rIns="0" bIns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2968" y="1600200"/>
            <a:ext cx="4137742" cy="4525963"/>
          </a:xfrm>
        </p:spPr>
        <p:txBody>
          <a:bodyPr lIns="0" tIns="0" rIns="0" bIns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97510" cy="365125"/>
          </a:xfrm>
        </p:spPr>
        <p:txBody>
          <a:bodyPr/>
          <a:lstStyle/>
          <a:p>
            <a:fld id="{F49B8720-E526-BD45-92D7-B4028BF31D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4705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1E6469-1CA9-E747-A59C-E9BDF690280D}" type="datetime4">
              <a:rPr lang="en-US" smtClean="0"/>
              <a:pPr/>
              <a:t>November 29, 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2465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E2A634-2E46-2346-A1F4-60B3891F9544}" type="datetime4">
              <a:rPr lang="en-US" smtClean="0"/>
              <a:pPr/>
              <a:t>November 29, 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ARPA-E Template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3071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6E24C2-81E2-A24E-9E89-644074EF84A6}" type="datetime4">
              <a:rPr lang="en-US" smtClean="0"/>
              <a:pPr/>
              <a:t>November 29, 2016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2616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F0798C-2D51-AC4F-B370-F9B16728B207}" type="datetime4">
              <a:rPr lang="en-US" smtClean="0"/>
              <a:pPr/>
              <a:t>November 29, 2016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8046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1B8516-7D11-9747-B20B-0FBB1408ED0E}" type="datetime4">
              <a:rPr lang="en-US" smtClean="0"/>
              <a:pPr/>
              <a:t>November 29,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ARPA-E Template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372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_Subpage-02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" y="6086899"/>
            <a:ext cx="9143391" cy="6948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3997" cy="253593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4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2825" y="6357403"/>
            <a:ext cx="44575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rgbClr val="006600"/>
                </a:solidFill>
              </a:defRPr>
            </a:lvl1pPr>
          </a:lstStyle>
          <a:p>
            <a:r>
              <a:rPr lang="en-US" smtClean="0"/>
              <a:t>© 2016 ProsumerGrid, Inc., All Rights 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74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B8720-E526-BD45-92D7-B4028BF31D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95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mailto:sgrijalva@prosumergrid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Distribution System Operator (DSO) Simulation Studio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John A. Higley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sz="1800" b="1" i="1" dirty="0" smtClean="0">
                <a:solidFill>
                  <a:srgbClr val="0070C0"/>
                </a:solidFill>
              </a:rPr>
              <a:t>ProsumerGrid, Inc</a:t>
            </a:r>
            <a:r>
              <a:rPr lang="en-US" sz="1800" i="1" dirty="0" smtClean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799" y="5053572"/>
            <a:ext cx="5744817" cy="1158385"/>
          </a:xfrm>
        </p:spPr>
        <p:txBody>
          <a:bodyPr/>
          <a:lstStyle/>
          <a:p>
            <a:r>
              <a:rPr lang="en-US" b="1" dirty="0" smtClean="0"/>
              <a:t>ERCOT  Emerging Technology Working Group</a:t>
            </a:r>
            <a:endParaRPr lang="en-US" b="1" dirty="0" smtClean="0">
              <a:solidFill>
                <a:schemeClr val="accent2"/>
              </a:solidFill>
            </a:endParaRPr>
          </a:p>
          <a:p>
            <a:endParaRPr lang="en-US" b="1" dirty="0">
              <a:solidFill>
                <a:schemeClr val="accent2"/>
              </a:solidFill>
            </a:endParaRPr>
          </a:p>
          <a:p>
            <a:r>
              <a:rPr lang="en-US" dirty="0" smtClean="0"/>
              <a:t>December 6</a:t>
            </a:r>
            <a:r>
              <a:rPr lang="en-US" dirty="0" smtClean="0"/>
              <a:t>, </a:t>
            </a:r>
            <a:r>
              <a:rPr lang="en-US" dirty="0"/>
              <a:t>2016</a:t>
            </a:r>
          </a:p>
        </p:txBody>
      </p:sp>
      <p:pic>
        <p:nvPicPr>
          <p:cNvPr id="5" name="Picture 59" descr="http://www.wcecnet.net/uploads/images/logo_nrec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68757" y="5893709"/>
            <a:ext cx="1889443" cy="535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1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1890" y="5014876"/>
            <a:ext cx="120015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3" descr="http://tricountysentry.com/blog/wp-content/uploads/2013/07/SoCal-Ediso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8441"/>
          <a:stretch/>
        </p:blipFill>
        <p:spPr bwMode="auto">
          <a:xfrm>
            <a:off x="4487545" y="5838412"/>
            <a:ext cx="18669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66185" y="5317449"/>
            <a:ext cx="2475547" cy="6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1439" b="28854"/>
          <a:stretch/>
        </p:blipFill>
        <p:spPr bwMode="auto">
          <a:xfrm>
            <a:off x="7432040" y="5317449"/>
            <a:ext cx="1549400" cy="493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0606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to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35" y="1062182"/>
            <a:ext cx="8564225" cy="4811307"/>
          </a:xfrm>
        </p:spPr>
        <p:txBody>
          <a:bodyPr/>
          <a:lstStyle/>
          <a:p>
            <a:r>
              <a:rPr lang="en-US" dirty="0"/>
              <a:t>After interviewing more than 100 executives, and engineers of </a:t>
            </a:r>
            <a:r>
              <a:rPr lang="en-US" dirty="0" smtClean="0"/>
              <a:t>electric </a:t>
            </a:r>
            <a:r>
              <a:rPr lang="en-US" dirty="0"/>
              <a:t>utilities, the team found that </a:t>
            </a:r>
            <a:r>
              <a:rPr lang="en-US" dirty="0" smtClean="0"/>
              <a:t>the existing tools are limited, siloed, and unable to simulate DER-rich systems, many smart grid propositions, and DSO/DSP models. </a:t>
            </a:r>
          </a:p>
          <a:p>
            <a:endParaRPr lang="en-US" sz="1600" dirty="0" smtClean="0"/>
          </a:p>
          <a:p>
            <a:r>
              <a:rPr lang="en-US" dirty="0" smtClean="0"/>
              <a:t>This project will fill this </a:t>
            </a:r>
            <a:r>
              <a:rPr lang="en-US" b="1" i="1" dirty="0">
                <a:solidFill>
                  <a:srgbClr val="0070C0"/>
                </a:solidFill>
              </a:rPr>
              <a:t>simulation void </a:t>
            </a:r>
            <a:r>
              <a:rPr lang="en-US" dirty="0" smtClean="0"/>
              <a:t>in the industry. </a:t>
            </a:r>
          </a:p>
          <a:p>
            <a:endParaRPr lang="en-US" sz="1600" dirty="0" smtClean="0"/>
          </a:p>
          <a:p>
            <a:r>
              <a:rPr lang="en-US" dirty="0" smtClean="0"/>
              <a:t>ProsumerGrid will commercialize the tool.</a:t>
            </a:r>
          </a:p>
          <a:p>
            <a:pPr lvl="1"/>
            <a:r>
              <a:rPr lang="en-US" sz="2000" dirty="0" smtClean="0"/>
              <a:t>We expect that initial target customers be utilities and energy providers, but also consultants, academia, and possibly customers. </a:t>
            </a:r>
          </a:p>
          <a:p>
            <a:pPr lvl="1"/>
            <a:r>
              <a:rPr lang="en-US" sz="2000" dirty="0"/>
              <a:t>We plan to continue using the NSF’s I-Corps Lean startup methodology to validate our value </a:t>
            </a:r>
            <a:r>
              <a:rPr lang="en-US" sz="2000" dirty="0" smtClean="0"/>
              <a:t>propositions.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4199" y="6318383"/>
            <a:ext cx="3661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rgbClr val="006600"/>
                </a:solidFill>
              </a:defRPr>
            </a:lvl1pPr>
          </a:lstStyle>
          <a:p>
            <a:r>
              <a:rPr lang="en-US" smtClean="0"/>
              <a:t>© 2016 ProsumerGrid, Inc., All Rights Reserved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8652" y="6235137"/>
            <a:ext cx="2475547" cy="6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24738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35" y="1062182"/>
            <a:ext cx="8665825" cy="4811307"/>
          </a:xfrm>
        </p:spPr>
        <p:txBody>
          <a:bodyPr/>
          <a:lstStyle/>
          <a:p>
            <a:r>
              <a:rPr lang="en-US" dirty="0" smtClean="0"/>
              <a:t>1. Make sure that the tools </a:t>
            </a:r>
            <a:r>
              <a:rPr lang="en-US" dirty="0" smtClean="0"/>
              <a:t>meet </a:t>
            </a:r>
            <a:r>
              <a:rPr lang="en-US" dirty="0" smtClean="0"/>
              <a:t>the needs.</a:t>
            </a:r>
          </a:p>
          <a:p>
            <a:pPr lvl="1"/>
            <a:r>
              <a:rPr lang="en-US" sz="2000" dirty="0" smtClean="0"/>
              <a:t>What are your DER simulation needs at the physical, control, information, services, economy, and policy levels?</a:t>
            </a:r>
          </a:p>
          <a:p>
            <a:pPr lvl="1"/>
            <a:r>
              <a:rPr lang="en-US" sz="2000" dirty="0" smtClean="0"/>
              <a:t>What are the features that the simulator absolutely must have.</a:t>
            </a:r>
          </a:p>
          <a:p>
            <a:endParaRPr lang="en-US" sz="2000" dirty="0" smtClean="0"/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smtClean="0"/>
              <a:t>Accelerate development of an urgent tool. </a:t>
            </a:r>
          </a:p>
          <a:p>
            <a:pPr lvl="1"/>
            <a:r>
              <a:rPr lang="en-US" sz="2000" dirty="0" smtClean="0"/>
              <a:t>We need to hire more people to accelerate development.</a:t>
            </a:r>
          </a:p>
          <a:p>
            <a:pPr lvl="1"/>
            <a:endParaRPr lang="en-US" sz="2000" dirty="0"/>
          </a:p>
          <a:p>
            <a:r>
              <a:rPr lang="en-US" dirty="0" smtClean="0"/>
              <a:t>3. Extend development</a:t>
            </a:r>
          </a:p>
          <a:p>
            <a:pPr marL="742950" lvl="2" indent="-342900">
              <a:spcBef>
                <a:spcPts val="600"/>
              </a:spcBef>
              <a:buSzPct val="120000"/>
            </a:pPr>
            <a:r>
              <a:rPr lang="en-US" sz="2000" dirty="0" smtClean="0"/>
              <a:t>Examples: Hosting Capacity, Optimal DER Deployment, Cyber Layer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4199" y="6318383"/>
            <a:ext cx="3661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rgbClr val="006600"/>
                </a:solidFill>
              </a:defRPr>
            </a:lvl1pPr>
          </a:lstStyle>
          <a:p>
            <a:r>
              <a:rPr lang="en-US" smtClean="0"/>
              <a:t>© 2016 ProsumerGrid, Inc., All Rights Reserved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8652" y="6235137"/>
            <a:ext cx="2475547" cy="6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98995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35" y="1240971"/>
            <a:ext cx="8488517" cy="4632518"/>
          </a:xfrm>
        </p:spPr>
        <p:txBody>
          <a:bodyPr>
            <a:normAutofit/>
          </a:bodyPr>
          <a:lstStyle/>
          <a:p>
            <a:r>
              <a:rPr lang="en-US" dirty="0"/>
              <a:t>A DSO Simulation Studio would represent a quantum leap in the industry’s ability to simulate and manage the complexity of emerging </a:t>
            </a:r>
            <a:r>
              <a:rPr lang="en-US" dirty="0" smtClean="0"/>
              <a:t>DER-based distribution </a:t>
            </a:r>
            <a:r>
              <a:rPr lang="en-US" dirty="0"/>
              <a:t>grids.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will support decisions of great criticality and impact, as various states </a:t>
            </a:r>
            <a:r>
              <a:rPr lang="en-US" dirty="0" smtClean="0"/>
              <a:t>implement DSO/DSPs </a:t>
            </a:r>
            <a:r>
              <a:rPr lang="en-US" dirty="0"/>
              <a:t>in the quest to realize a highly distributed, reliable, optimized, and sustainable electricity industry. 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b="1" dirty="0" smtClean="0"/>
              <a:t>Thanks</a:t>
            </a:r>
          </a:p>
          <a:p>
            <a:pPr marL="0" indent="0">
              <a:buNone/>
            </a:pPr>
            <a:r>
              <a:rPr lang="en-US" dirty="0" smtClean="0"/>
              <a:t>Please contact us at: </a:t>
            </a:r>
            <a:r>
              <a:rPr lang="en-US" dirty="0" smtClean="0"/>
              <a:t>jhigley</a:t>
            </a:r>
            <a:r>
              <a:rPr lang="en-US" dirty="0" smtClean="0">
                <a:hlinkClick r:id="rId2"/>
              </a:rPr>
              <a:t>@prosumergrid.com</a:t>
            </a:r>
            <a:endParaRPr lang="en-US" dirty="0" smtClean="0"/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4199" y="6318383"/>
            <a:ext cx="3661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rgbClr val="006600"/>
                </a:solidFill>
              </a:defRPr>
            </a:lvl1pPr>
          </a:lstStyle>
          <a:p>
            <a:r>
              <a:rPr lang="en-US" smtClean="0"/>
              <a:t>© 2016 ProsumerGrid, Inc., All Rights Reserved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8652" y="6235137"/>
            <a:ext cx="2475547" cy="6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3961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ProsumerGrid,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35" y="1410789"/>
            <a:ext cx="8488517" cy="4462700"/>
          </a:xfrm>
        </p:spPr>
        <p:txBody>
          <a:bodyPr/>
          <a:lstStyle/>
          <a:p>
            <a:r>
              <a:rPr lang="en-US" dirty="0" smtClean="0"/>
              <a:t>Startup company from Georgia Tech. </a:t>
            </a:r>
          </a:p>
          <a:p>
            <a:r>
              <a:rPr lang="en-US" dirty="0" smtClean="0"/>
              <a:t>Team performed ARPA-E GENI </a:t>
            </a:r>
            <a:r>
              <a:rPr lang="en-US" b="1" i="1" dirty="0" smtClean="0">
                <a:solidFill>
                  <a:srgbClr val="0070C0"/>
                </a:solidFill>
              </a:rPr>
              <a:t>Distributed Control Architectures</a:t>
            </a:r>
            <a:r>
              <a:rPr lang="en-US" dirty="0" smtClean="0"/>
              <a:t> project (2012-2015). </a:t>
            </a:r>
          </a:p>
          <a:p>
            <a:pPr lvl="1"/>
            <a:r>
              <a:rPr lang="en-US" dirty="0" smtClean="0"/>
              <a:t>Developed theoretical basis and proved massive decentralized operation of the grid </a:t>
            </a:r>
            <a:r>
              <a:rPr lang="en-US" sz="1800" dirty="0" smtClean="0"/>
              <a:t>(decentralized PF, OPF, UC, frequency regulation, SE, ATC)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ProsumerGrid, Inc. formed to develop and commercialize </a:t>
            </a:r>
            <a:r>
              <a:rPr lang="en-US" b="1" i="1" dirty="0" smtClean="0">
                <a:solidFill>
                  <a:srgbClr val="0070C0"/>
                </a:solidFill>
              </a:rPr>
              <a:t>next generation software to simulate and coordinate systems with potentially billions of DERs and millions of decision-makers. 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4199" y="6318383"/>
            <a:ext cx="3661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rgbClr val="006600"/>
                </a:solidFill>
              </a:defRPr>
            </a:lvl1pPr>
          </a:lstStyle>
          <a:p>
            <a:r>
              <a:rPr lang="en-US" smtClean="0"/>
              <a:t>© 2016 ProsumerGrid, Inc., All Rights Reserved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8652" y="6235137"/>
            <a:ext cx="2475547" cy="6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4695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DSO Simulation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35" y="1062181"/>
            <a:ext cx="8663099" cy="507445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200" dirty="0"/>
              <a:t>The electricity industry has identified </a:t>
            </a:r>
            <a:r>
              <a:rPr lang="en-US" sz="2200" b="1" i="1" dirty="0">
                <a:solidFill>
                  <a:srgbClr val="0070C0"/>
                </a:solidFill>
              </a:rPr>
              <a:t>Distribution System Operators </a:t>
            </a:r>
            <a:r>
              <a:rPr lang="en-US" sz="2200" b="1" dirty="0">
                <a:solidFill>
                  <a:srgbClr val="0070C0"/>
                </a:solidFill>
              </a:rPr>
              <a:t>(</a:t>
            </a:r>
            <a:r>
              <a:rPr lang="en-US" sz="2200" b="1" i="1" dirty="0">
                <a:solidFill>
                  <a:srgbClr val="0070C0"/>
                </a:solidFill>
              </a:rPr>
              <a:t>DSOs</a:t>
            </a:r>
            <a:r>
              <a:rPr lang="en-US" sz="2200" b="1" dirty="0">
                <a:solidFill>
                  <a:srgbClr val="0070C0"/>
                </a:solidFill>
              </a:rPr>
              <a:t>)</a:t>
            </a:r>
            <a:r>
              <a:rPr lang="en-US" sz="2200" b="1" i="1" dirty="0">
                <a:solidFill>
                  <a:srgbClr val="0070C0"/>
                </a:solidFill>
              </a:rPr>
              <a:t> </a:t>
            </a:r>
            <a:r>
              <a:rPr lang="en-US" sz="2200" dirty="0"/>
              <a:t>and </a:t>
            </a:r>
            <a:r>
              <a:rPr lang="en-US" sz="2200" b="1" i="1" dirty="0">
                <a:solidFill>
                  <a:srgbClr val="0070C0"/>
                </a:solidFill>
              </a:rPr>
              <a:t>Distributed System Platforms </a:t>
            </a:r>
            <a:r>
              <a:rPr lang="en-US" sz="2200" b="1" dirty="0">
                <a:solidFill>
                  <a:srgbClr val="0070C0"/>
                </a:solidFill>
              </a:rPr>
              <a:t>(</a:t>
            </a:r>
            <a:r>
              <a:rPr lang="en-US" sz="2200" b="1" i="1" dirty="0">
                <a:solidFill>
                  <a:srgbClr val="0070C0"/>
                </a:solidFill>
              </a:rPr>
              <a:t>DSPs</a:t>
            </a:r>
            <a:r>
              <a:rPr lang="en-US" sz="2200" b="1" dirty="0">
                <a:solidFill>
                  <a:srgbClr val="0070C0"/>
                </a:solidFill>
              </a:rPr>
              <a:t>)</a:t>
            </a:r>
            <a:r>
              <a:rPr lang="en-US" sz="2200" dirty="0"/>
              <a:t> as </a:t>
            </a:r>
            <a:r>
              <a:rPr lang="en-US" sz="2200" dirty="0" smtClean="0"/>
              <a:t>critical to </a:t>
            </a:r>
            <a:r>
              <a:rPr lang="en-US" sz="2200" dirty="0" smtClean="0"/>
              <a:t>realizing </a:t>
            </a:r>
            <a:r>
              <a:rPr lang="en-US" sz="2200" dirty="0"/>
              <a:t>an electricity grid </a:t>
            </a:r>
            <a:r>
              <a:rPr lang="en-US" sz="2200" dirty="0" smtClean="0"/>
              <a:t>based </a:t>
            </a:r>
            <a:r>
              <a:rPr lang="en-US" sz="2200" dirty="0"/>
              <a:t>on distributed energy resources (DERs</a:t>
            </a:r>
            <a:r>
              <a:rPr lang="en-US" sz="2200" dirty="0" smtClean="0"/>
              <a:t>), energy services, </a:t>
            </a:r>
            <a:r>
              <a:rPr lang="en-US" sz="2200" dirty="0"/>
              <a:t>and </a:t>
            </a:r>
            <a:r>
              <a:rPr lang="en-US" sz="2200" dirty="0" smtClean="0"/>
              <a:t>active </a:t>
            </a:r>
            <a:r>
              <a:rPr lang="en-US" sz="2200" dirty="0"/>
              <a:t>customers</a:t>
            </a:r>
            <a:r>
              <a:rPr lang="en-US" sz="2200" dirty="0" smtClean="0"/>
              <a:t>.</a:t>
            </a:r>
            <a:endParaRPr lang="en-US" sz="2200" dirty="0"/>
          </a:p>
          <a:p>
            <a:pPr>
              <a:lnSpc>
                <a:spcPct val="110000"/>
              </a:lnSpc>
            </a:pP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8652" y="6235137"/>
            <a:ext cx="2475547" cy="6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82611" y="2574444"/>
            <a:ext cx="4052725" cy="3346853"/>
          </a:xfrm>
          <a:prstGeom prst="rect">
            <a:avLst/>
          </a:prstGeom>
          <a:noFill/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4199" y="6318383"/>
            <a:ext cx="3661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rgbClr val="006600"/>
                </a:solidFill>
              </a:defRPr>
            </a:lvl1pPr>
          </a:lstStyle>
          <a:p>
            <a:r>
              <a:rPr lang="en-US" smtClean="0"/>
              <a:t>© 2016 ProsumerGrid, Inc.,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054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 for DSO Simulation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35" y="1062181"/>
            <a:ext cx="8373167" cy="5074459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200" dirty="0" smtClean="0"/>
              <a:t>It is very important to simulate </a:t>
            </a:r>
            <a:r>
              <a:rPr lang="en-US" sz="2200" dirty="0"/>
              <a:t>DSOs and DSPs </a:t>
            </a:r>
            <a:r>
              <a:rPr lang="en-US" sz="2200" b="1" i="1" dirty="0">
                <a:solidFill>
                  <a:srgbClr val="0070C0"/>
                </a:solidFill>
              </a:rPr>
              <a:t>before </a:t>
            </a:r>
            <a:r>
              <a:rPr lang="en-US" sz="2200" dirty="0"/>
              <a:t>they are broadly implemented.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200" dirty="0"/>
              <a:t>While there are many great propositions regarding DSOs, a tool </a:t>
            </a:r>
            <a:r>
              <a:rPr lang="en-US" sz="2200" dirty="0" smtClean="0"/>
              <a:t>that </a:t>
            </a:r>
            <a:r>
              <a:rPr lang="en-US" sz="2200" dirty="0"/>
              <a:t>can be used to test those </a:t>
            </a:r>
            <a:r>
              <a:rPr lang="en-US" sz="2200" dirty="0" smtClean="0"/>
              <a:t>ideas does not exist.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200" dirty="0" smtClean="0"/>
              <a:t>High-fidelity simulations are needed to ensure robust </a:t>
            </a:r>
            <a:r>
              <a:rPr lang="en-US" sz="2200" dirty="0"/>
              <a:t>design.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en-US" sz="2200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200" dirty="0" smtClean="0"/>
              <a:t>DSO/DSP operations will be </a:t>
            </a:r>
            <a:r>
              <a:rPr lang="en-US" sz="2200" b="1" i="1" dirty="0">
                <a:solidFill>
                  <a:srgbClr val="0070C0"/>
                </a:solidFill>
              </a:rPr>
              <a:t>very </a:t>
            </a:r>
            <a:r>
              <a:rPr lang="en-US" sz="2200" b="1" i="1" dirty="0" smtClean="0">
                <a:solidFill>
                  <a:srgbClr val="0070C0"/>
                </a:solidFill>
              </a:rPr>
              <a:t>complex</a:t>
            </a:r>
            <a:r>
              <a:rPr lang="en-US" sz="2200" dirty="0"/>
              <a:t> </a:t>
            </a:r>
            <a:r>
              <a:rPr lang="en-US" sz="2200" dirty="0" smtClean="0"/>
              <a:t>and simulation has the following </a:t>
            </a:r>
            <a:r>
              <a:rPr lang="en-US" sz="2200" b="1" i="1" dirty="0">
                <a:solidFill>
                  <a:srgbClr val="0070C0"/>
                </a:solidFill>
              </a:rPr>
              <a:t>challenges</a:t>
            </a:r>
            <a:r>
              <a:rPr lang="en-US" sz="2200" dirty="0" smtClean="0"/>
              <a:t>: 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Underlying decentralized decision making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New physical behavior in space and time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New information, economic, and management elements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Massive number of DERs and decision makers.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en-US" sz="2200" dirty="0" smtClean="0"/>
          </a:p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4199" y="6318383"/>
            <a:ext cx="3661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rgbClr val="006600"/>
                </a:solidFill>
              </a:defRPr>
            </a:lvl1pPr>
          </a:lstStyle>
          <a:p>
            <a:r>
              <a:rPr lang="en-US" smtClean="0"/>
              <a:t>© 2016 ProsumerGrid, Inc., All Rights Reserved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8652" y="6235137"/>
            <a:ext cx="2475547" cy="6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1300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Objectives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36" y="1062182"/>
            <a:ext cx="8362016" cy="481130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endParaRPr lang="en-US" sz="2200" dirty="0" smtClean="0"/>
          </a:p>
          <a:p>
            <a:pPr>
              <a:lnSpc>
                <a:spcPct val="110000"/>
              </a:lnSpc>
            </a:pPr>
            <a:r>
              <a:rPr lang="en-US" sz="2200" dirty="0" smtClean="0"/>
              <a:t>This project </a:t>
            </a:r>
            <a:r>
              <a:rPr lang="en-US" sz="2200" dirty="0" smtClean="0"/>
              <a:t>id</a:t>
            </a:r>
            <a:r>
              <a:rPr lang="en-US" sz="2200" dirty="0" smtClean="0"/>
              <a:t> developing </a:t>
            </a:r>
            <a:r>
              <a:rPr lang="en-US" sz="2200" b="1" i="1" dirty="0">
                <a:solidFill>
                  <a:srgbClr val="0070C0"/>
                </a:solidFill>
              </a:rPr>
              <a:t>an</a:t>
            </a:r>
            <a:r>
              <a:rPr lang="en-US" sz="2200" dirty="0" smtClean="0"/>
              <a:t> </a:t>
            </a:r>
            <a:r>
              <a:rPr lang="en-US" sz="2200" b="1" i="1" dirty="0" smtClean="0">
                <a:solidFill>
                  <a:srgbClr val="0070C0"/>
                </a:solidFill>
              </a:rPr>
              <a:t>interactive software </a:t>
            </a:r>
            <a:r>
              <a:rPr lang="en-US" sz="2200" b="1" i="1" dirty="0">
                <a:solidFill>
                  <a:srgbClr val="0070C0"/>
                </a:solidFill>
              </a:rPr>
              <a:t>tool capable of simulating the operation of emerging DSOs </a:t>
            </a:r>
            <a:r>
              <a:rPr lang="en-US" sz="2200" b="1" i="1" dirty="0" smtClean="0">
                <a:solidFill>
                  <a:srgbClr val="0070C0"/>
                </a:solidFill>
              </a:rPr>
              <a:t>and DSPs at </a:t>
            </a:r>
            <a:r>
              <a:rPr lang="en-US" sz="2200" b="1" i="1" dirty="0">
                <a:solidFill>
                  <a:srgbClr val="0070C0"/>
                </a:solidFill>
              </a:rPr>
              <a:t>the physical, </a:t>
            </a:r>
            <a:r>
              <a:rPr lang="en-US" sz="2200" b="1" i="1" dirty="0" smtClean="0">
                <a:solidFill>
                  <a:srgbClr val="0070C0"/>
                </a:solidFill>
              </a:rPr>
              <a:t>informational, </a:t>
            </a:r>
            <a:r>
              <a:rPr lang="en-US" sz="2200" b="1" i="1" dirty="0" smtClean="0">
                <a:solidFill>
                  <a:srgbClr val="0070C0"/>
                </a:solidFill>
              </a:rPr>
              <a:t>and </a:t>
            </a:r>
            <a:r>
              <a:rPr lang="en-US" sz="2200" b="1" i="1" dirty="0">
                <a:solidFill>
                  <a:srgbClr val="0070C0"/>
                </a:solidFill>
              </a:rPr>
              <a:t>market levels</a:t>
            </a:r>
            <a:r>
              <a:rPr lang="en-US" sz="2200" dirty="0"/>
              <a:t>. </a:t>
            </a:r>
            <a:endParaRPr lang="en-US" sz="2200" dirty="0" smtClean="0"/>
          </a:p>
          <a:p>
            <a:pPr>
              <a:lnSpc>
                <a:spcPct val="110000"/>
              </a:lnSpc>
            </a:pPr>
            <a:endParaRPr lang="en-US" sz="2200" dirty="0" smtClean="0"/>
          </a:p>
          <a:p>
            <a:pPr marL="0" indent="0">
              <a:lnSpc>
                <a:spcPct val="110000"/>
              </a:lnSpc>
              <a:buNone/>
            </a:pPr>
            <a:endParaRPr lang="en-US" sz="2200" dirty="0" smtClean="0"/>
          </a:p>
          <a:p>
            <a:pPr lvl="1">
              <a:lnSpc>
                <a:spcPct val="110000"/>
              </a:lnSpc>
            </a:pPr>
            <a:r>
              <a:rPr lang="en-US" sz="2200" dirty="0"/>
              <a:t>The software will extend state-of-the-art distribution grid solvers with detailed </a:t>
            </a:r>
            <a:r>
              <a:rPr lang="en-US" sz="2200" dirty="0" smtClean="0"/>
              <a:t>DER models, decentralized optimization, </a:t>
            </a:r>
            <a:r>
              <a:rPr lang="en-US" sz="2200" dirty="0"/>
              <a:t>DSO pricing rules, and interactive analytics features. </a:t>
            </a:r>
            <a:endParaRPr lang="en-US" sz="2200" dirty="0" smtClean="0"/>
          </a:p>
          <a:p>
            <a:pPr>
              <a:lnSpc>
                <a:spcPct val="110000"/>
              </a:lnSpc>
            </a:pPr>
            <a:endParaRPr lang="en-US" sz="2200" dirty="0"/>
          </a:p>
          <a:p>
            <a:pPr>
              <a:lnSpc>
                <a:spcPct val="110000"/>
              </a:lnSpc>
            </a:pPr>
            <a:endParaRPr lang="en-US" sz="220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4199" y="6318383"/>
            <a:ext cx="3661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rgbClr val="006600"/>
                </a:solidFill>
              </a:defRPr>
            </a:lvl1pPr>
          </a:lstStyle>
          <a:p>
            <a:r>
              <a:rPr lang="en-US" smtClean="0"/>
              <a:t>© 2016 ProsumerGrid, Inc., All Rights Reserved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8652" y="6235137"/>
            <a:ext cx="2475547" cy="6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1817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DSO Simulation Studio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 Multi-Layer Simulator</a:t>
            </a:r>
            <a:endParaRPr lang="en-US" sz="2000" dirty="0"/>
          </a:p>
        </p:txBody>
      </p:sp>
      <p:sp>
        <p:nvSpPr>
          <p:cNvPr id="26" name="Rounded Rectangle 25"/>
          <p:cNvSpPr/>
          <p:nvPr/>
        </p:nvSpPr>
        <p:spPr>
          <a:xfrm>
            <a:off x="3114104" y="1595120"/>
            <a:ext cx="5496988" cy="4422140"/>
          </a:xfrm>
          <a:prstGeom prst="roundRect">
            <a:avLst>
              <a:gd name="adj" fmla="val 3391"/>
            </a:avLst>
          </a:prstGeom>
          <a:solidFill>
            <a:srgbClr val="4F81BD">
              <a:lumMod val="20000"/>
              <a:lumOff val="80000"/>
            </a:srgbClr>
          </a:solidFill>
          <a:ln w="317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DSO Simulation Studio</a:t>
            </a:r>
          </a:p>
        </p:txBody>
      </p:sp>
      <p:sp>
        <p:nvSpPr>
          <p:cNvPr id="27" name="TextBox 14"/>
          <p:cNvSpPr txBox="1">
            <a:spLocks noChangeArrowheads="1"/>
          </p:cNvSpPr>
          <p:nvPr/>
        </p:nvSpPr>
        <p:spPr bwMode="auto">
          <a:xfrm>
            <a:off x="3272474" y="4569459"/>
            <a:ext cx="5170486" cy="678551"/>
          </a:xfrm>
          <a:prstGeom prst="rect">
            <a:avLst/>
          </a:prstGeom>
          <a:solidFill>
            <a:srgbClr val="FFFFCC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rgbClr val="0000FF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111125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Devices Controllers:   </a:t>
            </a:r>
            <a:r>
              <a:rPr lang="en-US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Intelligent Controllers</a:t>
            </a:r>
          </a:p>
          <a:p>
            <a:pPr marL="111125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 Electronics, Protections, Sensors</a:t>
            </a:r>
            <a:endParaRPr lang="en-US" altLang="en-US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alt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13"/>
          <p:cNvSpPr txBox="1">
            <a:spLocks noChangeArrowheads="1"/>
          </p:cNvSpPr>
          <p:nvPr/>
        </p:nvSpPr>
        <p:spPr bwMode="auto">
          <a:xfrm>
            <a:off x="3272475" y="2054860"/>
            <a:ext cx="5170485" cy="1206500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rgbClr val="0000FF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13"/>
          <p:cNvSpPr txBox="1">
            <a:spLocks noChangeArrowheads="1"/>
          </p:cNvSpPr>
          <p:nvPr/>
        </p:nvSpPr>
        <p:spPr bwMode="auto">
          <a:xfrm>
            <a:off x="3272475" y="3261360"/>
            <a:ext cx="5170485" cy="1308101"/>
          </a:xfrm>
          <a:prstGeom prst="rect">
            <a:avLst/>
          </a:prstGeom>
          <a:solidFill>
            <a:srgbClr val="CCECFF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rgbClr val="0000FF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lang="en-US" alt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01921" y="4112262"/>
            <a:ext cx="3108958" cy="337195"/>
          </a:xfrm>
          <a:prstGeom prst="rect">
            <a:avLst/>
          </a:prstGeom>
          <a:solidFill>
            <a:srgbClr val="4F81BD">
              <a:lumMod val="40000"/>
              <a:lumOff val="60000"/>
            </a:srgbClr>
          </a:solidFill>
          <a:ln>
            <a:solidFill>
              <a:srgbClr val="0033CC"/>
            </a:solidFill>
          </a:ln>
        </p:spPr>
        <p:txBody>
          <a:bodyPr wrap="none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Time Series DER Quasi-Steady State Solver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31" name="TextBox 3"/>
          <p:cNvSpPr txBox="1">
            <a:spLocks noChangeArrowheads="1"/>
          </p:cNvSpPr>
          <p:nvPr/>
        </p:nvSpPr>
        <p:spPr bwMode="auto">
          <a:xfrm>
            <a:off x="3272474" y="5248011"/>
            <a:ext cx="5170486" cy="616849"/>
          </a:xfrm>
          <a:prstGeom prst="rect">
            <a:avLst/>
          </a:prstGeom>
          <a:solidFill>
            <a:srgbClr val="8064A2">
              <a:lumMod val="40000"/>
              <a:lumOff val="60000"/>
            </a:srgbClr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t"/>
          <a:lstStyle>
            <a:lvl1pPr eaLnBrk="0" hangingPunct="0">
              <a:spcBef>
                <a:spcPct val="20000"/>
              </a:spcBef>
              <a:buClr>
                <a:srgbClr val="0000FF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111125" marR="0" lvl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Power Grid: </a:t>
            </a:r>
            <a:r>
              <a:rPr kumimoji="0" lang="en-US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Wires, Transformers, Capacitors,</a:t>
            </a:r>
            <a:r>
              <a:rPr kumimoji="0" lang="en-US" altLang="en-US" sz="12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etc. </a:t>
            </a:r>
            <a:endParaRPr kumimoji="0" lang="en-US" alt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125" marR="0" lvl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DER: </a:t>
            </a:r>
            <a:r>
              <a: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Flexible Load, </a:t>
            </a:r>
            <a:r>
              <a:rPr kumimoji="0" lang="en-US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Solar PV</a:t>
            </a:r>
            <a:r>
              <a: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Storage, CHP, Wind, </a:t>
            </a:r>
            <a:r>
              <a:rPr kumimoji="0" lang="en-US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EV, etc</a:t>
            </a:r>
            <a:endParaRPr kumimoji="0" lang="en-US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01921" y="2850305"/>
            <a:ext cx="3108959" cy="324377"/>
          </a:xfrm>
          <a:prstGeom prst="rect">
            <a:avLst/>
          </a:prstGeom>
          <a:solidFill>
            <a:srgbClr val="CCFFCC"/>
          </a:solidFill>
          <a:ln>
            <a:solidFill>
              <a:srgbClr val="0033CC"/>
            </a:solidFill>
          </a:ln>
        </p:spPr>
        <p:txBody>
          <a:bodyPr wrap="none"/>
          <a:lstStyle/>
          <a:p>
            <a:pPr algn="ctr" defTabSz="914400">
              <a:defRPr/>
            </a:pP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Locational-Temporal  Pricing Module</a:t>
            </a:r>
            <a:endParaRPr lang="en-US" sz="11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95607" y="4105909"/>
            <a:ext cx="1706314" cy="343548"/>
          </a:xfrm>
          <a:prstGeom prst="rect">
            <a:avLst/>
          </a:prstGeom>
          <a:solidFill>
            <a:srgbClr val="4F81BD">
              <a:lumMod val="40000"/>
              <a:lumOff val="60000"/>
            </a:srgbClr>
          </a:solidFill>
          <a:ln>
            <a:solidFill>
              <a:srgbClr val="0033CC"/>
            </a:solidFill>
          </a:ln>
        </p:spPr>
        <p:txBody>
          <a:bodyPr wrap="none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Security Modeling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95606" y="3724910"/>
            <a:ext cx="1706315" cy="387352"/>
          </a:xfrm>
          <a:prstGeom prst="rect">
            <a:avLst/>
          </a:prstGeom>
          <a:solidFill>
            <a:srgbClr val="4F81BD">
              <a:lumMod val="40000"/>
              <a:lumOff val="60000"/>
            </a:srgbClr>
          </a:solidFill>
          <a:ln>
            <a:solidFill>
              <a:srgbClr val="0033CC"/>
            </a:solidFill>
          </a:ln>
        </p:spPr>
        <p:txBody>
          <a:bodyPr wrap="none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cs typeface="Arial" panose="020B0604020202020204" pitchFamily="34" charset="0"/>
              </a:rPr>
              <a:t>Forecasting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01921" y="3738879"/>
            <a:ext cx="3108958" cy="373381"/>
          </a:xfrm>
          <a:prstGeom prst="rect">
            <a:avLst/>
          </a:prstGeom>
          <a:solidFill>
            <a:srgbClr val="4F81BD">
              <a:lumMod val="40000"/>
              <a:lumOff val="60000"/>
            </a:srgbClr>
          </a:solidFill>
          <a:ln>
            <a:solidFill>
              <a:srgbClr val="0033CC"/>
            </a:solidFill>
          </a:ln>
        </p:spPr>
        <p:txBody>
          <a:bodyPr wrap="none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Multi-Agent Prosumer Model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01165" y="2174029"/>
            <a:ext cx="3809716" cy="338138"/>
          </a:xfrm>
          <a:prstGeom prst="rect">
            <a:avLst/>
          </a:prstGeom>
          <a:solidFill>
            <a:srgbClr val="CCFFCC"/>
          </a:solidFill>
          <a:ln>
            <a:solidFill>
              <a:srgbClr val="0033CC"/>
            </a:solidFill>
          </a:ln>
        </p:spPr>
        <p:txBody>
          <a:bodyPr wrap="none"/>
          <a:lstStyle/>
          <a:p>
            <a:pPr algn="ctr" defTabSz="914400">
              <a:defRPr/>
            </a:pP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DSO Design and Policy Engine</a:t>
            </a:r>
            <a:endParaRPr lang="en-US" sz="11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756400" y="2512167"/>
            <a:ext cx="1554480" cy="338138"/>
          </a:xfrm>
          <a:prstGeom prst="rect">
            <a:avLst/>
          </a:prstGeom>
          <a:solidFill>
            <a:srgbClr val="CCFFCC"/>
          </a:solidFill>
          <a:ln>
            <a:solidFill>
              <a:srgbClr val="0033CC"/>
            </a:solidFill>
          </a:ln>
        </p:spPr>
        <p:txBody>
          <a:bodyPr wrap="none"/>
          <a:lstStyle/>
          <a:p>
            <a:pPr algn="ctr" defTabSz="914400">
              <a:defRPr/>
            </a:pP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DSO Rules</a:t>
            </a:r>
            <a:endParaRPr lang="en-US" sz="11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pic>
        <p:nvPicPr>
          <p:cNvPr id="39" name="Picture 14" descr="http://www2.psd100.com/ppp/2013/11/0601/business-icon-1106114457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5792"/>
          <a:stretch/>
        </p:blipFill>
        <p:spPr bwMode="auto">
          <a:xfrm>
            <a:off x="2081865" y="2808262"/>
            <a:ext cx="938493" cy="60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8" descr="http://www.iconshock.com/img_jpg/REALVISTA/jobs_icons/jpg/256/electrical_engineer_ic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2194719" y="3683637"/>
            <a:ext cx="674043" cy="72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2561250"/>
              </p:ext>
            </p:extLst>
          </p:nvPr>
        </p:nvGraphicFramePr>
        <p:xfrm>
          <a:off x="628068" y="1529080"/>
          <a:ext cx="1453797" cy="4419600"/>
        </p:xfrm>
        <a:graphic>
          <a:graphicData uri="http://schemas.openxmlformats.org/drawingml/2006/table">
            <a:tbl>
              <a:tblPr bandRow="1"/>
              <a:tblGrid>
                <a:gridCol w="1453797"/>
              </a:tblGrid>
              <a:tr h="110490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Regulators</a:t>
                      </a:r>
                      <a:endParaRPr lang="en-US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0490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Market </a:t>
                      </a:r>
                      <a:r>
                        <a:rPr lang="en-US" sz="1600" dirty="0" smtClean="0"/>
                        <a:t>Participants</a:t>
                      </a:r>
                      <a:endParaRPr lang="en-US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0490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Utility</a:t>
                      </a:r>
                    </a:p>
                    <a:p>
                      <a:pPr algn="ctr"/>
                      <a:r>
                        <a:rPr lang="en-US" dirty="0" smtClean="0"/>
                        <a:t>Engineers</a:t>
                      </a:r>
                      <a:endParaRPr lang="en-US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0490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Developers</a:t>
                      </a:r>
                      <a:endParaRPr lang="en-US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2" name="Picture 6" descr="http://www.livingandhealth.com/wp-content/uploads/2012/07/icon-lawy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2172242" y="1708539"/>
            <a:ext cx="686659" cy="692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4" descr="http://www.ga-institute.com/typo3temp/pics/1b6778ca8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1865" y="4831344"/>
            <a:ext cx="1014095" cy="72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TextBox 97"/>
          <p:cNvSpPr txBox="1"/>
          <p:nvPr/>
        </p:nvSpPr>
        <p:spPr>
          <a:xfrm>
            <a:off x="4516118" y="3357880"/>
            <a:ext cx="3794761" cy="381000"/>
          </a:xfrm>
          <a:prstGeom prst="rect">
            <a:avLst/>
          </a:prstGeom>
          <a:solidFill>
            <a:srgbClr val="4F81BD">
              <a:lumMod val="40000"/>
              <a:lumOff val="60000"/>
            </a:srgbClr>
          </a:solidFill>
          <a:ln>
            <a:solidFill>
              <a:srgbClr val="0033CC"/>
            </a:solidFill>
          </a:ln>
        </p:spPr>
        <p:txBody>
          <a:bodyPr wrap="none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Decentralized Energy Scheduling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495607" y="2850305"/>
            <a:ext cx="1706314" cy="324377"/>
          </a:xfrm>
          <a:prstGeom prst="rect">
            <a:avLst/>
          </a:prstGeom>
          <a:solidFill>
            <a:srgbClr val="CCFFCC"/>
          </a:solidFill>
          <a:ln>
            <a:solidFill>
              <a:srgbClr val="0033CC"/>
            </a:solidFill>
          </a:ln>
        </p:spPr>
        <p:txBody>
          <a:bodyPr wrap="none"/>
          <a:lstStyle/>
          <a:p>
            <a:pPr algn="ctr" defTabSz="914400">
              <a:defRPr/>
            </a:pP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DER Services</a:t>
            </a:r>
            <a:endParaRPr lang="en-US" sz="11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501164" y="2512168"/>
            <a:ext cx="2255236" cy="338138"/>
          </a:xfrm>
          <a:prstGeom prst="rect">
            <a:avLst/>
          </a:prstGeom>
          <a:solidFill>
            <a:srgbClr val="CCFFCC"/>
          </a:solidFill>
          <a:ln>
            <a:solidFill>
              <a:srgbClr val="0033CC"/>
            </a:solidFill>
          </a:ln>
        </p:spPr>
        <p:txBody>
          <a:bodyPr wrap="none"/>
          <a:lstStyle/>
          <a:p>
            <a:pPr algn="ctr" defTabSz="914400">
              <a:defRPr/>
            </a:pP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DER Services Valuation</a:t>
            </a:r>
            <a:endParaRPr lang="en-US" sz="11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4199" y="6318383"/>
            <a:ext cx="3661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rgbClr val="006600"/>
                </a:solidFill>
              </a:defRPr>
            </a:lvl1pPr>
          </a:lstStyle>
          <a:p>
            <a:r>
              <a:rPr lang="en-US" smtClean="0"/>
              <a:t>© 2016 ProsumerGrid, Inc., All Rights Reserved</a:t>
            </a:r>
            <a:endParaRPr lang="en-US" dirty="0"/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8652" y="6235137"/>
            <a:ext cx="2475547" cy="6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4716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DSO Simulation Studio Unique Features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35" y="1062182"/>
            <a:ext cx="4855825" cy="505921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Decentralized </a:t>
            </a:r>
            <a:r>
              <a:rPr lang="en-US" sz="2000" dirty="0"/>
              <a:t>energy scheduling of DER-rich systems of arbitrary size.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Explicit </a:t>
            </a:r>
            <a:r>
              <a:rPr lang="en-US" sz="2000" dirty="0"/>
              <a:t>modeling of energy services transacted in the </a:t>
            </a:r>
            <a:r>
              <a:rPr lang="en-US" sz="2000" dirty="0" smtClean="0"/>
              <a:t>DSO.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Locational and time-vector pricing of P/Q, ancillary, and security services.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3D Interactive </a:t>
            </a:r>
            <a:r>
              <a:rPr lang="en-US" sz="2000" dirty="0"/>
              <a:t>V</a:t>
            </a:r>
            <a:r>
              <a:rPr lang="en-US" sz="2000" dirty="0" smtClean="0"/>
              <a:t>isualization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Analytics </a:t>
            </a:r>
            <a:r>
              <a:rPr lang="en-US" sz="2000" dirty="0"/>
              <a:t>and valuation of DER services, DSO rules, and business </a:t>
            </a:r>
            <a:r>
              <a:rPr lang="en-US" sz="2000" dirty="0" smtClean="0"/>
              <a:t>models.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Simulation </a:t>
            </a:r>
            <a:r>
              <a:rPr lang="en-US" sz="2000" dirty="0"/>
              <a:t>of </a:t>
            </a:r>
            <a:r>
              <a:rPr lang="en-US" sz="2000" dirty="0" smtClean="0"/>
              <a:t>multi-scale interactions of DSO with </a:t>
            </a:r>
            <a:r>
              <a:rPr lang="en-US" sz="2000" dirty="0"/>
              <a:t>up-stream ISO, same level DSOs, and downstream (microgrid, building, and </a:t>
            </a:r>
            <a:r>
              <a:rPr lang="en-US" sz="2000" dirty="0" err="1" smtClean="0"/>
              <a:t>residental</a:t>
            </a:r>
            <a:r>
              <a:rPr lang="en-US" sz="2000" dirty="0" smtClean="0"/>
              <a:t>) </a:t>
            </a:r>
            <a:r>
              <a:rPr lang="en-US" sz="2000" dirty="0"/>
              <a:t>prosumer subsystems.</a:t>
            </a:r>
          </a:p>
          <a:p>
            <a:pPr marL="0" indent="0">
              <a:buNone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18100" y="1062182"/>
            <a:ext cx="3619500" cy="2453178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49840" y="3515360"/>
            <a:ext cx="3434080" cy="251460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4199" y="6318383"/>
            <a:ext cx="3661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rgbClr val="006600"/>
                </a:solidFill>
              </a:defRPr>
            </a:lvl1pPr>
          </a:lstStyle>
          <a:p>
            <a:r>
              <a:rPr lang="en-US" smtClean="0"/>
              <a:t>© 2016 ProsumerGrid, Inc., All Rights Reserved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8652" y="6235137"/>
            <a:ext cx="2475547" cy="6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965901" y="5759481"/>
            <a:ext cx="16946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3D Visualization Concept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xmlns="" val="332305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35" y="1062182"/>
            <a:ext cx="5697003" cy="5033818"/>
          </a:xfrm>
        </p:spPr>
        <p:txBody>
          <a:bodyPr>
            <a:noAutofit/>
          </a:bodyPr>
          <a:lstStyle/>
          <a:p>
            <a:r>
              <a:rPr lang="en-US" sz="2200" dirty="0" smtClean="0"/>
              <a:t>Strategically designed team to address the complexity of DSO/DSP activities. </a:t>
            </a:r>
          </a:p>
          <a:p>
            <a:pPr lvl="1"/>
            <a:r>
              <a:rPr lang="en-US" sz="2000" dirty="0" smtClean="0"/>
              <a:t>Major DSO/DSP efforts in NY and CA</a:t>
            </a:r>
          </a:p>
          <a:p>
            <a:pPr lvl="1"/>
            <a:r>
              <a:rPr lang="en-US" sz="2000" dirty="0" smtClean="0"/>
              <a:t>Realistic data, use cases, rules</a:t>
            </a:r>
            <a:r>
              <a:rPr lang="en-US" sz="2000" dirty="0" smtClean="0"/>
              <a:t>.</a:t>
            </a:r>
            <a:endParaRPr lang="en-US" sz="2200" dirty="0" smtClean="0"/>
          </a:p>
          <a:p>
            <a:r>
              <a:rPr lang="en-US" sz="2200" dirty="0" smtClean="0"/>
              <a:t>NRECA’s Open Modeling Framework (OMF)</a:t>
            </a:r>
            <a:r>
              <a:rPr lang="en-US" sz="2200" dirty="0"/>
              <a:t> </a:t>
            </a:r>
            <a:r>
              <a:rPr lang="en-US" sz="2200" dirty="0" smtClean="0"/>
              <a:t>allows us to leverage existing engineering models and solvers: </a:t>
            </a:r>
            <a:r>
              <a:rPr lang="en-US" sz="2200" dirty="0" err="1" smtClean="0"/>
              <a:t>Milsoft</a:t>
            </a:r>
            <a:r>
              <a:rPr lang="en-US" sz="2200" dirty="0" smtClean="0"/>
              <a:t>, CYMDIST, </a:t>
            </a:r>
            <a:r>
              <a:rPr lang="en-US" sz="2200" dirty="0" err="1" smtClean="0"/>
              <a:t>GridLab</a:t>
            </a:r>
            <a:r>
              <a:rPr lang="en-US" sz="2200" dirty="0" smtClean="0"/>
              <a:t>-D, etc. </a:t>
            </a:r>
          </a:p>
          <a:p>
            <a:r>
              <a:rPr lang="en-US" sz="2200" dirty="0" smtClean="0"/>
              <a:t>Integrate strong expertise in decentralized architectures for control and optimization, federated co-simulation, visualization, analytics, economics, and cloud computing. </a:t>
            </a:r>
          </a:p>
        </p:txBody>
      </p:sp>
      <p:pic>
        <p:nvPicPr>
          <p:cNvPr id="6" name="Picture 59" descr="http://www.wcecnet.net/uploads/images/logo_nrec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19477" y="3373822"/>
            <a:ext cx="2369357" cy="671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1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59474" y="1119563"/>
            <a:ext cx="1597776" cy="1103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3" descr="http://tricountysentry.com/blog/wp-content/uploads/2013/07/SoCal-Ediso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8441"/>
          <a:stretch/>
        </p:blipFill>
        <p:spPr bwMode="auto">
          <a:xfrm>
            <a:off x="6136049" y="2227594"/>
            <a:ext cx="2259374" cy="7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19477" y="4685894"/>
            <a:ext cx="2691895" cy="677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1439" b="28854"/>
          <a:stretch/>
        </p:blipFill>
        <p:spPr bwMode="auto">
          <a:xfrm>
            <a:off x="7756633" y="1471364"/>
            <a:ext cx="1254739" cy="39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4199" y="6318383"/>
            <a:ext cx="3661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rgbClr val="006600"/>
                </a:solidFill>
              </a:defRPr>
            </a:lvl1pPr>
          </a:lstStyle>
          <a:p>
            <a:r>
              <a:rPr lang="en-US" smtClean="0"/>
              <a:t>© 2016 ProsumerGrid, Inc., All Rights Reserved</a:t>
            </a:r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8652" y="6235137"/>
            <a:ext cx="2475547" cy="6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8801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Tasks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8720-E526-BD45-92D7-B4028BF31DDE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xmlns="" val="931176657"/>
              </p:ext>
            </p:extLst>
          </p:nvPr>
        </p:nvGraphicFramePr>
        <p:xfrm>
          <a:off x="-254000" y="927253"/>
          <a:ext cx="9143999" cy="5095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4019465" y="4836160"/>
            <a:ext cx="0" cy="782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35680" y="5618480"/>
            <a:ext cx="2247731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Preliminary DSO Design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12202" y="4815840"/>
            <a:ext cx="1885453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Robust DSO Design</a:t>
            </a:r>
            <a:endParaRPr lang="en-US" sz="1400" b="1" dirty="0">
              <a:solidFill>
                <a:srgbClr val="00B05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976534" y="3698240"/>
            <a:ext cx="0" cy="11379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70401" y="5017340"/>
            <a:ext cx="1777999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6699FF"/>
                </a:solidFill>
              </a:rPr>
              <a:t>Integrated Simulation of DER-rich Grids</a:t>
            </a:r>
            <a:endParaRPr lang="en-US" sz="1200" b="1" dirty="0">
              <a:solidFill>
                <a:srgbClr val="6699FF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019465" y="4836160"/>
            <a:ext cx="379816" cy="362360"/>
          </a:xfrm>
          <a:prstGeom prst="straightConnector1">
            <a:avLst/>
          </a:prstGeom>
          <a:ln>
            <a:headEnd type="oval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247194" y="4102939"/>
            <a:ext cx="1777999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6699FF"/>
                </a:solidFill>
              </a:rPr>
              <a:t>Seamless Simulation</a:t>
            </a:r>
          </a:p>
          <a:p>
            <a:r>
              <a:rPr lang="en-US" sz="1200" b="1" dirty="0" smtClean="0">
                <a:solidFill>
                  <a:srgbClr val="6699FF"/>
                </a:solidFill>
              </a:rPr>
              <a:t>of DER-rich Grids</a:t>
            </a:r>
            <a:endParaRPr lang="en-US" sz="1200" b="1" dirty="0">
              <a:solidFill>
                <a:srgbClr val="6699FF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976534" y="3733267"/>
            <a:ext cx="379816" cy="362360"/>
          </a:xfrm>
          <a:prstGeom prst="straightConnector1">
            <a:avLst/>
          </a:prstGeom>
          <a:ln>
            <a:headEnd type="oval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4199" y="6318383"/>
            <a:ext cx="3661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rgbClr val="006600"/>
                </a:solidFill>
              </a:defRPr>
            </a:lvl1pPr>
          </a:lstStyle>
          <a:p>
            <a:r>
              <a:rPr lang="en-US" smtClean="0"/>
              <a:t>© 2016 ProsumerGrid, Inc., All Rights Reserved</a:t>
            </a:r>
            <a:endParaRPr lang="en-US" dirty="0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8652" y="6235137"/>
            <a:ext cx="2475547" cy="6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4256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RPA E COLOR PALETTE 112012">
      <a:dk1>
        <a:sysClr val="windowText" lastClr="000000"/>
      </a:dk1>
      <a:lt1>
        <a:sysClr val="window" lastClr="FFFFFF"/>
      </a:lt1>
      <a:dk2>
        <a:srgbClr val="1AB0E9"/>
      </a:dk2>
      <a:lt2>
        <a:srgbClr val="E79B38"/>
      </a:lt2>
      <a:accent1>
        <a:srgbClr val="1AB0E9"/>
      </a:accent1>
      <a:accent2>
        <a:srgbClr val="106D96"/>
      </a:accent2>
      <a:accent3>
        <a:srgbClr val="E49C3D"/>
      </a:accent3>
      <a:accent4>
        <a:srgbClr val="E7862A"/>
      </a:accent4>
      <a:accent5>
        <a:srgbClr val="9DA0A3"/>
      </a:accent5>
      <a:accent6>
        <a:srgbClr val="DADADA"/>
      </a:accent6>
      <a:hlink>
        <a:srgbClr val="1AB0E9"/>
      </a:hlink>
      <a:folHlink>
        <a:srgbClr val="E49C3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ARPA-e.thmx</Template>
  <TotalTime>9252</TotalTime>
  <Words>986</Words>
  <Application>Microsoft Office PowerPoint</Application>
  <PresentationFormat>On-screen Show (4:3)</PresentationFormat>
  <Paragraphs>149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Distribution System Operator (DSO) Simulation Studio</vt:lpstr>
      <vt:lpstr>ProsumerGrid, Inc.</vt:lpstr>
      <vt:lpstr>Motivation for DSO Simulation</vt:lpstr>
      <vt:lpstr>Motivation for DSO Simulation</vt:lpstr>
      <vt:lpstr>Project Objectives</vt:lpstr>
      <vt:lpstr>DSO Simulation Studio </vt:lpstr>
      <vt:lpstr>DSO Simulation Studio Unique Features</vt:lpstr>
      <vt:lpstr>Team</vt:lpstr>
      <vt:lpstr>Project Tasks</vt:lpstr>
      <vt:lpstr>Path to Market</vt:lpstr>
      <vt:lpstr>What do we need?</vt:lpstr>
      <vt:lpstr>Conclusions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arpa-e</dc:creator>
  <cp:lastModifiedBy>John Higley</cp:lastModifiedBy>
  <cp:revision>265</cp:revision>
  <dcterms:created xsi:type="dcterms:W3CDTF">2012-10-11T16:07:59Z</dcterms:created>
  <dcterms:modified xsi:type="dcterms:W3CDTF">2016-11-29T14:58:56Z</dcterms:modified>
</cp:coreProperties>
</file>