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7"/>
  </p:notesMasterIdLst>
  <p:handoutMasterIdLst>
    <p:handoutMasterId r:id="rId8"/>
  </p:handoutMasterIdLst>
  <p:sldIdLst>
    <p:sldId id="260" r:id="rId4"/>
    <p:sldId id="257" r:id="rId5"/>
    <p:sldId id="261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CRR Activity Calendar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Carrie Bivens</a:t>
            </a:r>
            <a:endParaRPr lang="en-US" dirty="0"/>
          </a:p>
          <a:p>
            <a:r>
              <a:rPr lang="en-US" dirty="0" smtClean="0"/>
              <a:t>Manager, Forward Markets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Thursday, December 1,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- 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319832"/>
          </a:xfrm>
        </p:spPr>
        <p:txBody>
          <a:bodyPr/>
          <a:lstStyle/>
          <a:p>
            <a:r>
              <a:rPr lang="en-US" sz="2400" dirty="0" smtClean="0"/>
              <a:t>ERCOT is </a:t>
            </a:r>
            <a:r>
              <a:rPr lang="en-US" sz="2400" dirty="0" smtClean="0"/>
              <a:t>seeking to </a:t>
            </a:r>
            <a:r>
              <a:rPr lang="en-US" sz="2400" dirty="0" smtClean="0"/>
              <a:t>update the calendar to cover CRR activities through early </a:t>
            </a:r>
            <a:r>
              <a:rPr lang="en-US" sz="2400" dirty="0" smtClean="0"/>
              <a:t>2019, part of our annual process</a:t>
            </a:r>
            <a:endParaRPr lang="en-US" sz="2400" dirty="0" smtClean="0"/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Asking for </a:t>
            </a:r>
            <a:r>
              <a:rPr lang="en-US" sz="2000" dirty="0" smtClean="0">
                <a:solidFill>
                  <a:srgbClr val="FF0000"/>
                </a:solidFill>
              </a:rPr>
              <a:t>TAC approval today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2"/>
            <a:r>
              <a:rPr lang="en-US" sz="1600" dirty="0" smtClean="0"/>
              <a:t>Endorsed by WMS in November</a:t>
            </a:r>
            <a:endParaRPr lang="en-US" sz="1600" dirty="0" smtClean="0"/>
          </a:p>
          <a:p>
            <a:r>
              <a:rPr lang="en-US" sz="2400" dirty="0" smtClean="0"/>
              <a:t>Updates consist of a format change and adjusting dates for the long-term auction sequences (LTAS)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description of changes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r>
              <a:rPr lang="en-US" sz="2400" dirty="0" smtClean="0"/>
              <a:t>Adjusts </a:t>
            </a:r>
            <a:r>
              <a:rPr lang="en-US" sz="2400" dirty="0" smtClean="0"/>
              <a:t>PCRR dates for 2017 (moved back by 2 weeks)</a:t>
            </a:r>
          </a:p>
          <a:p>
            <a:r>
              <a:rPr lang="en-US" sz="2400" dirty="0" smtClean="0"/>
              <a:t>Adds </a:t>
            </a:r>
            <a:r>
              <a:rPr lang="en-US" sz="2400" dirty="0" smtClean="0"/>
              <a:t>dates to cover CRR activity into beginning of 2019 (through 2019.MAR.Monthly.Auction) and PCRR dates for </a:t>
            </a:r>
            <a:r>
              <a:rPr lang="en-US" sz="2400" dirty="0" smtClean="0"/>
              <a:t>2018</a:t>
            </a:r>
          </a:p>
          <a:p>
            <a:r>
              <a:rPr lang="en-US" sz="2400" dirty="0" smtClean="0"/>
              <a:t>Delays </a:t>
            </a:r>
            <a:r>
              <a:rPr lang="en-US" sz="2400" dirty="0" err="1" smtClean="0"/>
              <a:t>Seq</a:t>
            </a:r>
            <a:r>
              <a:rPr lang="en-US" sz="2400" dirty="0" smtClean="0"/>
              <a:t> </a:t>
            </a:r>
            <a:r>
              <a:rPr lang="en-US" sz="2400" dirty="0"/>
              <a:t>3 and 4 until </a:t>
            </a:r>
            <a:r>
              <a:rPr lang="en-US" sz="2400" dirty="0" smtClean="0"/>
              <a:t>January to avoid holidays</a:t>
            </a:r>
            <a:endParaRPr lang="en-US" sz="2400" dirty="0"/>
          </a:p>
          <a:p>
            <a:r>
              <a:rPr lang="en-US" sz="2400" dirty="0" smtClean="0"/>
              <a:t>Moves up </a:t>
            </a:r>
            <a:r>
              <a:rPr lang="en-US" sz="2400" dirty="0" err="1" smtClean="0"/>
              <a:t>Seq</a:t>
            </a:r>
            <a:r>
              <a:rPr lang="en-US" sz="2400" smtClean="0"/>
              <a:t> 1 </a:t>
            </a:r>
            <a:r>
              <a:rPr lang="en-US" sz="2400" dirty="0"/>
              <a:t>by a week to limit credit overlap with June monthly </a:t>
            </a:r>
            <a:r>
              <a:rPr lang="en-US" sz="2400" dirty="0" smtClean="0"/>
              <a:t>auction</a:t>
            </a:r>
          </a:p>
          <a:p>
            <a:r>
              <a:rPr lang="en-US" sz="2400" dirty="0" smtClean="0"/>
              <a:t>Removes </a:t>
            </a:r>
            <a:r>
              <a:rPr lang="en-US" sz="2400" dirty="0"/>
              <a:t>“Transaction Adjustment Period” column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- Overview</vt:lpstr>
      <vt:lpstr>CRR activity calendar – description of changes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2016-11-17T18:12:07Z</dcterms:modified>
</cp:coreProperties>
</file>