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4"/>
  </p:notesMasterIdLst>
  <p:handoutMasterIdLst>
    <p:handoutMasterId r:id="rId15"/>
  </p:handoutMasterIdLst>
  <p:sldIdLst>
    <p:sldId id="260" r:id="rId7"/>
    <p:sldId id="258" r:id="rId8"/>
    <p:sldId id="257" r:id="rId9"/>
    <p:sldId id="280" r:id="rId10"/>
    <p:sldId id="307" r:id="rId11"/>
    <p:sldId id="305" r:id="rId12"/>
    <p:sldId id="294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67" autoAdjust="0"/>
    <p:restoredTop sz="98752" autoAdjust="0"/>
  </p:normalViewPr>
  <p:slideViewPr>
    <p:cSldViewPr showGuides="1">
      <p:cViewPr varScale="1">
        <p:scale>
          <a:sx n="109" d="100"/>
          <a:sy n="109" d="100"/>
        </p:scale>
        <p:origin x="372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11/30/2016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5691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119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Update and Summary of </a:t>
            </a:r>
          </a:p>
          <a:p>
            <a:r>
              <a:rPr lang="en-US" sz="2400" b="1" dirty="0" smtClean="0"/>
              <a:t>Project Priority List (PPL) Activity 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December 1,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95400" y="1219200"/>
            <a:ext cx="7543800" cy="3886200"/>
          </a:xfrm>
        </p:spPr>
        <p:txBody>
          <a:bodyPr/>
          <a:lstStyle/>
          <a:p>
            <a:r>
              <a:rPr lang="en-US" sz="2400" dirty="0" smtClean="0"/>
              <a:t>Project Portfolio Update</a:t>
            </a:r>
            <a:r>
              <a:rPr lang="en-US" sz="1800" dirty="0" smtClean="0"/>
              <a:t>			p. 3-7</a:t>
            </a:r>
          </a:p>
          <a:p>
            <a:pPr lvl="1"/>
            <a:r>
              <a:rPr lang="en-US" sz="1800" dirty="0" smtClean="0"/>
              <a:t>Recent/Upcoming Project Highlights</a:t>
            </a:r>
          </a:p>
          <a:p>
            <a:pPr lvl="1"/>
            <a:r>
              <a:rPr lang="en-US" sz="1800" dirty="0" smtClean="0"/>
              <a:t>2016 Release Targets</a:t>
            </a:r>
          </a:p>
          <a:p>
            <a:pPr lvl="1"/>
            <a:r>
              <a:rPr lang="en-US" sz="1800" dirty="0" smtClean="0"/>
              <a:t>2017 </a:t>
            </a:r>
            <a:r>
              <a:rPr lang="en-US" sz="1800" dirty="0"/>
              <a:t>Release Targets</a:t>
            </a:r>
            <a:endParaRPr lang="en-US" sz="1800" dirty="0" smtClean="0"/>
          </a:p>
          <a:p>
            <a:pPr lvl="1"/>
            <a:r>
              <a:rPr lang="en-US" sz="1800" dirty="0" smtClean="0"/>
              <a:t>Aging Projects Review</a:t>
            </a:r>
          </a:p>
          <a:p>
            <a:pPr lvl="1"/>
            <a:r>
              <a:rPr lang="en-US" sz="1800" dirty="0" smtClean="0"/>
              <a:t>Priority/Rank Options for Revision Requests with Impacts</a:t>
            </a:r>
          </a:p>
          <a:p>
            <a:pPr lvl="1"/>
            <a:endParaRPr lang="en-US" sz="1800" dirty="0" smtClean="0"/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093470" y="6096000"/>
            <a:ext cx="7795260" cy="5601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 dirty="0"/>
              <a:t>Location of Project Priority List (PPL):   </a:t>
            </a:r>
            <a:r>
              <a:rPr lang="en-US" b="0" dirty="0">
                <a:hlinkClick r:id="rId3"/>
              </a:rPr>
              <a:t>http://www.ercot.com/services/projects/index</a:t>
            </a:r>
            <a:endParaRPr lang="en-US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243682"/>
            <a:ext cx="5105400" cy="518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chemeClr val="accent1"/>
                </a:solidFill>
              </a:rPr>
              <a:t>Project Update Agenda</a:t>
            </a:r>
            <a:endParaRPr lang="en-US" sz="2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0866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Recent / Upcoming Project Highlights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50" y="1066800"/>
            <a:ext cx="8648700" cy="5158220"/>
          </a:xfrm>
        </p:spPr>
        <p:txBody>
          <a:bodyPr/>
          <a:lstStyle/>
          <a:p>
            <a:pPr>
              <a:tabLst>
                <a:tab pos="7199313" algn="l"/>
              </a:tabLst>
            </a:pPr>
            <a:r>
              <a:rPr lang="en-US" sz="2000" dirty="0" smtClean="0"/>
              <a:t>2016 December </a:t>
            </a:r>
            <a:r>
              <a:rPr lang="en-US" sz="2000" dirty="0"/>
              <a:t>Release – Week of </a:t>
            </a:r>
            <a:r>
              <a:rPr lang="en-US" sz="2000" dirty="0" smtClean="0"/>
              <a:t>12/6/2016</a:t>
            </a:r>
            <a:r>
              <a:rPr lang="en-US" sz="2000" i="1" dirty="0">
                <a:solidFill>
                  <a:srgbClr val="00B050"/>
                </a:solidFill>
              </a:rPr>
              <a:t>	 In Flight</a:t>
            </a:r>
          </a:p>
          <a:p>
            <a:pPr lvl="1">
              <a:tabLst>
                <a:tab pos="7199313" algn="l"/>
              </a:tabLst>
            </a:pPr>
            <a:r>
              <a:rPr lang="en-US" sz="1400" dirty="0"/>
              <a:t>NPRR713 – Reactive Power Testing Requirements</a:t>
            </a:r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NPRR754 </a:t>
            </a:r>
            <a:r>
              <a:rPr lang="en-US" sz="1400" dirty="0"/>
              <a:t>– Revise Load Distribution Factors Report Posting Frequency</a:t>
            </a:r>
            <a:endParaRPr lang="en-US" sz="1400" dirty="0" smtClean="0"/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NOGRR147 </a:t>
            </a:r>
            <a:r>
              <a:rPr lang="en-US" sz="1400" dirty="0"/>
              <a:t>– Reactive Power Testing Requirements</a:t>
            </a:r>
            <a:endParaRPr lang="en-US" sz="1400" dirty="0" smtClean="0"/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SCR787 </a:t>
            </a:r>
            <a:r>
              <a:rPr lang="en-US" sz="1400" dirty="0"/>
              <a:t>– Maintain NDCRC Data For Generator Transfer Between Resource Entities</a:t>
            </a:r>
            <a:endParaRPr lang="en-US" sz="1400" dirty="0" smtClean="0"/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SCR788 </a:t>
            </a:r>
            <a:r>
              <a:rPr lang="en-US" sz="1400" dirty="0"/>
              <a:t>– Addition of Integral ACE Feedback to GTBD Calculation</a:t>
            </a:r>
          </a:p>
          <a:p>
            <a:pPr>
              <a:tabLst>
                <a:tab pos="7199313" algn="l"/>
              </a:tabLst>
            </a:pPr>
            <a:endParaRPr lang="en-US" sz="1400" dirty="0" smtClean="0"/>
          </a:p>
          <a:p>
            <a:pPr>
              <a:tabLst>
                <a:tab pos="7199313" algn="l"/>
              </a:tabLst>
            </a:pPr>
            <a:r>
              <a:rPr lang="en-US" sz="2000" dirty="0"/>
              <a:t>2016 December </a:t>
            </a:r>
            <a:r>
              <a:rPr lang="en-US" sz="2000" dirty="0" smtClean="0"/>
              <a:t>Retail Release </a:t>
            </a:r>
            <a:r>
              <a:rPr lang="en-US" sz="2000" dirty="0"/>
              <a:t>– </a:t>
            </a:r>
            <a:r>
              <a:rPr lang="en-US" sz="2000" dirty="0" smtClean="0"/>
              <a:t>Weekend </a:t>
            </a:r>
            <a:r>
              <a:rPr lang="en-US" sz="2000" dirty="0"/>
              <a:t>of </a:t>
            </a:r>
            <a:r>
              <a:rPr lang="en-US" sz="2000" dirty="0" smtClean="0"/>
              <a:t>12/10/2016</a:t>
            </a:r>
            <a:r>
              <a:rPr lang="en-US" sz="2000" i="1" dirty="0">
                <a:solidFill>
                  <a:srgbClr val="00B050"/>
                </a:solidFill>
              </a:rPr>
              <a:t>	 In Flight</a:t>
            </a:r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RMGRR127 – </a:t>
            </a:r>
            <a:r>
              <a:rPr lang="en-US" sz="1400" dirty="0"/>
              <a:t>Efficiencies for Acquisition Transfer</a:t>
            </a:r>
            <a:endParaRPr lang="en-US" sz="1400" dirty="0" smtClean="0"/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RMGRR140 </a:t>
            </a:r>
            <a:r>
              <a:rPr lang="en-US" sz="1400" dirty="0"/>
              <a:t>– Efficiencies for Acquisition Transfer Process</a:t>
            </a:r>
            <a:endParaRPr lang="en-US" sz="1400" dirty="0" smtClean="0"/>
          </a:p>
          <a:p>
            <a:pPr lvl="1">
              <a:tabLst>
                <a:tab pos="7199313" algn="l"/>
              </a:tabLst>
            </a:pPr>
            <a:r>
              <a:rPr lang="en-US" sz="1400" dirty="0" smtClean="0"/>
              <a:t>SCR786 </a:t>
            </a:r>
            <a:r>
              <a:rPr lang="en-US" sz="1400" dirty="0"/>
              <a:t>– Retail Market Test Environment</a:t>
            </a:r>
          </a:p>
          <a:p>
            <a:pPr>
              <a:tabLst>
                <a:tab pos="6862763" algn="l"/>
              </a:tabLst>
            </a:pP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590800" y="6225020"/>
            <a:ext cx="5257800" cy="4365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/>
              <a:t>Note:  Projected Go-Live dates are subject to change.</a:t>
            </a:r>
            <a:br>
              <a:rPr lang="en-US" sz="1400" b="0" dirty="0"/>
            </a:br>
            <a:r>
              <a:rPr lang="en-US" sz="14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2016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762000" y="4809223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761999" y="5266423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1" name="TextBox 21"/>
          <p:cNvSpPr txBox="1">
            <a:spLocks noChangeArrowheads="1"/>
          </p:cNvSpPr>
          <p:nvPr/>
        </p:nvSpPr>
        <p:spPr bwMode="auto">
          <a:xfrm>
            <a:off x="5408276" y="5528342"/>
            <a:ext cx="1963074" cy="21544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NPRR686(b) 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–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Solar portion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5395856" y="4760958"/>
            <a:ext cx="2895600" cy="66172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Text: 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Text: Previous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 indicates multiple 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phases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7683483"/>
              </p:ext>
            </p:extLst>
          </p:nvPr>
        </p:nvGraphicFramePr>
        <p:xfrm>
          <a:off x="160280" y="838201"/>
          <a:ext cx="8839200" cy="3581399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524191"/>
                <a:gridCol w="1504660"/>
                <a:gridCol w="1390749"/>
                <a:gridCol w="1455680"/>
              </a:tblGrid>
              <a:tr h="5495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2/2 – 2/4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4/12 – 4/14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6/21 – 6/23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8/30 – 9/1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September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9/26 – 9/30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12/6 – 12/8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4222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NPRR588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NPRR615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NPRR686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NPRR728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COPMGRR040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NPRR515</a:t>
                      </a: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VMCRR008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EMS Upgrade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NPRR712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RMGRR126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RMGRR137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NOGRR050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NOGRR143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NPRR712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NOGRR143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NPRR736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NPRR754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NOGRR147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SCR788</a:t>
                      </a:r>
                      <a:endParaRPr kumimoji="0" lang="en-US" sz="11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RMGRR127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5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34" name="TextBox 21"/>
          <p:cNvSpPr txBox="1">
            <a:spLocks noChangeArrowheads="1"/>
          </p:cNvSpPr>
          <p:nvPr/>
        </p:nvSpPr>
        <p:spPr bwMode="auto">
          <a:xfrm>
            <a:off x="2590800" y="5999544"/>
            <a:ext cx="4572000" cy="21544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Codes: NS = Not Started, I = Initiation, P = Planning, E = Execution, H = On Hold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610600" y="1392422"/>
            <a:ext cx="37054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-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1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2" name="TextBox 13"/>
          <p:cNvSpPr txBox="1">
            <a:spLocks noChangeArrowheads="1"/>
          </p:cNvSpPr>
          <p:nvPr/>
        </p:nvSpPr>
        <p:spPr bwMode="auto">
          <a:xfrm>
            <a:off x="189376" y="3779174"/>
            <a:ext cx="4409000" cy="246221"/>
          </a:xfrm>
          <a:prstGeom prst="rect">
            <a:avLst/>
          </a:prstGeom>
          <a:solidFill>
            <a:srgbClr val="A1D8FD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EMS Upgrade “Chill”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cxnSp>
        <p:nvCxnSpPr>
          <p:cNvPr id="43" name="Straight Connector 42"/>
          <p:cNvCxnSpPr/>
          <p:nvPr/>
        </p:nvCxnSpPr>
        <p:spPr bwMode="auto">
          <a:xfrm>
            <a:off x="3389012" y="3898596"/>
            <a:ext cx="1182988" cy="0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 flipH="1">
            <a:off x="163000" y="3899179"/>
            <a:ext cx="1143000" cy="0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sp>
        <p:nvSpPr>
          <p:cNvPr id="49" name="TextBox 12"/>
          <p:cNvSpPr txBox="1">
            <a:spLocks noChangeArrowheads="1"/>
          </p:cNvSpPr>
          <p:nvPr/>
        </p:nvSpPr>
        <p:spPr bwMode="auto">
          <a:xfrm>
            <a:off x="3123958" y="2838323"/>
            <a:ext cx="1515695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6/16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charset="0"/>
            </a:endParaRPr>
          </a:p>
        </p:txBody>
      </p:sp>
      <p:sp>
        <p:nvSpPr>
          <p:cNvPr id="22" name="TextBox 12"/>
          <p:cNvSpPr txBox="1">
            <a:spLocks noChangeArrowheads="1"/>
          </p:cNvSpPr>
          <p:nvPr/>
        </p:nvSpPr>
        <p:spPr bwMode="auto">
          <a:xfrm>
            <a:off x="7552105" y="2861101"/>
            <a:ext cx="1439495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 smtClean="0">
                <a:solidFill>
                  <a:srgbClr val="000000"/>
                </a:solidFill>
              </a:rPr>
              <a:t>12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/10 – </a:t>
            </a:r>
            <a:r>
              <a:rPr lang="en-US" sz="1200" kern="0" dirty="0">
                <a:solidFill>
                  <a:srgbClr val="000000"/>
                </a:solidFill>
              </a:rPr>
              <a:t>12/11 </a:t>
            </a:r>
            <a:r>
              <a:rPr lang="en-US" sz="1000" kern="0" dirty="0">
                <a:solidFill>
                  <a:srgbClr val="000000"/>
                </a:solidFill>
              </a:rPr>
              <a:t>(Retail)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4639653" y="2843140"/>
            <a:ext cx="1508760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 smtClean="0">
                <a:solidFill>
                  <a:srgbClr val="000000"/>
                </a:solidFill>
              </a:rPr>
              <a:t>7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/23 – 7/24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4" name="TextBox 12"/>
          <p:cNvSpPr txBox="1">
            <a:spLocks noChangeArrowheads="1"/>
          </p:cNvSpPr>
          <p:nvPr/>
        </p:nvSpPr>
        <p:spPr bwMode="auto">
          <a:xfrm>
            <a:off x="6153373" y="2529248"/>
            <a:ext cx="138988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 smtClean="0"/>
              <a:t>11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/1 – 11/3</a:t>
            </a:r>
          </a:p>
        </p:txBody>
      </p:sp>
      <p:sp>
        <p:nvSpPr>
          <p:cNvPr id="26" name="TextBox 12"/>
          <p:cNvSpPr txBox="1">
            <a:spLocks noChangeArrowheads="1"/>
          </p:cNvSpPr>
          <p:nvPr/>
        </p:nvSpPr>
        <p:spPr bwMode="auto">
          <a:xfrm>
            <a:off x="1602941" y="2843139"/>
            <a:ext cx="1515695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5/1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265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2017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300990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5758190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56567" y="5293197"/>
            <a:ext cx="2895600" cy="66172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Text: 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Text: Previous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 indicates multiple 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phases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2921683"/>
              </p:ext>
            </p:extLst>
          </p:nvPr>
        </p:nvGraphicFramePr>
        <p:xfrm>
          <a:off x="160280" y="838201"/>
          <a:ext cx="8839200" cy="3581399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524191"/>
                <a:gridCol w="1504660"/>
                <a:gridCol w="1390749"/>
                <a:gridCol w="1455680"/>
              </a:tblGrid>
              <a:tr h="5495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2/14 – 2/17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5/2 – 5/4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6/27 – 6/29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September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9/12 – 9/14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10/31 – 11/2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12/5 – 12/7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4222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NPRR649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NPRR764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RRGRR006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RRGRR009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NPRR758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NPRR789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NPRR775</a:t>
                      </a: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5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34" name="TextBox 21"/>
          <p:cNvSpPr txBox="1">
            <a:spLocks noChangeArrowheads="1"/>
          </p:cNvSpPr>
          <p:nvPr/>
        </p:nvSpPr>
        <p:spPr bwMode="auto">
          <a:xfrm>
            <a:off x="2133600" y="6252709"/>
            <a:ext cx="4572000" cy="21544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Codes: NS = Not Started, I = Initiation, P = Planning, E = Execution, H = On Hold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315200" y="1400352"/>
            <a:ext cx="236905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5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i="1" kern="0" dirty="0" smtClean="0">
                <a:solidFill>
                  <a:srgbClr val="000000"/>
                </a:solidFill>
              </a:rPr>
              <a:t> </a:t>
            </a:r>
            <a:endParaRPr lang="en-US" sz="28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39" name="TextBox 13"/>
          <p:cNvSpPr txBox="1">
            <a:spLocks noChangeArrowheads="1"/>
          </p:cNvSpPr>
          <p:nvPr/>
        </p:nvSpPr>
        <p:spPr bwMode="auto">
          <a:xfrm>
            <a:off x="160280" y="4495800"/>
            <a:ext cx="8839200" cy="261610"/>
          </a:xfrm>
          <a:prstGeom prst="rect">
            <a:avLst/>
          </a:prstGeom>
          <a:solidFill>
            <a:srgbClr val="BBE0E3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2017 TBD Items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(and point at which they became “TBD”)</a:t>
            </a:r>
            <a:endParaRPr kumimoji="0" lang="en-US" sz="11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137943"/>
              </p:ext>
            </p:extLst>
          </p:nvPr>
        </p:nvGraphicFramePr>
        <p:xfrm>
          <a:off x="168443" y="4761471"/>
          <a:ext cx="8823157" cy="464820"/>
        </p:xfrm>
        <a:graphic>
          <a:graphicData uri="http://schemas.openxmlformats.org/drawingml/2006/table">
            <a:tbl>
              <a:tblPr firstRow="1" bandRow="1"/>
              <a:tblGrid>
                <a:gridCol w="3452871"/>
                <a:gridCol w="1839389"/>
                <a:gridCol w="3530897"/>
              </a:tblGrid>
              <a:tr h="2398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2014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</a:tr>
              <a:tr h="20354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NOGRR084, NPRR664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None</a:t>
                      </a:r>
                      <a:endParaRPr lang="en-US" sz="800" b="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SCR781  H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8" name="TextBox 21"/>
          <p:cNvSpPr txBox="1">
            <a:spLocks noChangeArrowheads="1"/>
          </p:cNvSpPr>
          <p:nvPr/>
        </p:nvSpPr>
        <p:spPr bwMode="auto">
          <a:xfrm>
            <a:off x="6494464" y="5346760"/>
            <a:ext cx="2497136" cy="5847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In-Flight Items Planned for Future</a:t>
            </a:r>
            <a:r>
              <a:rPr kumimoji="0" lang="en-US" sz="800" b="0" i="0" u="sng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Delivery</a:t>
            </a:r>
          </a:p>
          <a:p>
            <a:pPr marL="117475" marR="0" lvl="0" indent="-117475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CMM bundle (Planning): NPRR519, NPRR620, NPRR683, NPRR702, NPRR741, NPRR743, NPRR755, NPRR760</a:t>
            </a:r>
          </a:p>
        </p:txBody>
      </p:sp>
      <p:sp>
        <p:nvSpPr>
          <p:cNvPr id="22" name="TextBox 12"/>
          <p:cNvSpPr txBox="1">
            <a:spLocks noChangeArrowheads="1"/>
          </p:cNvSpPr>
          <p:nvPr/>
        </p:nvSpPr>
        <p:spPr bwMode="auto">
          <a:xfrm>
            <a:off x="7552105" y="3082774"/>
            <a:ext cx="1439495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 smtClean="0"/>
              <a:t>12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/9 – </a:t>
            </a:r>
            <a:r>
              <a:rPr lang="en-US" sz="1200" kern="0" dirty="0" smtClean="0"/>
              <a:t>12/10 </a:t>
            </a:r>
            <a:r>
              <a:rPr lang="en-US" sz="1000" kern="0" dirty="0">
                <a:solidFill>
                  <a:srgbClr val="000000"/>
                </a:solidFill>
              </a:rPr>
              <a:t>(Retail)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4639653" y="3074049"/>
            <a:ext cx="1508760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 smtClean="0"/>
              <a:t>10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/2 – 10/3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(Off-Cycle)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0" name="TextBox 12"/>
          <p:cNvSpPr txBox="1">
            <a:spLocks noChangeArrowheads="1"/>
          </p:cNvSpPr>
          <p:nvPr/>
        </p:nvSpPr>
        <p:spPr bwMode="auto">
          <a:xfrm>
            <a:off x="154588" y="3342537"/>
            <a:ext cx="1445612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noProof="0" dirty="0" smtClean="0"/>
              <a:t>2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/18 – 2/19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1" name="TextBox 12"/>
          <p:cNvSpPr txBox="1">
            <a:spLocks noChangeArrowheads="1"/>
          </p:cNvSpPr>
          <p:nvPr/>
        </p:nvSpPr>
        <p:spPr bwMode="auto">
          <a:xfrm>
            <a:off x="1608438" y="3065520"/>
            <a:ext cx="1508760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 smtClean="0"/>
              <a:t>5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/6 – 5/7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3122655" y="3067668"/>
            <a:ext cx="1508760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 smtClean="0"/>
              <a:t>7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/8 – 7/9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6147256" y="3076812"/>
            <a:ext cx="1396970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 smtClean="0"/>
              <a:t>11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/11 – </a:t>
            </a:r>
            <a:r>
              <a:rPr lang="en-US" sz="1200" kern="0" dirty="0" smtClean="0"/>
              <a:t>11/12 </a:t>
            </a:r>
            <a:r>
              <a:rPr lang="en-US" sz="1000" kern="0" dirty="0">
                <a:solidFill>
                  <a:srgbClr val="000000"/>
                </a:solidFill>
              </a:rPr>
              <a:t>(Retail)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284576" y="1400352"/>
            <a:ext cx="37054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759071" y="1406086"/>
            <a:ext cx="370549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296407" y="1403222"/>
            <a:ext cx="370549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H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NS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805167" y="1394984"/>
            <a:ext cx="370549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248377" y="1417101"/>
            <a:ext cx="3705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638685" y="1400352"/>
            <a:ext cx="3705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4" name="TextBox 12"/>
          <p:cNvSpPr txBox="1">
            <a:spLocks noChangeArrowheads="1"/>
          </p:cNvSpPr>
          <p:nvPr/>
        </p:nvSpPr>
        <p:spPr bwMode="auto">
          <a:xfrm>
            <a:off x="4647890" y="2151914"/>
            <a:ext cx="1501431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 smtClean="0"/>
              <a:t>9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/16 – 9/17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6" name="TextBox 12"/>
          <p:cNvSpPr txBox="1">
            <a:spLocks noChangeArrowheads="1"/>
          </p:cNvSpPr>
          <p:nvPr/>
        </p:nvSpPr>
        <p:spPr bwMode="auto">
          <a:xfrm>
            <a:off x="164644" y="2987670"/>
            <a:ext cx="1439495" cy="230832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kern="0" dirty="0" smtClean="0"/>
              <a:t>2/13 – NMMS Upgrade</a:t>
            </a:r>
            <a:endParaRPr kumimoji="0" lang="en-US" sz="900" i="0" u="non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51343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943600" cy="518318"/>
          </a:xfrm>
        </p:spPr>
        <p:txBody>
          <a:bodyPr/>
          <a:lstStyle/>
          <a:p>
            <a:r>
              <a:rPr lang="en-US" dirty="0" smtClean="0"/>
              <a:t>Aging Projects Review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Content Placeholder 16"/>
          <p:cNvSpPr>
            <a:spLocks noGrp="1"/>
          </p:cNvSpPr>
          <p:nvPr>
            <p:ph idx="1"/>
          </p:nvPr>
        </p:nvSpPr>
        <p:spPr>
          <a:xfrm>
            <a:off x="84664" y="990600"/>
            <a:ext cx="8991600" cy="5181600"/>
          </a:xfrm>
        </p:spPr>
        <p:txBody>
          <a:bodyPr/>
          <a:lstStyle/>
          <a:p>
            <a:pPr eaLnBrk="1" hangingPunct="1">
              <a:tabLst>
                <a:tab pos="6862763" algn="l"/>
              </a:tabLst>
            </a:pPr>
            <a:r>
              <a:rPr lang="en-US" sz="2400" dirty="0" smtClean="0"/>
              <a:t>Definition of “Aging Item”</a:t>
            </a:r>
          </a:p>
          <a:p>
            <a:pPr lvl="1"/>
            <a:r>
              <a:rPr lang="en-US" sz="2000" b="0" dirty="0" smtClean="0"/>
              <a:t>PPL Source Doc = Revision Request</a:t>
            </a:r>
          </a:p>
          <a:p>
            <a:pPr lvl="1"/>
            <a:r>
              <a:rPr lang="en-US" sz="2000" b="0" dirty="0" smtClean="0"/>
              <a:t>PPL Project Status = “Not Started”</a:t>
            </a:r>
            <a:endParaRPr lang="en-US" sz="2000" b="0" dirty="0"/>
          </a:p>
          <a:p>
            <a:pPr lvl="1"/>
            <a:r>
              <a:rPr lang="en-US" sz="2000" dirty="0" smtClean="0"/>
              <a:t>PPL Priority &lt; Current Year</a:t>
            </a:r>
            <a:endParaRPr lang="en-US" sz="1800" b="0" dirty="0" smtClean="0"/>
          </a:p>
          <a:p>
            <a:pPr lvl="1"/>
            <a:endParaRPr lang="en-US" sz="2000" b="0" dirty="0"/>
          </a:p>
          <a:p>
            <a:pPr lvl="1" eaLnBrk="1" hangingPunct="1">
              <a:tabLst>
                <a:tab pos="6862763" algn="l"/>
              </a:tabLst>
            </a:pPr>
            <a:endParaRPr lang="en-US" sz="2000" dirty="0"/>
          </a:p>
          <a:p>
            <a:pPr>
              <a:tabLst>
                <a:tab pos="6862763" algn="l"/>
              </a:tabLst>
            </a:pPr>
            <a:endParaRPr lang="en-US" sz="2400" i="1" dirty="0">
              <a:solidFill>
                <a:srgbClr val="00B05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3442744"/>
              </p:ext>
            </p:extLst>
          </p:nvPr>
        </p:nvGraphicFramePr>
        <p:xfrm>
          <a:off x="120162" y="3593123"/>
          <a:ext cx="8915400" cy="133639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000"/>
                <a:gridCol w="1752600"/>
                <a:gridCol w="762000"/>
                <a:gridCol w="609600"/>
                <a:gridCol w="685800"/>
                <a:gridCol w="2575774"/>
                <a:gridCol w="1767626"/>
              </a:tblGrid>
              <a:tr h="5011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</a:rPr>
                        <a:t>Item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29" marR="6129" marT="612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</a:rPr>
                        <a:t>Description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29" marR="6129" marT="612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</a:rPr>
                        <a:t>Board Approval Date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29" marR="6129" marT="612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</a:rPr>
                        <a:t>Submitter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29" marR="6129" marT="612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</a:rPr>
                        <a:t>Target PPL Start Date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29" marR="6129" marT="612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 smtClean="0">
                          <a:effectLst/>
                        </a:rPr>
                        <a:t>Comments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29" marR="6129" marT="612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</a:rPr>
                        <a:t>ERCOT Opinion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29" marR="6129" marT="612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83524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NPRR664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29" marR="6129" marT="612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Index Fuel Price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29" marR="6129" marT="612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12/9/2014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29" marR="6129" marT="612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RCWG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29" marR="6129" marT="612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TBD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29" marR="6129" marT="612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TAC asked that ERCOT not proceed until further notice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29" marR="6129" marT="612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Do not </a:t>
                      </a:r>
                      <a:r>
                        <a:rPr lang="en-US" sz="1100" u="none" strike="noStrike" dirty="0" smtClean="0">
                          <a:effectLst/>
                        </a:rPr>
                        <a:t>start – path forward is TBD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29" marR="6129" marT="6129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624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772400" cy="518318"/>
          </a:xfrm>
        </p:spPr>
        <p:txBody>
          <a:bodyPr/>
          <a:lstStyle/>
          <a:p>
            <a:r>
              <a:rPr lang="en-US" sz="2000" dirty="0" smtClean="0"/>
              <a:t>Priority / Rank Options for Revision Requests with Impacts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4649586"/>
              </p:ext>
            </p:extLst>
          </p:nvPr>
        </p:nvGraphicFramePr>
        <p:xfrm>
          <a:off x="228600" y="1066800"/>
          <a:ext cx="8686799" cy="14203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2286000"/>
                <a:gridCol w="762000"/>
                <a:gridCol w="685800"/>
                <a:gridCol w="3733799"/>
              </a:tblGrid>
              <a:tr h="558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Revision Request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Priority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Rank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Comments</a:t>
                      </a:r>
                      <a:endParaRPr lang="en-US" sz="1400" dirty="0"/>
                    </a:p>
                  </a:txBody>
                  <a:tcPr anchor="ctr"/>
                </a:tc>
              </a:tr>
              <a:tr h="861587">
                <a:tc>
                  <a:txBody>
                    <a:bodyPr/>
                    <a:lstStyle/>
                    <a:p>
                      <a:endParaRPr lang="en-US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i="1" dirty="0" smtClean="0"/>
                        <a:t>None this month</a:t>
                      </a:r>
                      <a:endParaRPr lang="en-US" sz="11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5413981"/>
              </p:ext>
            </p:extLst>
          </p:nvPr>
        </p:nvGraphicFramePr>
        <p:xfrm>
          <a:off x="3631962" y="750771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/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Options for…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c34af464-7aa1-4edd-9be4-83dffc1cb926"/>
    <ds:schemaRef ds:uri="http://purl.org/dc/dcmitype/"/>
    <ds:schemaRef ds:uri="http://schemas.openxmlformats.org/package/2006/metadata/core-properties"/>
    <ds:schemaRef ds:uri="http://purl.org/dc/terms/"/>
    <ds:schemaRef ds:uri="http://www.w3.org/XML/1998/namespace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37627</TotalTime>
  <Words>625</Words>
  <Application>Microsoft Office PowerPoint</Application>
  <PresentationFormat>On-screen Show (4:3)</PresentationFormat>
  <Paragraphs>358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Courier New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2016 Release Targets – Board Approved NPRRs / SCRs / xGRRs </vt:lpstr>
      <vt:lpstr>2017 Release Targets – Board Approved NPRRs / SCRs / xGRRs </vt:lpstr>
      <vt:lpstr>Aging Projects Review</vt:lpstr>
      <vt:lpstr>Priority / Rank Options for Revision Requests with Impacts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Suzy Clifton </cp:lastModifiedBy>
  <cp:revision>373</cp:revision>
  <cp:lastPrinted>2016-11-02T20:37:31Z</cp:lastPrinted>
  <dcterms:created xsi:type="dcterms:W3CDTF">2016-01-21T15:20:31Z</dcterms:created>
  <dcterms:modified xsi:type="dcterms:W3CDTF">2016-11-30T21:56:21Z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