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sldIdLst>
    <p:sldId id="256" r:id="rId4"/>
    <p:sldId id="258" r:id="rId5"/>
    <p:sldId id="257"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30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BB971A6-D3AB-4540-8462-08AA974CC51C}"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10643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B971A6-D3AB-4540-8462-08AA974CC51C}"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2305257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B971A6-D3AB-4540-8462-08AA974CC51C}"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1681262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5"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a:solidFill>
                  <a:srgbClr val="000000"/>
                </a:solidFill>
              </a:rPr>
              <a:t>May 5, 2015</a:t>
            </a:r>
          </a:p>
        </p:txBody>
      </p:sp>
      <p:sp>
        <p:nvSpPr>
          <p:cNvPr id="6"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a:solidFill>
                  <a:srgbClr val="000000"/>
                </a:solidFill>
              </a:rPr>
              <a:t>Retail Market Training Task Force</a:t>
            </a:r>
          </a:p>
        </p:txBody>
      </p:sp>
    </p:spTree>
    <p:extLst>
      <p:ext uri="{BB962C8B-B14F-4D97-AF65-F5344CB8AC3E}">
        <p14:creationId xmlns:p14="http://schemas.microsoft.com/office/powerpoint/2010/main" val="3765133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185C669-FB09-4A92-913B-0BA846DAB37C}"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714351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E09CC92-127D-4848-9213-EA7DAAA4121A}"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3539175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F21EDB76-CD43-480E-8EA0-CC06EF22C0A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132367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5166B115-F29F-48A1-9E11-9E3CE3F393CF}"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9"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298976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A8CFD4DE-F1B7-4669-99F6-06BC1BE7749A}"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5"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37601311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C45D72C-229D-4F03-A50E-FE97AACDD8E8}"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4"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37227139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79E0F6C-C800-4268-B636-BF74DBEF15B6}"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63082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B971A6-D3AB-4540-8462-08AA974CC51C}"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36001022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C1CB72A-E33B-43FC-913A-F3DE954CEE9D}"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15747255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25F4E91-82B0-4B0A-B027-BD0D9A9E2FD3}"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8506651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9E63C12-58CE-4440-A1BF-0B7C561A990D}"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2324542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a:t>Click to edit Master title style</a:t>
            </a:r>
          </a:p>
        </p:txBody>
      </p:sp>
      <p:sp>
        <p:nvSpPr>
          <p:cNvPr id="3" name="Table Placeholder 2"/>
          <p:cNvSpPr>
            <a:spLocks noGrp="1"/>
          </p:cNvSpPr>
          <p:nvPr>
            <p:ph type="tbl" idx="1"/>
          </p:nvPr>
        </p:nvSpPr>
        <p:spPr>
          <a:xfrm>
            <a:off x="457200" y="1066800"/>
            <a:ext cx="8229600" cy="4724400"/>
          </a:xfr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0E6B53AA-B243-4AFA-AE7D-A4D34BCED2EC}"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38967259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5"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a:solidFill>
                  <a:srgbClr val="000000"/>
                </a:solidFill>
              </a:rPr>
              <a:t>May 5, 2015</a:t>
            </a:r>
          </a:p>
        </p:txBody>
      </p:sp>
      <p:sp>
        <p:nvSpPr>
          <p:cNvPr id="6"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a:solidFill>
                  <a:srgbClr val="000000"/>
                </a:solidFill>
              </a:rPr>
              <a:t>Retail Market Training Task Force</a:t>
            </a:r>
          </a:p>
        </p:txBody>
      </p:sp>
    </p:spTree>
    <p:extLst>
      <p:ext uri="{BB962C8B-B14F-4D97-AF65-F5344CB8AC3E}">
        <p14:creationId xmlns:p14="http://schemas.microsoft.com/office/powerpoint/2010/main" val="3377445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185C669-FB09-4A92-913B-0BA846DAB37C}"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10263879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E09CC92-127D-4848-9213-EA7DAAA4121A}"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40764908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F21EDB76-CD43-480E-8EA0-CC06EF22C0A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1909025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5166B115-F29F-48A1-9E11-9E3CE3F393CF}"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9"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11703881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A8CFD4DE-F1B7-4669-99F6-06BC1BE7749A}"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5"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2751122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B971A6-D3AB-4540-8462-08AA974CC51C}"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24969205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C45D72C-229D-4F03-A50E-FE97AACDD8E8}"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4"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4444787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79E0F6C-C800-4268-B636-BF74DBEF15B6}"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21964859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C1CB72A-E33B-43FC-913A-F3DE954CEE9D}"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14653677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25F4E91-82B0-4B0A-B027-BD0D9A9E2FD3}"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15749330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9E63C12-58CE-4440-A1BF-0B7C561A990D}"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319830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a:t>Click to edit Master title style</a:t>
            </a:r>
          </a:p>
        </p:txBody>
      </p:sp>
      <p:sp>
        <p:nvSpPr>
          <p:cNvPr id="3" name="Table Placeholder 2"/>
          <p:cNvSpPr>
            <a:spLocks noGrp="1"/>
          </p:cNvSpPr>
          <p:nvPr>
            <p:ph type="tbl" idx="1"/>
          </p:nvPr>
        </p:nvSpPr>
        <p:spPr>
          <a:xfrm>
            <a:off x="457200" y="1066800"/>
            <a:ext cx="8229600" cy="4724400"/>
          </a:xfr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0E6B53AA-B243-4AFA-AE7D-A4D34BCED2EC}"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solidFill>
                  <a:srgbClr val="000000"/>
                </a:solidFill>
              </a:rPr>
              <a:t>May 5, 2015</a:t>
            </a:r>
          </a:p>
        </p:txBody>
      </p:sp>
    </p:spTree>
    <p:extLst>
      <p:ext uri="{BB962C8B-B14F-4D97-AF65-F5344CB8AC3E}">
        <p14:creationId xmlns:p14="http://schemas.microsoft.com/office/powerpoint/2010/main" val="2488000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B971A6-D3AB-4540-8462-08AA974CC51C}"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177199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B971A6-D3AB-4540-8462-08AA974CC51C}" type="datetimeFigureOut">
              <a:rPr lang="en-US" smtClean="0"/>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310030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B971A6-D3AB-4540-8462-08AA974CC51C}" type="datetimeFigureOut">
              <a:rPr lang="en-US" smtClean="0"/>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28903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B971A6-D3AB-4540-8462-08AA974CC51C}" type="datetimeFigureOut">
              <a:rPr lang="en-US" smtClean="0"/>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1894223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B971A6-D3AB-4540-8462-08AA974CC51C}"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190617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B971A6-D3AB-4540-8462-08AA974CC51C}"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EAF9B-642F-40A9-B19E-37DA62552266}" type="slidenum">
              <a:rPr lang="en-US" smtClean="0"/>
              <a:t>‹#›</a:t>
            </a:fld>
            <a:endParaRPr lang="en-US"/>
          </a:p>
        </p:txBody>
      </p:sp>
    </p:spTree>
    <p:extLst>
      <p:ext uri="{BB962C8B-B14F-4D97-AF65-F5344CB8AC3E}">
        <p14:creationId xmlns:p14="http://schemas.microsoft.com/office/powerpoint/2010/main" val="202974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971A6-D3AB-4540-8462-08AA974CC51C}" type="datetimeFigureOut">
              <a:rPr lang="en-US" smtClean="0"/>
              <a:t>11/9/2016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EAF9B-642F-40A9-B19E-37DA62552266}" type="slidenum">
              <a:rPr lang="en-US" smtClean="0"/>
              <a:t>‹#›</a:t>
            </a:fld>
            <a:endParaRPr lang="en-US"/>
          </a:p>
        </p:txBody>
      </p:sp>
    </p:spTree>
    <p:extLst>
      <p:ext uri="{BB962C8B-B14F-4D97-AF65-F5344CB8AC3E}">
        <p14:creationId xmlns:p14="http://schemas.microsoft.com/office/powerpoint/2010/main" val="3259467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EE74527-A6B7-4978-8CA2-A96E52BABC27}"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userDrawn="1"/>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sp>
        <p:nvSpPr>
          <p:cNvPr id="1029"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a:solidFill>
                  <a:srgbClr val="000000"/>
                </a:solidFill>
              </a:rPr>
              <a:t>Retail Market Training Task Force</a:t>
            </a:r>
          </a:p>
        </p:txBody>
      </p:sp>
      <p:sp>
        <p:nvSpPr>
          <p:cNvPr id="2356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a:solidFill>
                  <a:srgbClr val="000000"/>
                </a:solidFill>
              </a:rPr>
              <a:t>May 5, 2015</a:t>
            </a:r>
          </a:p>
        </p:txBody>
      </p:sp>
      <p:sp>
        <p:nvSpPr>
          <p:cNvPr id="23564"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30AE3F6D-6E55-4F4D-8DFA-3811BE74B05E}"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641104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EE74527-A6B7-4978-8CA2-A96E52BABC27}"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userDrawn="1"/>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sp>
        <p:nvSpPr>
          <p:cNvPr id="1029"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a:solidFill>
                  <a:srgbClr val="000000"/>
                </a:solidFill>
              </a:rPr>
              <a:t>Retail Market Training Task Force</a:t>
            </a:r>
          </a:p>
        </p:txBody>
      </p:sp>
      <p:sp>
        <p:nvSpPr>
          <p:cNvPr id="2356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a:solidFill>
                  <a:srgbClr val="000000"/>
                </a:solidFill>
              </a:rPr>
              <a:t>May 5, 2015</a:t>
            </a:r>
          </a:p>
        </p:txBody>
      </p:sp>
      <p:sp>
        <p:nvSpPr>
          <p:cNvPr id="23564"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30AE3F6D-6E55-4F4D-8DFA-3811BE74B05E}"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161395983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RMTTF 2017 GOALS AND 2016 ACCOMPLISHMENTS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1071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2016 Accomplishments</a:t>
            </a:r>
          </a:p>
        </p:txBody>
      </p:sp>
      <p:sp>
        <p:nvSpPr>
          <p:cNvPr id="3" name="Content Placeholder 2"/>
          <p:cNvSpPr>
            <a:spLocks noGrp="1"/>
          </p:cNvSpPr>
          <p:nvPr>
            <p:ph idx="1"/>
          </p:nvPr>
        </p:nvSpPr>
        <p:spPr>
          <a:xfrm>
            <a:off x="228600" y="685800"/>
            <a:ext cx="8839200" cy="5715000"/>
          </a:xfrm>
        </p:spPr>
        <p:txBody>
          <a:bodyPr/>
          <a:lstStyle/>
          <a:p>
            <a:pPr marL="457200" indent="-457200">
              <a:buFont typeface="+mj-lt"/>
              <a:buAutoNum type="arabicPeriod"/>
            </a:pPr>
            <a:r>
              <a:rPr lang="en-US" b="0" dirty="0"/>
              <a:t>Collaborative effort with Market Participants and ERCOT to complete development of a new RETAIL 101 training presentation</a:t>
            </a:r>
          </a:p>
          <a:p>
            <a:pPr marL="857250" lvl="1" indent="-457200">
              <a:buFont typeface="+mj-lt"/>
              <a:buAutoNum type="alphaLcParenR"/>
            </a:pPr>
            <a:r>
              <a:rPr lang="en-US" dirty="0"/>
              <a:t>Held “dry run” sessions for presenters</a:t>
            </a:r>
          </a:p>
          <a:p>
            <a:pPr marL="857250" lvl="1" indent="-457200">
              <a:buFont typeface="+mj-lt"/>
              <a:buAutoNum type="alphaLcParenR"/>
            </a:pPr>
            <a:r>
              <a:rPr lang="en-US" dirty="0"/>
              <a:t>Solicited/Reviewed feedback from each session </a:t>
            </a:r>
          </a:p>
          <a:p>
            <a:pPr marL="857250" lvl="1" indent="-457200">
              <a:buFont typeface="+mj-lt"/>
              <a:buAutoNum type="alphaLcParenR"/>
            </a:pPr>
            <a:r>
              <a:rPr lang="en-US" b="0" dirty="0"/>
              <a:t>Revised presentations for clarity based on comments from each survey</a:t>
            </a:r>
          </a:p>
          <a:p>
            <a:pPr marL="457200" indent="-457200">
              <a:buFont typeface="+mj-lt"/>
              <a:buAutoNum type="arabicPeriod"/>
            </a:pPr>
            <a:r>
              <a:rPr lang="en-US" b="0" dirty="0"/>
              <a:t>Conducted the following instructor led training sessions for </a:t>
            </a:r>
            <a:r>
              <a:rPr lang="en-US" dirty="0"/>
              <a:t>Retail 101</a:t>
            </a:r>
            <a:r>
              <a:rPr lang="en-US" b="0" dirty="0"/>
              <a:t> and </a:t>
            </a:r>
            <a:r>
              <a:rPr lang="en-US" dirty="0" err="1"/>
              <a:t>MarkeTrak</a:t>
            </a:r>
            <a:r>
              <a:rPr lang="en-US" dirty="0"/>
              <a:t>:</a:t>
            </a:r>
          </a:p>
          <a:p>
            <a:pPr marL="0" indent="0">
              <a:buNone/>
            </a:pPr>
            <a:r>
              <a:rPr lang="en-US" dirty="0"/>
              <a:t>	     Austin           </a:t>
            </a:r>
            <a:r>
              <a:rPr lang="en-US" b="0" dirty="0"/>
              <a:t>Hosted by ERCOT </a:t>
            </a:r>
          </a:p>
          <a:p>
            <a:pPr marL="0" indent="0">
              <a:buNone/>
            </a:pPr>
            <a:r>
              <a:rPr lang="en-US" b="0" dirty="0"/>
              <a:t>			       </a:t>
            </a:r>
            <a:r>
              <a:rPr lang="en-US" b="0" u="sng" dirty="0"/>
              <a:t>Retail 101</a:t>
            </a:r>
            <a:r>
              <a:rPr lang="en-US" b="0" dirty="0"/>
              <a:t>: February 9	      </a:t>
            </a:r>
          </a:p>
          <a:p>
            <a:pPr marL="0" indent="0">
              <a:buNone/>
            </a:pPr>
            <a:r>
              <a:rPr lang="en-US" b="0" dirty="0"/>
              <a:t>	     </a:t>
            </a:r>
            <a:r>
              <a:rPr lang="en-US" dirty="0"/>
              <a:t>Dallas</a:t>
            </a:r>
            <a:r>
              <a:rPr lang="en-US" b="0" dirty="0"/>
              <a:t>            Hosted by TXU</a:t>
            </a:r>
          </a:p>
          <a:p>
            <a:pPr marL="0" indent="0">
              <a:buNone/>
            </a:pPr>
            <a:r>
              <a:rPr lang="en-US" b="0" dirty="0"/>
              <a:t>			       </a:t>
            </a:r>
            <a:r>
              <a:rPr lang="en-US" b="0" u="sng" dirty="0"/>
              <a:t>Retail 101</a:t>
            </a:r>
            <a:r>
              <a:rPr lang="en-US" b="0" dirty="0"/>
              <a:t>: May 5</a:t>
            </a:r>
          </a:p>
          <a:p>
            <a:pPr marL="0" indent="0">
              <a:buNone/>
            </a:pPr>
            <a:r>
              <a:rPr lang="en-US" b="0" dirty="0"/>
              <a:t>			       </a:t>
            </a:r>
            <a:r>
              <a:rPr lang="en-US" b="0" u="sng" dirty="0" err="1"/>
              <a:t>MarkeTrak</a:t>
            </a:r>
            <a:r>
              <a:rPr lang="en-US" b="0" dirty="0"/>
              <a:t>: May 6</a:t>
            </a:r>
            <a:endParaRPr lang="en-US" sz="1000" b="0" dirty="0"/>
          </a:p>
          <a:p>
            <a:pPr marL="0" indent="0">
              <a:buNone/>
            </a:pPr>
            <a:r>
              <a:rPr lang="en-US" b="0" dirty="0"/>
              <a:t>	     </a:t>
            </a:r>
            <a:r>
              <a:rPr lang="en-US" dirty="0"/>
              <a:t>Houston</a:t>
            </a:r>
            <a:r>
              <a:rPr lang="en-US" b="0" dirty="0"/>
              <a:t>        Hosted by Centerpoint </a:t>
            </a:r>
          </a:p>
          <a:p>
            <a:pPr marL="0" indent="0">
              <a:buNone/>
            </a:pPr>
            <a:r>
              <a:rPr lang="en-US" b="0" dirty="0"/>
              <a:t>			       </a:t>
            </a:r>
            <a:r>
              <a:rPr lang="en-US" b="0" u="sng" dirty="0"/>
              <a:t>Retail 101</a:t>
            </a:r>
            <a:r>
              <a:rPr lang="en-US" b="0" dirty="0"/>
              <a:t>: September 27</a:t>
            </a:r>
          </a:p>
          <a:p>
            <a:pPr marL="0" indent="0">
              <a:buNone/>
            </a:pPr>
            <a:r>
              <a:rPr lang="en-US" b="0" dirty="0"/>
              <a:t>			       </a:t>
            </a:r>
            <a:r>
              <a:rPr lang="en-US" b="0" u="sng" dirty="0"/>
              <a:t>Marketrak</a:t>
            </a:r>
            <a:r>
              <a:rPr lang="en-US" b="0" dirty="0"/>
              <a:t>: September 28 </a:t>
            </a:r>
          </a:p>
          <a:p>
            <a:pPr marL="0" indent="0">
              <a:buNone/>
            </a:pPr>
            <a:endParaRPr lang="en-US" sz="800" dirty="0"/>
          </a:p>
        </p:txBody>
      </p:sp>
      <p:sp>
        <p:nvSpPr>
          <p:cNvPr id="4" name="Footer Placeholder 3"/>
          <p:cNvSpPr>
            <a:spLocks noGrp="1"/>
          </p:cNvSpPr>
          <p:nvPr>
            <p:ph type="ftr" sz="quarter" idx="11"/>
          </p:nvPr>
        </p:nvSpPr>
        <p:spPr>
          <a:xfrm>
            <a:off x="6477000" y="6553200"/>
            <a:ext cx="2514600" cy="457200"/>
          </a:xfrm>
        </p:spPr>
        <p:txBody>
          <a:bodyPr/>
          <a:lstStyle/>
          <a:p>
            <a:pPr>
              <a:defRPr/>
            </a:pPr>
            <a:r>
              <a:rPr lang="en-US" dirty="0">
                <a:solidFill>
                  <a:srgbClr val="000000"/>
                </a:solidFill>
              </a:rPr>
              <a:t>Retail Market Training Task Force</a:t>
            </a:r>
          </a:p>
        </p:txBody>
      </p:sp>
    </p:spTree>
    <p:extLst>
      <p:ext uri="{BB962C8B-B14F-4D97-AF65-F5344CB8AC3E}">
        <p14:creationId xmlns:p14="http://schemas.microsoft.com/office/powerpoint/2010/main" val="1407729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2016 Accomplishments </a:t>
            </a:r>
          </a:p>
        </p:txBody>
      </p:sp>
      <p:sp>
        <p:nvSpPr>
          <p:cNvPr id="4" name="Footer Placeholder 3"/>
          <p:cNvSpPr>
            <a:spLocks noGrp="1"/>
          </p:cNvSpPr>
          <p:nvPr>
            <p:ph type="ftr" sz="quarter" idx="11"/>
          </p:nvPr>
        </p:nvSpPr>
        <p:spPr/>
        <p:txBody>
          <a:bodyPr/>
          <a:lstStyle/>
          <a:p>
            <a:pPr>
              <a:defRPr/>
            </a:pPr>
            <a:r>
              <a:rPr lang="en-US">
                <a:solidFill>
                  <a:srgbClr val="000000"/>
                </a:solidFill>
              </a:rPr>
              <a:t>Retail Market Training Task Force</a:t>
            </a:r>
          </a:p>
        </p:txBody>
      </p:sp>
      <p:sp>
        <p:nvSpPr>
          <p:cNvPr id="7" name="Content Placeholder 6"/>
          <p:cNvSpPr>
            <a:spLocks noGrp="1"/>
          </p:cNvSpPr>
          <p:nvPr>
            <p:ph idx="1"/>
          </p:nvPr>
        </p:nvSpPr>
        <p:spPr>
          <a:xfrm>
            <a:off x="76200" y="914400"/>
            <a:ext cx="8915400" cy="5410200"/>
          </a:xfrm>
        </p:spPr>
        <p:txBody>
          <a:bodyPr/>
          <a:lstStyle/>
          <a:p>
            <a:pPr marL="457200" indent="-457200">
              <a:buFont typeface="+mj-lt"/>
              <a:buAutoNum type="arabicPeriod" startAt="3"/>
            </a:pPr>
            <a:r>
              <a:rPr lang="en-US" b="0" dirty="0"/>
              <a:t>Modified an earlier </a:t>
            </a:r>
            <a:r>
              <a:rPr lang="en-US" b="0" dirty="0" err="1"/>
              <a:t>MarkeTrak</a:t>
            </a:r>
            <a:r>
              <a:rPr lang="en-US" b="0" dirty="0"/>
              <a:t> training presentation to utilize for the above instructor led training.</a:t>
            </a:r>
          </a:p>
          <a:p>
            <a:pPr marL="457200" indent="-457200">
              <a:buFont typeface="+mj-lt"/>
              <a:buAutoNum type="arabicPeriod" startAt="3"/>
            </a:pPr>
            <a:endParaRPr lang="en-US" b="0" dirty="0"/>
          </a:p>
          <a:p>
            <a:pPr marL="457200" indent="-457200">
              <a:buFont typeface="+mj-lt"/>
              <a:buAutoNum type="arabicPeriod" startAt="3"/>
            </a:pPr>
            <a:endParaRPr lang="en-US" b="0" dirty="0"/>
          </a:p>
          <a:p>
            <a:pPr marL="457200" indent="-457200">
              <a:buFont typeface="+mj-lt"/>
              <a:buAutoNum type="arabicPeriod" startAt="3"/>
            </a:pPr>
            <a:r>
              <a:rPr lang="en-US" b="0" dirty="0"/>
              <a:t>Developed and released </a:t>
            </a:r>
            <a:r>
              <a:rPr lang="en-US" b="0" u="sng" dirty="0"/>
              <a:t>six</a:t>
            </a:r>
            <a:r>
              <a:rPr lang="en-US" b="0" dirty="0"/>
              <a:t> </a:t>
            </a:r>
            <a:r>
              <a:rPr lang="en-US" dirty="0"/>
              <a:t>Online </a:t>
            </a:r>
            <a:r>
              <a:rPr lang="en-US" dirty="0" err="1"/>
              <a:t>MarkeTrak</a:t>
            </a:r>
            <a:r>
              <a:rPr lang="en-US" dirty="0"/>
              <a:t> Training</a:t>
            </a:r>
            <a:r>
              <a:rPr lang="en-US" b="0" dirty="0"/>
              <a:t> modules:</a:t>
            </a:r>
          </a:p>
          <a:p>
            <a:pPr marL="857250" lvl="1" indent="-457200">
              <a:buFont typeface="+mj-lt"/>
              <a:buAutoNum type="alphaLcParenR"/>
            </a:pPr>
            <a:r>
              <a:rPr lang="en-US" dirty="0"/>
              <a:t>Usage &amp; Billing</a:t>
            </a:r>
          </a:p>
          <a:p>
            <a:pPr marL="857250" lvl="1" indent="-457200">
              <a:buFont typeface="+mj-lt"/>
              <a:buAutoNum type="alphaLcParenR"/>
            </a:pPr>
            <a:r>
              <a:rPr lang="en-US" dirty="0"/>
              <a:t>Day to Day Subtypes</a:t>
            </a:r>
          </a:p>
          <a:p>
            <a:pPr marL="857250" lvl="1" indent="-457200">
              <a:buFont typeface="+mj-lt"/>
              <a:buAutoNum type="alphaLcParenR"/>
            </a:pPr>
            <a:r>
              <a:rPr lang="en-US" dirty="0"/>
              <a:t>Bulk Inserts</a:t>
            </a:r>
          </a:p>
          <a:p>
            <a:pPr marL="857250" lvl="1" indent="-457200">
              <a:buFont typeface="+mj-lt"/>
              <a:buAutoNum type="alphaLcParenR"/>
            </a:pPr>
            <a:r>
              <a:rPr lang="en-US" dirty="0"/>
              <a:t>Administrative Functionality</a:t>
            </a:r>
          </a:p>
          <a:p>
            <a:pPr marL="857250" lvl="1" indent="-457200">
              <a:buFont typeface="+mj-lt"/>
              <a:buAutoNum type="alphaLcParenR"/>
            </a:pPr>
            <a:r>
              <a:rPr lang="en-US" dirty="0"/>
              <a:t>DEV LSE</a:t>
            </a:r>
          </a:p>
          <a:p>
            <a:pPr marL="857250" lvl="1" indent="-457200">
              <a:buFont typeface="+mj-lt"/>
              <a:buAutoNum type="alphaLcParenR"/>
            </a:pPr>
            <a:r>
              <a:rPr lang="en-US" dirty="0"/>
              <a:t>DEV Non-LSE </a:t>
            </a:r>
          </a:p>
          <a:p>
            <a:pPr marL="857250" lvl="1" indent="-457200">
              <a:buFont typeface="+mj-lt"/>
              <a:buAutoNum type="alphaLcParenR"/>
            </a:pPr>
            <a:endParaRPr lang="en-US" dirty="0"/>
          </a:p>
          <a:p>
            <a:pPr marL="457200" lvl="1" indent="0">
              <a:buNone/>
            </a:pPr>
            <a:endParaRPr lang="en-US" b="1" dirty="0"/>
          </a:p>
        </p:txBody>
      </p:sp>
    </p:spTree>
    <p:extLst>
      <p:ext uri="{BB962C8B-B14F-4D97-AF65-F5344CB8AC3E}">
        <p14:creationId xmlns:p14="http://schemas.microsoft.com/office/powerpoint/2010/main" val="2305434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2017 Goals </a:t>
            </a:r>
          </a:p>
        </p:txBody>
      </p:sp>
      <p:sp>
        <p:nvSpPr>
          <p:cNvPr id="3" name="Content Placeholder 2"/>
          <p:cNvSpPr>
            <a:spLocks noGrp="1"/>
          </p:cNvSpPr>
          <p:nvPr>
            <p:ph idx="1"/>
          </p:nvPr>
        </p:nvSpPr>
        <p:spPr>
          <a:xfrm>
            <a:off x="457200" y="914400"/>
            <a:ext cx="8229600" cy="5105400"/>
          </a:xfrm>
        </p:spPr>
        <p:txBody>
          <a:bodyPr/>
          <a:lstStyle/>
          <a:p>
            <a:pPr marL="457200" lvl="0" indent="-457200">
              <a:buFont typeface="+mj-lt"/>
              <a:buAutoNum type="arabicPeriod"/>
            </a:pPr>
            <a:r>
              <a:rPr lang="en-US" b="0" dirty="0"/>
              <a:t>Continue collaborative effort to complete the </a:t>
            </a:r>
            <a:r>
              <a:rPr lang="en-US" dirty="0" err="1"/>
              <a:t>MarkeTrak</a:t>
            </a:r>
            <a:r>
              <a:rPr lang="en-US" dirty="0"/>
              <a:t> Online Training Module series </a:t>
            </a:r>
            <a:r>
              <a:rPr lang="en-US" b="0" dirty="0"/>
              <a:t>with the development and release of the final </a:t>
            </a:r>
            <a:r>
              <a:rPr lang="en-US" b="0" u="sng" dirty="0"/>
              <a:t>three</a:t>
            </a:r>
            <a:r>
              <a:rPr lang="en-US" b="0" dirty="0"/>
              <a:t> modules:</a:t>
            </a:r>
            <a:endParaRPr lang="en-US" sz="1800" b="0" dirty="0"/>
          </a:p>
          <a:p>
            <a:pPr marL="914400" lvl="1" indent="-457200">
              <a:buFont typeface="+mj-lt"/>
              <a:buAutoNum type="alphaLcParenR"/>
            </a:pPr>
            <a:r>
              <a:rPr lang="en-US" dirty="0"/>
              <a:t>Email Notifications</a:t>
            </a:r>
            <a:endParaRPr lang="en-US" sz="1800" dirty="0"/>
          </a:p>
          <a:p>
            <a:pPr marL="914400" lvl="1" indent="-457200">
              <a:buFont typeface="+mj-lt"/>
              <a:buAutoNum type="alphaLcParenR"/>
            </a:pPr>
            <a:r>
              <a:rPr lang="en-US" dirty="0"/>
              <a:t>Background Reporting</a:t>
            </a:r>
            <a:endParaRPr lang="en-US" sz="1800" dirty="0"/>
          </a:p>
          <a:p>
            <a:pPr marL="914400" lvl="1" indent="-457200">
              <a:buFont typeface="+mj-lt"/>
              <a:buAutoNum type="alphaLcParenR"/>
            </a:pPr>
            <a:r>
              <a:rPr lang="en-US" dirty="0"/>
              <a:t>GUI Reporting</a:t>
            </a:r>
            <a:endParaRPr lang="en-US" sz="1800" dirty="0"/>
          </a:p>
          <a:p>
            <a:pPr marL="457200" lvl="0" indent="-457200">
              <a:buFont typeface="+mj-lt"/>
              <a:buAutoNum type="arabicPeriod"/>
            </a:pPr>
            <a:r>
              <a:rPr lang="en-US" b="0" dirty="0"/>
              <a:t>Review the </a:t>
            </a:r>
            <a:r>
              <a:rPr lang="en-US" dirty="0"/>
              <a:t>Retail 101 Online Training Module </a:t>
            </a:r>
            <a:r>
              <a:rPr lang="en-US" b="0" dirty="0"/>
              <a:t>developed from earlier Instructor led training sessions</a:t>
            </a:r>
            <a:endParaRPr lang="en-US" sz="1800" b="0" dirty="0"/>
          </a:p>
          <a:p>
            <a:pPr marL="457200" lvl="0" indent="-457200">
              <a:buFont typeface="+mj-lt"/>
              <a:buAutoNum type="arabicPeriod"/>
            </a:pPr>
            <a:r>
              <a:rPr lang="en-US" b="0" dirty="0"/>
              <a:t>Conduct </a:t>
            </a:r>
            <a:r>
              <a:rPr lang="en-US" b="0" u="sng" dirty="0"/>
              <a:t>three</a:t>
            </a:r>
            <a:r>
              <a:rPr lang="en-US" b="0" dirty="0"/>
              <a:t> additional </a:t>
            </a:r>
            <a:r>
              <a:rPr lang="en-US" dirty="0"/>
              <a:t>Retail 101 Instructor led Training </a:t>
            </a:r>
            <a:r>
              <a:rPr lang="en-US" b="0" dirty="0"/>
              <a:t>sessions with one to be held in Austin (February), Dallas (May), Houston (September)</a:t>
            </a:r>
            <a:endParaRPr lang="en-US" sz="1800" b="0" dirty="0"/>
          </a:p>
          <a:p>
            <a:pPr marL="457200" lvl="0" indent="-457200">
              <a:buFont typeface="+mj-lt"/>
              <a:buAutoNum type="arabicPeriod"/>
            </a:pPr>
            <a:r>
              <a:rPr lang="en-US" b="0" dirty="0"/>
              <a:t>Collaborative effort to revise/update an earlier </a:t>
            </a:r>
            <a:r>
              <a:rPr lang="en-US" dirty="0"/>
              <a:t>Inadvertent Gain Training</a:t>
            </a:r>
            <a:r>
              <a:rPr lang="en-US" b="0" dirty="0"/>
              <a:t> presentation and conduct two Instructor led training/workshops in Dallas (May) and Houston (September).</a:t>
            </a:r>
            <a:endParaRPr lang="en-US" sz="1800" b="0"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solidFill>
                  <a:srgbClr val="000000"/>
                </a:solidFill>
              </a:rPr>
              <a:t>Retail Market Training Task Force</a:t>
            </a:r>
          </a:p>
        </p:txBody>
      </p:sp>
      <p:sp>
        <p:nvSpPr>
          <p:cNvPr id="5" name="Date Placeholder 4"/>
          <p:cNvSpPr>
            <a:spLocks noGrp="1"/>
          </p:cNvSpPr>
          <p:nvPr>
            <p:ph type="dt" sz="half" idx="12"/>
          </p:nvPr>
        </p:nvSpPr>
        <p:spPr/>
        <p:txBody>
          <a:bodyPr/>
          <a:lstStyle/>
          <a:p>
            <a:pPr>
              <a:defRPr/>
            </a:pPr>
            <a:r>
              <a:rPr lang="en-US">
                <a:solidFill>
                  <a:srgbClr val="000000"/>
                </a:solidFill>
              </a:rPr>
              <a:t>May 5, 2015</a:t>
            </a:r>
          </a:p>
        </p:txBody>
      </p:sp>
    </p:spTree>
    <p:extLst>
      <p:ext uri="{BB962C8B-B14F-4D97-AF65-F5344CB8AC3E}">
        <p14:creationId xmlns:p14="http://schemas.microsoft.com/office/powerpoint/2010/main" val="10275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2017 Goals </a:t>
            </a:r>
          </a:p>
        </p:txBody>
      </p:sp>
      <p:sp>
        <p:nvSpPr>
          <p:cNvPr id="3" name="Content Placeholder 2"/>
          <p:cNvSpPr>
            <a:spLocks noGrp="1"/>
          </p:cNvSpPr>
          <p:nvPr>
            <p:ph idx="1"/>
          </p:nvPr>
        </p:nvSpPr>
        <p:spPr>
          <a:xfrm>
            <a:off x="457200" y="1066800"/>
            <a:ext cx="8458200" cy="4724400"/>
          </a:xfrm>
        </p:spPr>
        <p:txBody>
          <a:bodyPr/>
          <a:lstStyle/>
          <a:p>
            <a:pPr marL="457200" lvl="0" indent="-457200">
              <a:buFont typeface="+mj-lt"/>
              <a:buAutoNum type="arabicPeriod" startAt="5"/>
            </a:pPr>
            <a:r>
              <a:rPr lang="en-US" b="0" dirty="0"/>
              <a:t>Continue to support the retail market’s training needs</a:t>
            </a:r>
            <a:endParaRPr lang="en-US" sz="1800" b="0" dirty="0"/>
          </a:p>
          <a:p>
            <a:pPr marL="914400" lvl="1" indent="-457200">
              <a:buFont typeface="+mj-lt"/>
              <a:buAutoNum type="alphaLcParenR"/>
            </a:pPr>
            <a:r>
              <a:rPr lang="en-US" dirty="0"/>
              <a:t>Earlier interest was expressed for a </a:t>
            </a:r>
            <a:r>
              <a:rPr lang="en-US" b="1" dirty="0" err="1"/>
              <a:t>TxSET</a:t>
            </a:r>
            <a:r>
              <a:rPr lang="en-US" b="1" dirty="0"/>
              <a:t> Transactions </a:t>
            </a:r>
            <a:r>
              <a:rPr lang="en-US" dirty="0"/>
              <a:t>training/module</a:t>
            </a:r>
            <a:endParaRPr lang="en-US" sz="1800" dirty="0"/>
          </a:p>
          <a:p>
            <a:pPr marL="457200" lvl="0" indent="-457200">
              <a:buFont typeface="+mj-lt"/>
              <a:buAutoNum type="arabicPeriod" startAt="5"/>
            </a:pPr>
            <a:r>
              <a:rPr lang="en-US" b="0" dirty="0"/>
              <a:t>Support ERCOT’s enhancements of the ERCOT </a:t>
            </a:r>
            <a:r>
              <a:rPr lang="en-US" dirty="0"/>
              <a:t>Learning Management System (LMS)</a:t>
            </a:r>
            <a:endParaRPr lang="en-US" sz="1800" dirty="0"/>
          </a:p>
          <a:p>
            <a:pPr marL="457200" lvl="0" indent="-457200">
              <a:buFont typeface="+mj-lt"/>
              <a:buAutoNum type="arabicPeriod" startAt="5"/>
            </a:pPr>
            <a:r>
              <a:rPr lang="en-US" b="0" dirty="0"/>
              <a:t>Provide input and support for ERCOT’s market notifications and communications on training efforts</a:t>
            </a:r>
            <a:endParaRPr lang="en-US" sz="1800" b="0" dirty="0"/>
          </a:p>
          <a:p>
            <a:endParaRPr lang="en-US" dirty="0"/>
          </a:p>
          <a:p>
            <a:endParaRPr lang="en-US" dirty="0"/>
          </a:p>
        </p:txBody>
      </p:sp>
      <p:sp>
        <p:nvSpPr>
          <p:cNvPr id="4" name="Footer Placeholder 3"/>
          <p:cNvSpPr>
            <a:spLocks noGrp="1"/>
          </p:cNvSpPr>
          <p:nvPr>
            <p:ph type="ftr" sz="quarter" idx="11"/>
          </p:nvPr>
        </p:nvSpPr>
        <p:spPr/>
        <p:txBody>
          <a:bodyPr/>
          <a:lstStyle/>
          <a:p>
            <a:pPr>
              <a:defRPr/>
            </a:pPr>
            <a:r>
              <a:rPr lang="en-US">
                <a:solidFill>
                  <a:srgbClr val="000000"/>
                </a:solidFill>
              </a:rPr>
              <a:t>Retail Market Training Task Force</a:t>
            </a:r>
          </a:p>
        </p:txBody>
      </p:sp>
      <p:sp>
        <p:nvSpPr>
          <p:cNvPr id="5" name="Date Placeholder 4"/>
          <p:cNvSpPr>
            <a:spLocks noGrp="1"/>
          </p:cNvSpPr>
          <p:nvPr>
            <p:ph type="dt" sz="half" idx="12"/>
          </p:nvPr>
        </p:nvSpPr>
        <p:spPr/>
        <p:txBody>
          <a:bodyPr/>
          <a:lstStyle/>
          <a:p>
            <a:pPr>
              <a:defRPr/>
            </a:pPr>
            <a:r>
              <a:rPr lang="en-US">
                <a:solidFill>
                  <a:srgbClr val="000000"/>
                </a:solidFill>
              </a:rPr>
              <a:t>May 5, 2015</a:t>
            </a:r>
          </a:p>
        </p:txBody>
      </p:sp>
    </p:spTree>
    <p:extLst>
      <p:ext uri="{BB962C8B-B14F-4D97-AF65-F5344CB8AC3E}">
        <p14:creationId xmlns:p14="http://schemas.microsoft.com/office/powerpoint/2010/main" val="998698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Many thanks!</a:t>
            </a:r>
          </a:p>
        </p:txBody>
      </p:sp>
      <p:sp>
        <p:nvSpPr>
          <p:cNvPr id="3" name="Content Placeholder 2"/>
          <p:cNvSpPr>
            <a:spLocks noGrp="1"/>
          </p:cNvSpPr>
          <p:nvPr>
            <p:ph idx="1"/>
          </p:nvPr>
        </p:nvSpPr>
        <p:spPr/>
        <p:txBody>
          <a:bodyPr/>
          <a:lstStyle/>
          <a:p>
            <a:r>
              <a:rPr lang="en-US" b="0" dirty="0"/>
              <a:t>Sincere thanks to the many Market Participant representatives that supported the effort to provide training for the retail segment of the market.</a:t>
            </a:r>
          </a:p>
          <a:p>
            <a:pPr marL="0" indent="0">
              <a:buNone/>
            </a:pPr>
            <a:r>
              <a:rPr lang="en-US" b="0" dirty="0"/>
              <a:t> </a:t>
            </a:r>
          </a:p>
          <a:p>
            <a:r>
              <a:rPr lang="en-US" b="0" dirty="0"/>
              <a:t>Special thanks to ERCOT including Matt, Tammy, Patrick, Bill, and Ted for their continued support during the development of training materials and to the ERCOT presenters Sarah, Dave, David, Brett, and Bill.</a:t>
            </a:r>
          </a:p>
        </p:txBody>
      </p:sp>
      <p:sp>
        <p:nvSpPr>
          <p:cNvPr id="4" name="Footer Placeholder 3"/>
          <p:cNvSpPr>
            <a:spLocks noGrp="1"/>
          </p:cNvSpPr>
          <p:nvPr>
            <p:ph type="ftr" sz="quarter" idx="11"/>
          </p:nvPr>
        </p:nvSpPr>
        <p:spPr/>
        <p:txBody>
          <a:bodyPr/>
          <a:lstStyle/>
          <a:p>
            <a:pPr>
              <a:defRPr/>
            </a:pPr>
            <a:r>
              <a:rPr lang="en-US">
                <a:solidFill>
                  <a:srgbClr val="000000"/>
                </a:solidFill>
              </a:rPr>
              <a:t>Retail Market Training Task Force</a:t>
            </a:r>
          </a:p>
        </p:txBody>
      </p:sp>
      <p:sp>
        <p:nvSpPr>
          <p:cNvPr id="5" name="Date Placeholder 4"/>
          <p:cNvSpPr>
            <a:spLocks noGrp="1"/>
          </p:cNvSpPr>
          <p:nvPr>
            <p:ph type="dt" sz="half" idx="12"/>
          </p:nvPr>
        </p:nvSpPr>
        <p:spPr/>
        <p:txBody>
          <a:bodyPr/>
          <a:lstStyle/>
          <a:p>
            <a:pPr>
              <a:defRPr/>
            </a:pPr>
            <a:r>
              <a:rPr lang="en-US">
                <a:solidFill>
                  <a:srgbClr val="000000"/>
                </a:solidFill>
              </a:rPr>
              <a:t>May 5, 2015</a:t>
            </a:r>
          </a:p>
        </p:txBody>
      </p:sp>
    </p:spTree>
    <p:extLst>
      <p:ext uri="{BB962C8B-B14F-4D97-AF65-F5344CB8AC3E}">
        <p14:creationId xmlns:p14="http://schemas.microsoft.com/office/powerpoint/2010/main" val="4190034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69</TotalTime>
  <Words>348</Words>
  <Application>Microsoft Office PowerPoint</Application>
  <PresentationFormat>On-screen Show (4:3)</PresentationFormat>
  <Paragraphs>51</Paragraphs>
  <Slides>6</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6</vt:i4>
      </vt:variant>
    </vt:vector>
  </HeadingPairs>
  <TitlesOfParts>
    <vt:vector size="12" baseType="lpstr">
      <vt:lpstr>Arial</vt:lpstr>
      <vt:lpstr>Arial Black</vt:lpstr>
      <vt:lpstr>Calibri</vt:lpstr>
      <vt:lpstr>Office Theme</vt:lpstr>
      <vt:lpstr>Custom Design</vt:lpstr>
      <vt:lpstr>1_Custom Design</vt:lpstr>
      <vt:lpstr>RMTTF 2017 GOALS AND 2016 ACCOMPLISHMENTS</vt:lpstr>
      <vt:lpstr>2016 Accomplishments</vt:lpstr>
      <vt:lpstr>2016 Accomplishments </vt:lpstr>
      <vt:lpstr>2017 Goals </vt:lpstr>
      <vt:lpstr>2017 Goals </vt:lpstr>
      <vt:lpstr>Many thanks!</vt:lpstr>
    </vt:vector>
  </TitlesOfParts>
  <Company>EFH Corporate Services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RMTTF GOALS AND ACCOMPLISHMENTS</dc:title>
  <dc:creator>Mckeever, Deborah</dc:creator>
  <cp:lastModifiedBy>Wiegand, Sheri</cp:lastModifiedBy>
  <cp:revision>9</cp:revision>
  <dcterms:created xsi:type="dcterms:W3CDTF">2016-11-03T18:11:11Z</dcterms:created>
  <dcterms:modified xsi:type="dcterms:W3CDTF">2016-11-09T22:58:07Z</dcterms:modified>
</cp:coreProperties>
</file>