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64"/>
  </p:notesMasterIdLst>
  <p:handoutMasterIdLst>
    <p:handoutMasterId r:id="rId65"/>
  </p:handoutMasterIdLst>
  <p:sldIdLst>
    <p:sldId id="533" r:id="rId8"/>
    <p:sldId id="532" r:id="rId9"/>
    <p:sldId id="654" r:id="rId10"/>
    <p:sldId id="606" r:id="rId11"/>
    <p:sldId id="576" r:id="rId12"/>
    <p:sldId id="607" r:id="rId13"/>
    <p:sldId id="616" r:id="rId14"/>
    <p:sldId id="617" r:id="rId15"/>
    <p:sldId id="631" r:id="rId16"/>
    <p:sldId id="632" r:id="rId17"/>
    <p:sldId id="615" r:id="rId18"/>
    <p:sldId id="614" r:id="rId19"/>
    <p:sldId id="608" r:id="rId20"/>
    <p:sldId id="609" r:id="rId21"/>
    <p:sldId id="633" r:id="rId22"/>
    <p:sldId id="610" r:id="rId23"/>
    <p:sldId id="618" r:id="rId24"/>
    <p:sldId id="613" r:id="rId25"/>
    <p:sldId id="507" r:id="rId26"/>
    <p:sldId id="619" r:id="rId27"/>
    <p:sldId id="620" r:id="rId28"/>
    <p:sldId id="621" r:id="rId29"/>
    <p:sldId id="622" r:id="rId30"/>
    <p:sldId id="635" r:id="rId31"/>
    <p:sldId id="645" r:id="rId32"/>
    <p:sldId id="637" r:id="rId33"/>
    <p:sldId id="638" r:id="rId34"/>
    <p:sldId id="636" r:id="rId35"/>
    <p:sldId id="639" r:id="rId36"/>
    <p:sldId id="640" r:id="rId37"/>
    <p:sldId id="641" r:id="rId38"/>
    <p:sldId id="642" r:id="rId39"/>
    <p:sldId id="643" r:id="rId40"/>
    <p:sldId id="634" r:id="rId41"/>
    <p:sldId id="624" r:id="rId42"/>
    <p:sldId id="625" r:id="rId43"/>
    <p:sldId id="626" r:id="rId44"/>
    <p:sldId id="627" r:id="rId45"/>
    <p:sldId id="491" r:id="rId46"/>
    <p:sldId id="596" r:id="rId47"/>
    <p:sldId id="644" r:id="rId48"/>
    <p:sldId id="603" r:id="rId49"/>
    <p:sldId id="540" r:id="rId50"/>
    <p:sldId id="577" r:id="rId51"/>
    <p:sldId id="605" r:id="rId52"/>
    <p:sldId id="628" r:id="rId53"/>
    <p:sldId id="646" r:id="rId54"/>
    <p:sldId id="598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29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5386"/>
    <a:srgbClr val="92D050"/>
    <a:srgbClr val="72BFC5"/>
    <a:srgbClr val="333399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9" autoAdjust="0"/>
    <p:restoredTop sz="98693" autoAdjust="0"/>
  </p:normalViewPr>
  <p:slideViewPr>
    <p:cSldViewPr snapToGrid="0" snapToObjects="1">
      <p:cViewPr varScale="1">
        <p:scale>
          <a:sx n="109" d="100"/>
          <a:sy n="109" d="100"/>
        </p:scale>
        <p:origin x="120" y="30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177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5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1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r>
              <a:rPr lang="en-US" baseline="0" dirty="0" smtClean="0"/>
              <a:t> on not directly temperature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4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6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5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33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89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4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8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peak was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49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2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36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5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9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error is looking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8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6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15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0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10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history of changing</a:t>
            </a:r>
            <a:r>
              <a:rPr lang="en-US" baseline="0" dirty="0" smtClean="0"/>
              <a:t> from using purely economic forecast.  Historical economic values are subject to change two years after the fact.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ortlng.com/Project_Status.as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prstClr val="black"/>
                </a:solidFill>
              </a:rPr>
              <a:t>2017 Long-Term Load Forecast</a:t>
            </a: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i="1" kern="0" dirty="0">
                <a:solidFill>
                  <a:prstClr val="black"/>
                </a:solidFill>
              </a:rPr>
              <a:t>Calvin 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SAWG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November </a:t>
            </a:r>
            <a:r>
              <a:rPr lang="en-US" sz="2000" kern="0" dirty="0" smtClean="0">
                <a:solidFill>
                  <a:prstClr val="black"/>
                </a:solidFill>
              </a:rPr>
              <a:t>18, 2016 (revised)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Growth Driver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Premise Count by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Instead of using economic measures as the driver of future load growth, use the actual number of premises for each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Customer class is determined by the load profile assignment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Three classes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Residential (includes lighting)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Commercial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/>
              <a:t>Industrial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186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Forecasted premise counts are used as the driver of future demand/energy growth in the </a:t>
            </a:r>
            <a:r>
              <a:rPr lang="en-US" sz="2000" b="1" dirty="0">
                <a:solidFill>
                  <a:srgbClr val="FF0000"/>
                </a:solidFill>
              </a:rPr>
              <a:t>majority</a:t>
            </a:r>
            <a:r>
              <a:rPr lang="en-US" sz="2000" dirty="0"/>
              <a:t> of weather zones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Economic variables were used as input in the premise forecast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Variables used include population, non-farm employment, and housing stock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Also included error correction term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45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Economic Measures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Housing </a:t>
            </a:r>
            <a:r>
              <a:rPr lang="en-US" sz="2000" dirty="0" smtClean="0"/>
              <a:t>stock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Moody’s base scenario was used for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Data Availability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County level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Counties are mapped into a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Growth Driver in Premise Models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594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-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822960"/>
            <a:ext cx="6894576" cy="5276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4313" y="1327908"/>
            <a:ext cx="173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75385" y="2453054"/>
            <a:ext cx="1995854" cy="651302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5275385" y="3104356"/>
            <a:ext cx="1995855" cy="940106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973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-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313" y="1327908"/>
            <a:ext cx="173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822960"/>
            <a:ext cx="6894576" cy="527608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301762" y="1740877"/>
            <a:ext cx="1969479" cy="1363480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H="1">
            <a:off x="5240215" y="3104356"/>
            <a:ext cx="2031026" cy="1203875"/>
          </a:xfrm>
          <a:prstGeom prst="straightConnector1">
            <a:avLst/>
          </a:prstGeom>
          <a:noFill/>
          <a:ln w="25400" cap="flat" cmpd="sng" algn="ctr">
            <a:solidFill>
              <a:srgbClr val="00837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66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-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5" y="826477"/>
            <a:ext cx="6893297" cy="5278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4313" y="1327908"/>
            <a:ext cx="1828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Non-farm employment and housing </a:t>
            </a:r>
            <a:r>
              <a:rPr lang="en-US" dirty="0"/>
              <a:t>s</a:t>
            </a:r>
            <a:r>
              <a:rPr lang="en-US" dirty="0" smtClean="0"/>
              <a:t>tock have a negative correlation with premises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26777"/>
            <a:ext cx="2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Monthly Economic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FF0000"/>
                </a:solidFill>
              </a:rPr>
              <a:t>the three weather zones </a:t>
            </a:r>
            <a:r>
              <a:rPr lang="en-US" sz="2000" dirty="0"/>
              <a:t>without a premise forecast (Far West, West, and North), use </a:t>
            </a:r>
            <a:r>
              <a:rPr lang="en-US" sz="2000" dirty="0" smtClean="0"/>
              <a:t>economic data (population or non-farm employment) </a:t>
            </a:r>
            <a:r>
              <a:rPr lang="en-US" sz="2000" dirty="0"/>
              <a:t>as the driver of future load growth</a:t>
            </a:r>
            <a:endParaRPr lang="en-US" sz="18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Moody’s Base Scenario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9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 - Exceptions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Unable to forecast premise counts in </a:t>
            </a:r>
            <a:r>
              <a:rPr lang="en-US" sz="2000" dirty="0">
                <a:solidFill>
                  <a:srgbClr val="FF0000"/>
                </a:solidFill>
              </a:rPr>
              <a:t>three</a:t>
            </a:r>
            <a:r>
              <a:rPr lang="en-US" sz="2000" dirty="0"/>
              <a:t> weather zones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Impacted by an entity opting-in (</a:t>
            </a:r>
            <a:r>
              <a:rPr lang="en-US" sz="2000" dirty="0">
                <a:solidFill>
                  <a:srgbClr val="FF0000"/>
                </a:solidFill>
              </a:rPr>
              <a:t>Far West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West</a:t>
            </a:r>
            <a:r>
              <a:rPr lang="en-US" sz="2000" dirty="0"/>
              <a:t>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Premises declining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North</a:t>
            </a:r>
            <a:r>
              <a:rPr lang="en-US" sz="2000" dirty="0"/>
              <a:t>)</a:t>
            </a:r>
            <a:endParaRPr lang="en-US" sz="2200" dirty="0"/>
          </a:p>
          <a:p>
            <a:pPr lvl="1">
              <a:tabLst>
                <a:tab pos="5888038" algn="dec"/>
              </a:tabLst>
            </a:pPr>
            <a:endParaRPr lang="en-US" sz="2200" dirty="0"/>
          </a:p>
          <a:p>
            <a:pPr>
              <a:tabLst>
                <a:tab pos="5888038" algn="dec"/>
              </a:tabLst>
            </a:pPr>
            <a:r>
              <a:rPr lang="en-US" sz="2200" b="1" dirty="0"/>
              <a:t>Modeling Solution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These three weather zones required traditional economic variables (population and non-farm employment) as the driver of future demand/energy growth in the hourly models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155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Normal Weather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(P50) Forecast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Forecasting </a:t>
            </a:r>
            <a:r>
              <a:rPr lang="en-US" sz="2200" b="1" dirty="0"/>
              <a:t>Framework / Model Data </a:t>
            </a:r>
            <a:r>
              <a:rPr lang="en-US" sz="2200" b="1" dirty="0" smtClean="0"/>
              <a:t>Input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 smtClean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Growth Driver</a:t>
            </a: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Normal </a:t>
            </a:r>
            <a:r>
              <a:rPr lang="en-US" sz="2200" b="1" dirty="0"/>
              <a:t>Weather </a:t>
            </a:r>
            <a:r>
              <a:rPr lang="en-US" sz="2200" b="1" dirty="0" smtClean="0"/>
              <a:t>(P50) Forecast</a:t>
            </a:r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 smtClean="0"/>
              <a:t>Impact of 4 CP on Summer Peak</a:t>
            </a: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/>
              <a:tabLst>
                <a:tab pos="5888038" algn="dec"/>
              </a:tabLst>
            </a:pPr>
            <a:r>
              <a:rPr lang="en-US" sz="2200" b="1" dirty="0"/>
              <a:t>Assumptions and </a:t>
            </a:r>
            <a:r>
              <a:rPr lang="en-US" sz="2200" b="1" dirty="0" smtClean="0"/>
              <a:t>Challenges</a:t>
            </a: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Historical weather from calendar years 2002 – </a:t>
            </a:r>
            <a:r>
              <a:rPr lang="en-US" sz="2000" dirty="0" smtClean="0"/>
              <a:t>2015 </a:t>
            </a:r>
            <a:r>
              <a:rPr lang="en-US" sz="2000" dirty="0"/>
              <a:t>is used as input into each hourly weather zone forecast model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9" y="2314068"/>
            <a:ext cx="8997462" cy="39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Forecasted values are sorted from high to low for </a:t>
            </a:r>
            <a:r>
              <a:rPr lang="en-US" sz="2000" dirty="0" smtClean="0"/>
              <a:t>using each historical weather year as input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sorted values are averaged by rank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Below are the top 5 peak values for Coast for 2017 using 2002 – 2015 historical weather data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193341"/>
            <a:ext cx="9067800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" y="1582615"/>
            <a:ext cx="9006254" cy="4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This process is completed for every weather zone, for each forecasted year (</a:t>
            </a:r>
            <a:r>
              <a:rPr lang="en-US" sz="2000" dirty="0" smtClean="0"/>
              <a:t>2017 </a:t>
            </a:r>
            <a:r>
              <a:rPr lang="en-US" sz="2000" dirty="0"/>
              <a:t>– </a:t>
            </a:r>
            <a:r>
              <a:rPr lang="en-US" sz="2000" dirty="0" smtClean="0"/>
              <a:t>2026)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P50 forecasts for each weather zone are found in the Weather Zone Forecasts section of this presentation</a:t>
            </a:r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200" b="1" dirty="0">
              <a:solidFill>
                <a:srgbClr val="FF0000"/>
              </a:solidFill>
            </a:endParaRP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03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Weather (P50)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ERCOT (</a:t>
            </a:r>
            <a:r>
              <a:rPr lang="en-US" sz="2200" b="1" dirty="0"/>
              <a:t>P</a:t>
            </a:r>
            <a:r>
              <a:rPr lang="en-US" sz="2200" b="1" dirty="0" smtClean="0"/>
              <a:t>50</a:t>
            </a:r>
            <a:r>
              <a:rPr lang="en-US" sz="2200" b="1" dirty="0"/>
              <a:t>)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After the weather zone </a:t>
            </a:r>
            <a:r>
              <a:rPr lang="en-US" sz="2000" dirty="0" smtClean="0"/>
              <a:t>(P50</a:t>
            </a:r>
            <a:r>
              <a:rPr lang="en-US" sz="2000" dirty="0"/>
              <a:t>) hourly load forecasts are completed, the results are mapped into a representative historical calendar by rank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2003 calendar was selected (as has been our convention in the past</a:t>
            </a:r>
            <a:r>
              <a:rPr lang="en-US" sz="2000" dirty="0" smtClean="0"/>
              <a:t>).  Using the 2003 calendar results in the highest peak forecast.</a:t>
            </a: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47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 Peak vs ERCOT System Peak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4 CP Impacts on Summer Peak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Data source is the load for transmission premises from settlements (LTRANSTL)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Using this aggregated load, determine the highest MW for each 15-minute time period during each calendar 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Also determine the second and third highest MW for each 15-minute time period during each calendar 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the load from the summer peak day (8/11/2016) from the highest MW value for each 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</a:t>
            </a:r>
            <a:r>
              <a:rPr lang="en-US" sz="2000" dirty="0"/>
              <a:t>the load from the summer peak day (8/11/2016) from the </a:t>
            </a:r>
            <a:r>
              <a:rPr lang="en-US" sz="2000" dirty="0" smtClean="0"/>
              <a:t>second highest </a:t>
            </a:r>
            <a:r>
              <a:rPr lang="en-US" sz="2000" dirty="0"/>
              <a:t>MW value for each </a:t>
            </a:r>
            <a:r>
              <a:rPr lang="en-US" sz="2000" dirty="0" smtClean="0"/>
              <a:t>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Subtract the </a:t>
            </a:r>
            <a:r>
              <a:rPr lang="en-US" sz="2000" dirty="0"/>
              <a:t>load from the summer peak day (8/11/2016) from the </a:t>
            </a:r>
            <a:r>
              <a:rPr lang="en-US" sz="2000" dirty="0" smtClean="0"/>
              <a:t>third highest </a:t>
            </a:r>
            <a:r>
              <a:rPr lang="en-US" sz="2000" dirty="0"/>
              <a:t>MW value for each </a:t>
            </a:r>
            <a:r>
              <a:rPr lang="en-US" sz="2000" dirty="0" smtClean="0"/>
              <a:t>interval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These differences approximate the 4 CP impact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651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" y="929000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" y="929000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Presentation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Active Models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ERCOT P50 Forecast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 smtClean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Weather Zone P50 and P90 Forecasts</a:t>
            </a:r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endParaRPr lang="en-US" sz="2200" b="1" dirty="0"/>
          </a:p>
          <a:p>
            <a:pPr marL="457200" indent="-457200">
              <a:buFont typeface="+mj-lt"/>
              <a:buAutoNum type="arabicParenR" startAt="6"/>
              <a:tabLst>
                <a:tab pos="5888038" algn="dec"/>
              </a:tabLst>
            </a:pPr>
            <a:r>
              <a:rPr lang="en-US" sz="2200" b="1" dirty="0" smtClean="0"/>
              <a:t>Questions</a:t>
            </a:r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" y="929000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" y="929000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4 CP Impacts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This estimate is conservative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include impacts from the NOIEs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Does not include the impacts from other non-transmission (distribution) premises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Both of the above have significant weather sensitive loads which makes the estimate of 4 CP more difficult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Requires a different technique(s) to quantify their 4 CP impact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87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Assumptions and Challenges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Assumptions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Current Modeling Framework Assumes: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Inherent levels from the input data for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Appliance stock / energy efficiency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Demand Response, 4 CP Impact, behind-the-meter DG, Price Responsive Load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Electric Vehicles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 increase in territory to be </a:t>
            </a:r>
            <a:r>
              <a:rPr lang="en-US" sz="2000" dirty="0" smtClean="0"/>
              <a:t>served by ERCOT</a:t>
            </a:r>
            <a:endParaRPr lang="en-US" sz="2400" dirty="0" smtClean="0"/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>
                <a:solidFill>
                  <a:srgbClr val="FF0000"/>
                </a:solidFill>
              </a:rPr>
              <a:t>Lubbock is not included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No discrete increase for additional </a:t>
            </a:r>
            <a:r>
              <a:rPr lang="en-US" sz="2000" dirty="0" smtClean="0"/>
              <a:t>larger industrial facilities </a:t>
            </a:r>
            <a:r>
              <a:rPr lang="en-US" sz="2000" dirty="0"/>
              <a:t>(except for Freeport)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No incremental adjustments (positive or negative) to the load forecast have been applied for the above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Challenges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3"/>
            <a:ext cx="8229600" cy="48589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Weather Volatility: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Extreme weather events (record heat and cold, drought, flood, etc.) seem to occur fairly frequently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Economic Uncertainty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Accuracy of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Recession has occurred every decade since the 60s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Policy Impacts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Behind the meter DG 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Energy e</a:t>
            </a:r>
            <a:r>
              <a:rPr lang="en-US" sz="2000" dirty="0" smtClean="0"/>
              <a:t>fficiency </a:t>
            </a:r>
            <a:r>
              <a:rPr lang="en-US" sz="2000" dirty="0"/>
              <a:t>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Increased price caps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Loads in SCED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801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Active Models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3"/>
            <a:ext cx="8229600" cy="48589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ERCOT maintains an ensemble of load forecast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Neural Network models based on a single linear node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Linear Regression model representation of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Uses the exact same variables, relationships as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Is easier to share the model form with Market Participants (i.e., the variables are easier to interpret than those from the Neural Network model)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Results are very close to the Neural Network model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Neural Network models based on linear and higher order nodes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Models are maintained for daily energy forecasting, hourly energy forecasting, and a combination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378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ERCOT P50 Forecast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Forecasting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Framework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Forecast is 2% – 4% higher than the 2016 long-term load forecast</a:t>
            </a:r>
          </a:p>
          <a:p>
            <a:r>
              <a:rPr lang="en-US" sz="2200" dirty="0" smtClean="0"/>
              <a:t>The majority of the increase is in the South Central forecast</a:t>
            </a:r>
          </a:p>
          <a:p>
            <a:r>
              <a:rPr lang="en-US" sz="2200" dirty="0" smtClean="0"/>
              <a:t>The West and Far West forecast’s are lower than the 2016 long-term load forecast</a:t>
            </a:r>
          </a:p>
        </p:txBody>
      </p:sp>
    </p:spTree>
    <p:extLst>
      <p:ext uri="{BB962C8B-B14F-4D97-AF65-F5344CB8AC3E}">
        <p14:creationId xmlns:p14="http://schemas.microsoft.com/office/powerpoint/2010/main" val="18515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Annual Energy 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469" y="905608"/>
            <a:ext cx="8918331" cy="47156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354" y="5621216"/>
            <a:ext cx="711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Forecast is 0% – 3% higher than the 2016 long-term load forecast</a:t>
            </a:r>
          </a:p>
        </p:txBody>
      </p:sp>
    </p:spTree>
    <p:extLst>
      <p:ext uri="{BB962C8B-B14F-4D97-AF65-F5344CB8AC3E}">
        <p14:creationId xmlns:p14="http://schemas.microsoft.com/office/powerpoint/2010/main" val="10042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Adjustments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Freeport LNG Facility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Incremental load of 655 MW was added to the 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Timeline for the load addition was from Freeport’s website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u="sng" dirty="0" smtClean="0">
                <a:hlinkClick r:id="rId3"/>
              </a:rPr>
              <a:t>(http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www.freeportlng.com/Project_Status.asp</a:t>
            </a:r>
            <a:r>
              <a:rPr lang="en-US" sz="2000" u="sng" dirty="0" smtClean="0"/>
              <a:t>)</a:t>
            </a:r>
            <a:endParaRPr lang="en-US" sz="2000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This load was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included in the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previous 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No reduction in the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facility load was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assumed for 4 CP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and/or high price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intervals</a:t>
            </a:r>
            <a:endParaRPr lang="en-US" sz="2200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2" descr="\\cpw0028\ERCOT SCRATCH SHARE\Pysh\Freepo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2667000"/>
            <a:ext cx="4791075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Demand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Annual Energy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813" y="2797752"/>
            <a:ext cx="3569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Weather Zone Forecasts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Percentile (P90) </a:t>
            </a:r>
            <a:r>
              <a:rPr lang="en-US" dirty="0"/>
              <a:t>Forecast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Performed at the Weather Zone Level</a:t>
            </a:r>
            <a:endParaRPr lang="en-US" sz="22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Forecasted values are sorted from high to low for </a:t>
            </a:r>
            <a:r>
              <a:rPr lang="en-US" sz="2000" dirty="0" smtClean="0"/>
              <a:t>using each historical weather year as input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The </a:t>
            </a:r>
            <a:r>
              <a:rPr lang="en-US" sz="2000" dirty="0" smtClean="0"/>
              <a:t>90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percentile is calculated for the sorted values</a:t>
            </a: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Below are the top 5 peak values for Coast for </a:t>
            </a:r>
            <a:r>
              <a:rPr lang="en-US" sz="2000" dirty="0" smtClean="0"/>
              <a:t>2017 using 2002 – 2015 historical weather data</a:t>
            </a: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0" y="4136486"/>
            <a:ext cx="8978130" cy="1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0992" y="4844373"/>
            <a:ext cx="3033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0338" algn="l"/>
                <a:tab pos="5888038" algn="dec"/>
              </a:tabLst>
            </a:pPr>
            <a:r>
              <a:rPr lang="en-US" sz="2000" b="1" dirty="0"/>
              <a:t>Two or three weather stations located in each weather zone</a:t>
            </a:r>
          </a:p>
        </p:txBody>
      </p:sp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Central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877824"/>
            <a:ext cx="869594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8" y="879231"/>
            <a:ext cx="8695591" cy="5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784" y="899154"/>
            <a:ext cx="8134432" cy="4841246"/>
            <a:chOff x="508000" y="899154"/>
            <a:chExt cx="8134432" cy="48412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899154"/>
              <a:ext cx="5312509" cy="35434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0"/>
            <a:stretch/>
          </p:blipFill>
          <p:spPr>
            <a:xfrm>
              <a:off x="5765179" y="899154"/>
              <a:ext cx="2877253" cy="48412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" b="20701"/>
            <a:stretch/>
          </p:blipFill>
          <p:spPr>
            <a:xfrm>
              <a:off x="508000" y="3769112"/>
              <a:ext cx="5257179" cy="197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6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Hourly Models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Hourly models were created for each weather zone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Over 48,000 hourly observations including load, weather data, and calendar variables (day-of-week, holidays, etc.)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Historical data from </a:t>
            </a:r>
            <a:r>
              <a:rPr lang="en-US" sz="2000" dirty="0" smtClean="0"/>
              <a:t>January 2011 </a:t>
            </a:r>
            <a:r>
              <a:rPr lang="en-US" sz="2000" dirty="0"/>
              <a:t>through </a:t>
            </a:r>
            <a:r>
              <a:rPr lang="en-US" sz="2000" dirty="0" smtClean="0"/>
              <a:t>August 2016 </a:t>
            </a:r>
            <a:r>
              <a:rPr lang="en-US" sz="2000" dirty="0"/>
              <a:t>was used to create the </a:t>
            </a:r>
            <a:r>
              <a:rPr lang="en-US" sz="2000" dirty="0" smtClean="0"/>
              <a:t>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Unique model for each season</a:t>
            </a:r>
            <a:endParaRPr lang="en-US" sz="2000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200" b="1" dirty="0"/>
          </a:p>
          <a:p>
            <a:pPr marL="400050">
              <a:tabLst>
                <a:tab pos="5888038" algn="dec"/>
              </a:tabLst>
            </a:pPr>
            <a:r>
              <a:rPr lang="en-US" sz="2200" b="1" dirty="0"/>
              <a:t>Rationale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Typically use 5 years of historical data in model development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Allows for a more recent snapshot of appliance stock, energy efficiency impacts, demand response impacts, price responsive load, etc.</a:t>
            </a:r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697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Weather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T</a:t>
            </a:r>
            <a:r>
              <a:rPr lang="en-US" sz="2000" dirty="0" smtClean="0"/>
              <a:t>emperature</a:t>
            </a:r>
            <a:r>
              <a:rPr lang="en-US" sz="2000" dirty="0"/>
              <a:t>, T</a:t>
            </a:r>
            <a:r>
              <a:rPr lang="en-US" sz="2000" dirty="0" smtClean="0"/>
              <a:t>emperature </a:t>
            </a:r>
            <a:r>
              <a:rPr lang="en-US" sz="2000" dirty="0"/>
              <a:t>S</a:t>
            </a:r>
            <a:r>
              <a:rPr lang="en-US" sz="2000" dirty="0" smtClean="0"/>
              <a:t>quared, Temperature </a:t>
            </a:r>
            <a:r>
              <a:rPr lang="en-US" sz="2000" dirty="0"/>
              <a:t>C</a:t>
            </a:r>
            <a:r>
              <a:rPr lang="en-US" sz="2000" dirty="0" smtClean="0"/>
              <a:t>ubed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Cooling 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Heating 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Wind </a:t>
            </a:r>
            <a:r>
              <a:rPr lang="en-US" sz="2000" dirty="0" smtClean="0"/>
              <a:t>Speed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Dew Point</a:t>
            </a: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May also include values from a previous </a:t>
            </a:r>
            <a:r>
              <a:rPr lang="en-US" sz="2000" dirty="0" smtClean="0"/>
              <a:t>hour(s) or day(s)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19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/>
              <a:t>Calendar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Day of the week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Holidays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Hour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/>
              <a:t>Interact Hour with Day of the week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5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– Data Input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Variable Interactions</a:t>
            </a: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Interact </a:t>
            </a:r>
            <a:r>
              <a:rPr lang="en-US" sz="2000" dirty="0"/>
              <a:t>weather variables with calendar variables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</a:t>
            </a:r>
            <a:r>
              <a:rPr lang="en-US" sz="2000" dirty="0" smtClean="0"/>
              <a:t>Examples: </a:t>
            </a:r>
            <a:r>
              <a:rPr lang="en-US" sz="2000" dirty="0"/>
              <a:t>Temperature with </a:t>
            </a:r>
            <a:r>
              <a:rPr lang="en-US" sz="2000" dirty="0" smtClean="0"/>
              <a:t>Hour, Dew Point with Hour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Interact </a:t>
            </a:r>
            <a:r>
              <a:rPr lang="en-US" sz="2000" dirty="0"/>
              <a:t>multiple weather </a:t>
            </a:r>
            <a:r>
              <a:rPr lang="en-US" sz="2000" dirty="0" smtClean="0"/>
              <a:t>variables with calendar variables</a:t>
            </a:r>
            <a:endParaRPr lang="en-US" sz="20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   Example: Temperature with </a:t>
            </a:r>
            <a:r>
              <a:rPr lang="en-US" sz="2000" dirty="0" smtClean="0"/>
              <a:t>Dew Point and Hour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94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5396</TotalTime>
  <Words>1603</Words>
  <Application>Microsoft Office PowerPoint</Application>
  <PresentationFormat>On-screen Show (4:3)</PresentationFormat>
  <Paragraphs>363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3_Office Theme</vt:lpstr>
      <vt:lpstr>2_Custom Design</vt:lpstr>
      <vt:lpstr>1_Office Theme</vt:lpstr>
      <vt:lpstr>4_Office Theme</vt:lpstr>
      <vt:lpstr>PowerPoint Presentation</vt:lpstr>
      <vt:lpstr>Outline of Today’s Presentation</vt:lpstr>
      <vt:lpstr>Outline of Today’s Presentation</vt:lpstr>
      <vt:lpstr>PowerPoint Presentation</vt:lpstr>
      <vt:lpstr>Weather Zones</vt:lpstr>
      <vt:lpstr>Load Forecasting Models</vt:lpstr>
      <vt:lpstr>Load Forecasting Models – Data Input</vt:lpstr>
      <vt:lpstr>Load Forecasting Models – Data Input</vt:lpstr>
      <vt:lpstr>Load Forecasting Models – Data Input</vt:lpstr>
      <vt:lpstr>PowerPoint Presentation</vt:lpstr>
      <vt:lpstr>Load Forecasting Models – Data Input</vt:lpstr>
      <vt:lpstr>Forecasting Premises</vt:lpstr>
      <vt:lpstr>Forecasting Premises</vt:lpstr>
      <vt:lpstr>Forecasting Premises - Challenges</vt:lpstr>
      <vt:lpstr>Forecasting Premises - Challenges</vt:lpstr>
      <vt:lpstr>Forecasting Premises - Challenges</vt:lpstr>
      <vt:lpstr>Load Forecasting Models – Data Input</vt:lpstr>
      <vt:lpstr>Forecasting Premises</vt:lpstr>
      <vt:lpstr>PowerPoint Presentation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Weather Zone Peak vs ERCOT System Peak </vt:lpstr>
      <vt:lpstr>PowerPoint Presentation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Estimate of 4 CP Impacts</vt:lpstr>
      <vt:lpstr>PowerPoint Presentation</vt:lpstr>
      <vt:lpstr>Load Forecasting Assumptions</vt:lpstr>
      <vt:lpstr>Load Forecasting Challenges</vt:lpstr>
      <vt:lpstr>PowerPoint Presentation</vt:lpstr>
      <vt:lpstr>Models</vt:lpstr>
      <vt:lpstr>PowerPoint Presentation</vt:lpstr>
      <vt:lpstr>ERCOT Summer Peak Forecast</vt:lpstr>
      <vt:lpstr>ERCOT Summer Peak Forecast</vt:lpstr>
      <vt:lpstr>ERCOT Annual Energy Forecast</vt:lpstr>
      <vt:lpstr>Forecast Adjustments</vt:lpstr>
      <vt:lpstr>ERCOT Summer Peak Demand</vt:lpstr>
      <vt:lpstr>ERCOT Annual Energy</vt:lpstr>
      <vt:lpstr>PowerPoint Presentation</vt:lpstr>
      <vt:lpstr>90th Percentile (P90) Forecast</vt:lpstr>
      <vt:lpstr>Coast</vt:lpstr>
      <vt:lpstr>East</vt:lpstr>
      <vt:lpstr>Far West</vt:lpstr>
      <vt:lpstr>North</vt:lpstr>
      <vt:lpstr>North Central</vt:lpstr>
      <vt:lpstr>South</vt:lpstr>
      <vt:lpstr>South Central</vt:lpstr>
      <vt:lpstr>West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674</cp:revision>
  <cp:lastPrinted>2015-06-01T15:38:52Z</cp:lastPrinted>
  <dcterms:created xsi:type="dcterms:W3CDTF">2010-04-12T23:12:02Z</dcterms:created>
  <dcterms:modified xsi:type="dcterms:W3CDTF">2016-11-18T13:40:40Z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