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9">
  <p:sldMasterIdLst>
    <p:sldMasterId id="2147483653" r:id="rId1"/>
    <p:sldMasterId id="2147483648" r:id="rId2"/>
    <p:sldMasterId id="2147483651" r:id="rId3"/>
  </p:sldMasterIdLst>
  <p:notesMasterIdLst>
    <p:notesMasterId r:id="rId8"/>
  </p:notesMasterIdLst>
  <p:handoutMasterIdLst>
    <p:handoutMasterId r:id="rId9"/>
  </p:handoutMasterIdLst>
  <p:sldIdLst>
    <p:sldId id="337" r:id="rId4"/>
    <p:sldId id="344" r:id="rId5"/>
    <p:sldId id="351" r:id="rId6"/>
    <p:sldId id="352" r:id="rId7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78" autoAdjust="0"/>
    <p:restoredTop sz="94118" autoAdjust="0"/>
  </p:normalViewPr>
  <p:slideViewPr>
    <p:cSldViewPr showGuides="1">
      <p:cViewPr varScale="1">
        <p:scale>
          <a:sx n="94" d="100"/>
          <a:sy n="94" d="100"/>
        </p:scale>
        <p:origin x="90" y="270"/>
      </p:cViewPr>
      <p:guideLst>
        <p:guide orient="horz" pos="2160"/>
        <p:guide pos="2880"/>
        <p:guide pos="283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90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080" y="609600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CRR Update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r>
              <a:rPr lang="en-US" sz="2000" i="1" dirty="0"/>
              <a:t>Carrie Bivens</a:t>
            </a:r>
          </a:p>
          <a:p>
            <a:pPr marL="0" indent="0">
              <a:buNone/>
            </a:pPr>
            <a:r>
              <a:rPr lang="en-US" sz="2000" i="1" dirty="0"/>
              <a:t>Manager, </a:t>
            </a:r>
            <a:r>
              <a:rPr lang="en-US" sz="2000" i="1" dirty="0" smtClean="0"/>
              <a:t>Forward Markets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 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November 18, 2016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2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Framework Upgrade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Project Summary</a:t>
            </a:r>
          </a:p>
          <a:p>
            <a:pPr lvl="1"/>
            <a:r>
              <a:rPr lang="en-US" sz="2000" dirty="0"/>
              <a:t>The CRR Framework Upgrade Project will improve the ability to support and maintain the CRR system by upgrading the User Interface framework and its related components to current versions.  </a:t>
            </a:r>
          </a:p>
          <a:p>
            <a:pPr lvl="2"/>
            <a:r>
              <a:rPr lang="en-US" sz="1600" dirty="0" smtClean="0"/>
              <a:t>SCR777</a:t>
            </a:r>
            <a:r>
              <a:rPr lang="en-US" sz="1600" dirty="0"/>
              <a:t>, Bilateral CRR Interface </a:t>
            </a:r>
            <a:r>
              <a:rPr lang="en-US" sz="1600" dirty="0" smtClean="0"/>
              <a:t>Enhancement, </a:t>
            </a:r>
            <a:r>
              <a:rPr lang="en-US" sz="1600" dirty="0"/>
              <a:t>and NPRR648, Remove References to </a:t>
            </a:r>
            <a:r>
              <a:rPr lang="en-US" sz="1600" dirty="0" err="1"/>
              <a:t>Flowgate</a:t>
            </a:r>
            <a:r>
              <a:rPr lang="en-US" sz="1600" dirty="0"/>
              <a:t> </a:t>
            </a:r>
            <a:r>
              <a:rPr lang="en-US" sz="1600" dirty="0" smtClean="0"/>
              <a:t>Rights, will be delivered alongside </a:t>
            </a:r>
            <a:r>
              <a:rPr lang="en-US" sz="1600" dirty="0"/>
              <a:t>this</a:t>
            </a:r>
            <a:r>
              <a:rPr lang="en-US" sz="1600" dirty="0" smtClean="0"/>
              <a:t> project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sz="2000" dirty="0" smtClean="0"/>
              <a:t>Completing </a:t>
            </a:r>
            <a:r>
              <a:rPr lang="en-US" sz="2000" dirty="0" smtClean="0">
                <a:solidFill>
                  <a:srgbClr val="FF0000"/>
                </a:solidFill>
              </a:rPr>
              <a:t>October 2017</a:t>
            </a:r>
            <a:r>
              <a:rPr lang="en-US" sz="2000" dirty="0"/>
              <a:t>, </a:t>
            </a:r>
            <a:r>
              <a:rPr lang="en-US" sz="2000" dirty="0" smtClean="0"/>
              <a:t>prior to Fall long-term auction sequences.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</a:rPr>
              <a:t>All Market Participants must ‘re-qualify’</a:t>
            </a:r>
            <a:r>
              <a:rPr lang="en-US" sz="1600" dirty="0"/>
              <a:t> during market trials period in </a:t>
            </a:r>
            <a:r>
              <a:rPr lang="en-US" sz="1600" dirty="0">
                <a:solidFill>
                  <a:srgbClr val="FF0000"/>
                </a:solidFill>
              </a:rPr>
              <a:t>Jul-Sept 2017</a:t>
            </a:r>
            <a:r>
              <a:rPr lang="en-US" sz="1600" dirty="0"/>
              <a:t>, which will be similar to current qualification: </a:t>
            </a:r>
          </a:p>
          <a:p>
            <a:pPr lvl="3"/>
            <a:r>
              <a:rPr lang="en-US" sz="1400" dirty="0"/>
              <a:t>must be able to save credit for an auction</a:t>
            </a:r>
          </a:p>
          <a:p>
            <a:pPr lvl="3"/>
            <a:r>
              <a:rPr lang="en-US" sz="1400" dirty="0"/>
              <a:t>must be able to create, upload, edit, save and submit a portfolio to an auction </a:t>
            </a:r>
          </a:p>
          <a:p>
            <a:pPr lvl="3"/>
            <a:r>
              <a:rPr lang="en-US" sz="1400" dirty="0"/>
              <a:t>must be able to download market network files or market results 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6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Upgrade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672338"/>
              </p:ext>
            </p:extLst>
          </p:nvPr>
        </p:nvGraphicFramePr>
        <p:xfrm>
          <a:off x="381000" y="1447800"/>
          <a:ext cx="8543925" cy="418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3" imgW="8086700" imgH="3962400" progId="Excel.Sheet.12">
                  <p:embed/>
                </p:oleObj>
              </mc:Choice>
              <mc:Fallback>
                <p:oleObj name="Worksheet" r:id="rId3" imgW="8086700" imgH="3962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447800"/>
                        <a:ext cx="8543925" cy="418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39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Notices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314478"/>
              </p:ext>
            </p:extLst>
          </p:nvPr>
        </p:nvGraphicFramePr>
        <p:xfrm>
          <a:off x="5591175" y="243682"/>
          <a:ext cx="3248025" cy="625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3" imgW="3248143" imgH="6257975" progId="Excel.Sheet.12">
                  <p:embed/>
                </p:oleObj>
              </mc:Choice>
              <mc:Fallback>
                <p:oleObj name="Worksheet" r:id="rId3" imgW="3248143" imgH="62579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1175" y="243682"/>
                        <a:ext cx="3248025" cy="625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4">
            <a:hlinkClick r:id="" action="ppaction://ole?verb=0"/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238983"/>
              </p:ext>
            </p:extLst>
          </p:nvPr>
        </p:nvGraphicFramePr>
        <p:xfrm>
          <a:off x="609600" y="990599"/>
          <a:ext cx="4038600" cy="522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crobat Document" r:id="rId5" imgW="5829233" imgH="7543775" progId="Acrobat.Document.11">
                  <p:embed/>
                </p:oleObj>
              </mc:Choice>
              <mc:Fallback>
                <p:oleObj name="Acrobat Document" r:id="rId5" imgW="5829233" imgH="7543775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990599"/>
                        <a:ext cx="4038600" cy="5225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443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153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Worksheet</vt:lpstr>
      <vt:lpstr>Adobe Acrobat Document</vt:lpstr>
      <vt:lpstr>PowerPoint Presentation</vt:lpstr>
      <vt:lpstr>CRR Framework Upgrade Project</vt:lpstr>
      <vt:lpstr>Framework Upgrade Schedule</vt:lpstr>
      <vt:lpstr>Market Notices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2016-05-18T21:16:09Z</dcterms:created>
  <dcterms:modified xsi:type="dcterms:W3CDTF">2016-11-17T18:02:06Z</dcterms:modified>
</cp:coreProperties>
</file>