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4" y="7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48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18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3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1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0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03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8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0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62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893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5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3A743-9534-457A-9B11-F8A2B6FFED12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20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slideLayout" Target="../slideLayouts/slideLayout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23283" y="1126464"/>
            <a:ext cx="310896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July</a:t>
            </a:r>
            <a:endParaRPr lang="en-US" sz="28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6927888" y="1126464"/>
            <a:ext cx="182880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Aug</a:t>
            </a:r>
            <a:endParaRPr lang="en-US" sz="28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8748895" y="1126464"/>
            <a:ext cx="155448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Sep</a:t>
            </a:r>
            <a:endParaRPr lang="en-US" sz="28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10303374" y="1126464"/>
            <a:ext cx="146304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Oct</a:t>
            </a:r>
            <a:endParaRPr lang="en-US" sz="28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994483" y="1126464"/>
            <a:ext cx="182880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Jun</a:t>
            </a:r>
            <a:endParaRPr lang="en-US" sz="2800" b="1" dirty="0"/>
          </a:p>
        </p:txBody>
      </p:sp>
      <p:sp>
        <p:nvSpPr>
          <p:cNvPr id="5" name="Flowchart: Data 4"/>
          <p:cNvSpPr/>
          <p:nvPr/>
        </p:nvSpPr>
        <p:spPr>
          <a:xfrm>
            <a:off x="444358" y="1897618"/>
            <a:ext cx="1371600" cy="640080"/>
          </a:xfrm>
          <a:prstGeom prst="flowChartInputOutp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Pervious Year’s List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lowchart: Data 30"/>
          <p:cNvSpPr/>
          <p:nvPr/>
        </p:nvSpPr>
        <p:spPr>
          <a:xfrm>
            <a:off x="215758" y="2710034"/>
            <a:ext cx="1828800" cy="640080"/>
          </a:xfrm>
          <a:prstGeom prst="flowChartInputOutp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Elements From Pervious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12-months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(May1 – Apr 31)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Flowchart: Process 33"/>
          <p:cNvSpPr/>
          <p:nvPr/>
        </p:nvSpPr>
        <p:spPr>
          <a:xfrm>
            <a:off x="2268803" y="1897618"/>
            <a:ext cx="128016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Provides Seed List 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June 1st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OTLSHAPE_M_a58f29487c0343c08abcf41913e40cae_Connector1"/>
          <p:cNvCxnSpPr/>
          <p:nvPr>
            <p:custDataLst>
              <p:tags r:id="rId1"/>
            </p:custDataLst>
          </p:nvPr>
        </p:nvCxnSpPr>
        <p:spPr>
          <a:xfrm>
            <a:off x="2005101" y="567532"/>
            <a:ext cx="0" cy="548640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TLSHAPE_M_a58f29487c0343c08abcf41913e40cae_Title"/>
          <p:cNvSpPr txBox="1"/>
          <p:nvPr>
            <p:custDataLst>
              <p:tags r:id="rId2"/>
            </p:custDataLst>
          </p:nvPr>
        </p:nvSpPr>
        <p:spPr>
          <a:xfrm>
            <a:off x="2221626" y="341563"/>
            <a:ext cx="652021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b="1" spc="-6" dirty="0" smtClean="0">
                <a:solidFill>
                  <a:srgbClr val="3B59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Seed List</a:t>
            </a:r>
            <a:endParaRPr lang="en-US" sz="1050" b="1" spc="-6" dirty="0">
              <a:solidFill>
                <a:srgbClr val="3B59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TLSHAPE_M_a58f29487c0343c08abcf41913e40cae_Date"/>
          <p:cNvSpPr txBox="1"/>
          <p:nvPr>
            <p:custDataLst>
              <p:tags r:id="rId3"/>
            </p:custDataLst>
          </p:nvPr>
        </p:nvSpPr>
        <p:spPr>
          <a:xfrm>
            <a:off x="2221626" y="654324"/>
            <a:ext cx="3937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spc="-8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 1</a:t>
            </a:r>
            <a:endParaRPr lang="en-US" sz="1050" spc="-8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TLSHAPE_M_a58f29487c0343c08abcf41913e40cae_Shape"/>
          <p:cNvSpPr/>
          <p:nvPr>
            <p:custDataLst>
              <p:tags r:id="rId4"/>
            </p:custDataLst>
          </p:nvPr>
        </p:nvSpPr>
        <p:spPr>
          <a:xfrm rot="16200000">
            <a:off x="2032054" y="574482"/>
            <a:ext cx="165100" cy="165100"/>
          </a:xfrm>
          <a:prstGeom prst="flowChartMerge">
            <a:avLst/>
          </a:prstGeom>
          <a:solidFill>
            <a:srgbClr val="087FC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OTLSHAPE_M_a58f29487c0343c08abcf41913e40cae_Connector1"/>
          <p:cNvCxnSpPr/>
          <p:nvPr>
            <p:custDataLst>
              <p:tags r:id="rId5"/>
            </p:custDataLst>
          </p:nvPr>
        </p:nvCxnSpPr>
        <p:spPr>
          <a:xfrm>
            <a:off x="3823956" y="566524"/>
            <a:ext cx="0" cy="548640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TLSHAPE_M_a58f29487c0343c08abcf41913e40cae_Title"/>
          <p:cNvSpPr txBox="1"/>
          <p:nvPr>
            <p:custDataLst>
              <p:tags r:id="rId6"/>
            </p:custDataLst>
          </p:nvPr>
        </p:nvSpPr>
        <p:spPr>
          <a:xfrm>
            <a:off x="4046830" y="345840"/>
            <a:ext cx="1295712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b="1" spc="-6" dirty="0" smtClean="0">
                <a:solidFill>
                  <a:srgbClr val="3B59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Submission Deadline</a:t>
            </a:r>
            <a:endParaRPr lang="en-US" sz="1050" b="1" spc="-6" dirty="0">
              <a:solidFill>
                <a:srgbClr val="3B59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TLSHAPE_M_a58f29487c0343c08abcf41913e40cae_Date"/>
          <p:cNvSpPr txBox="1"/>
          <p:nvPr>
            <p:custDataLst>
              <p:tags r:id="rId7"/>
            </p:custDataLst>
          </p:nvPr>
        </p:nvSpPr>
        <p:spPr>
          <a:xfrm>
            <a:off x="4040481" y="654324"/>
            <a:ext cx="3937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spc="-8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 1</a:t>
            </a:r>
            <a:endParaRPr lang="en-US" sz="1050" spc="-8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TLSHAPE_M_a58f29487c0343c08abcf41913e40cae_Shape"/>
          <p:cNvSpPr/>
          <p:nvPr>
            <p:custDataLst>
              <p:tags r:id="rId8"/>
            </p:custDataLst>
          </p:nvPr>
        </p:nvSpPr>
        <p:spPr>
          <a:xfrm rot="16200000">
            <a:off x="3850909" y="574482"/>
            <a:ext cx="165100" cy="165100"/>
          </a:xfrm>
          <a:prstGeom prst="flowChartMerge">
            <a:avLst/>
          </a:prstGeom>
          <a:solidFill>
            <a:srgbClr val="087FC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OTLSHAPE_M_a58f29487c0343c08abcf41913e40cae_Connector1"/>
          <p:cNvCxnSpPr/>
          <p:nvPr>
            <p:custDataLst>
              <p:tags r:id="rId9"/>
            </p:custDataLst>
          </p:nvPr>
        </p:nvCxnSpPr>
        <p:spPr>
          <a:xfrm>
            <a:off x="6938523" y="569642"/>
            <a:ext cx="0" cy="548640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TLSHAPE_M_a58f29487c0343c08abcf41913e40cae_Title"/>
          <p:cNvSpPr txBox="1"/>
          <p:nvPr>
            <p:custDataLst>
              <p:tags r:id="rId10"/>
            </p:custDataLst>
          </p:nvPr>
        </p:nvSpPr>
        <p:spPr>
          <a:xfrm>
            <a:off x="7161397" y="349726"/>
            <a:ext cx="1295711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b="1" spc="-6" dirty="0" smtClean="0">
                <a:solidFill>
                  <a:srgbClr val="3B59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Submission Deadline</a:t>
            </a:r>
            <a:endParaRPr lang="en-US" sz="1050" b="1" spc="-6" dirty="0">
              <a:solidFill>
                <a:srgbClr val="3B59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TLSHAPE_M_a58f29487c0343c08abcf41913e40cae_Date"/>
          <p:cNvSpPr txBox="1"/>
          <p:nvPr>
            <p:custDataLst>
              <p:tags r:id="rId11"/>
            </p:custDataLst>
          </p:nvPr>
        </p:nvSpPr>
        <p:spPr>
          <a:xfrm>
            <a:off x="7155048" y="654324"/>
            <a:ext cx="3937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spc="-8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 1</a:t>
            </a:r>
            <a:endParaRPr lang="en-US" sz="1050" spc="-8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OTLSHAPE_M_a58f29487c0343c08abcf41913e40cae_Shape"/>
          <p:cNvSpPr/>
          <p:nvPr>
            <p:custDataLst>
              <p:tags r:id="rId12"/>
            </p:custDataLst>
          </p:nvPr>
        </p:nvSpPr>
        <p:spPr>
          <a:xfrm rot="16200000">
            <a:off x="6965476" y="574482"/>
            <a:ext cx="165100" cy="165100"/>
          </a:xfrm>
          <a:prstGeom prst="flowChartMerge">
            <a:avLst/>
          </a:prstGeom>
          <a:solidFill>
            <a:srgbClr val="087FC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OTLSHAPE_M_a58f29487c0343c08abcf41913e40cae_Connector1"/>
          <p:cNvCxnSpPr/>
          <p:nvPr>
            <p:custDataLst>
              <p:tags r:id="rId13"/>
            </p:custDataLst>
          </p:nvPr>
        </p:nvCxnSpPr>
        <p:spPr>
          <a:xfrm>
            <a:off x="10301222" y="556687"/>
            <a:ext cx="0" cy="548640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TLSHAPE_M_a58f29487c0343c08abcf41913e40cae_Title"/>
          <p:cNvSpPr txBox="1"/>
          <p:nvPr>
            <p:custDataLst>
              <p:tags r:id="rId14"/>
            </p:custDataLst>
          </p:nvPr>
        </p:nvSpPr>
        <p:spPr>
          <a:xfrm>
            <a:off x="10526577" y="500101"/>
            <a:ext cx="832267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b="1" spc="-6" dirty="0" smtClean="0">
                <a:solidFill>
                  <a:srgbClr val="3B59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List</a:t>
            </a:r>
            <a:endParaRPr lang="en-US" sz="1050" b="1" spc="-6" dirty="0">
              <a:solidFill>
                <a:srgbClr val="3B59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TLSHAPE_M_a58f29487c0343c08abcf41913e40cae_Date"/>
          <p:cNvSpPr txBox="1"/>
          <p:nvPr>
            <p:custDataLst>
              <p:tags r:id="rId15"/>
            </p:custDataLst>
          </p:nvPr>
        </p:nvSpPr>
        <p:spPr>
          <a:xfrm>
            <a:off x="10520227" y="654324"/>
            <a:ext cx="3937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spc="-8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 1</a:t>
            </a:r>
            <a:endParaRPr lang="en-US" sz="1050" spc="-8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TLSHAPE_M_a58f29487c0343c08abcf41913e40cae_Shape"/>
          <p:cNvSpPr/>
          <p:nvPr>
            <p:custDataLst>
              <p:tags r:id="rId16"/>
            </p:custDataLst>
          </p:nvPr>
        </p:nvSpPr>
        <p:spPr>
          <a:xfrm rot="16200000">
            <a:off x="10328175" y="574482"/>
            <a:ext cx="165100" cy="165100"/>
          </a:xfrm>
          <a:prstGeom prst="flowChartMerge">
            <a:avLst/>
          </a:prstGeom>
          <a:solidFill>
            <a:srgbClr val="087FC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5" name="Flowchart: Process 54"/>
          <p:cNvSpPr/>
          <p:nvPr/>
        </p:nvSpPr>
        <p:spPr>
          <a:xfrm>
            <a:off x="2268803" y="3510134"/>
            <a:ext cx="128016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OCWG Meeting In June For Discussion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Flowchart: Process 55"/>
          <p:cNvSpPr/>
          <p:nvPr/>
        </p:nvSpPr>
        <p:spPr>
          <a:xfrm>
            <a:off x="4133599" y="1897618"/>
            <a:ext cx="146304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Submissions Of Request For Addition By July 1st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Flowchart: Process 56"/>
          <p:cNvSpPr/>
          <p:nvPr/>
        </p:nvSpPr>
        <p:spPr>
          <a:xfrm>
            <a:off x="4133599" y="2710034"/>
            <a:ext cx="146304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And TDSPs Review Private Submissions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lowchart: Decision 6"/>
          <p:cNvSpPr/>
          <p:nvPr/>
        </p:nvSpPr>
        <p:spPr>
          <a:xfrm>
            <a:off x="3996439" y="3670154"/>
            <a:ext cx="1737360" cy="64008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Addition Reasonable To TDSP?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Flowchart: Process 58"/>
          <p:cNvSpPr/>
          <p:nvPr/>
        </p:nvSpPr>
        <p:spPr>
          <a:xfrm>
            <a:off x="6973608" y="1897618"/>
            <a:ext cx="173736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Submission Of Request For Addition And Removal By Aug 1st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Flowchart: Process 59"/>
          <p:cNvSpPr/>
          <p:nvPr/>
        </p:nvSpPr>
        <p:spPr>
          <a:xfrm>
            <a:off x="6973608" y="2710034"/>
            <a:ext cx="173736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OCWG Meeting In Aug To Discuss Request For Addition And Removal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Flowchart: Process 60"/>
          <p:cNvSpPr/>
          <p:nvPr/>
        </p:nvSpPr>
        <p:spPr>
          <a:xfrm>
            <a:off x="8886055" y="1897618"/>
            <a:ext cx="128016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WMS, and TAC Approvals By End Of Sep</a:t>
            </a:r>
          </a:p>
        </p:txBody>
      </p:sp>
      <p:sp>
        <p:nvSpPr>
          <p:cNvPr id="62" name="Flowchart: Process 61"/>
          <p:cNvSpPr/>
          <p:nvPr/>
        </p:nvSpPr>
        <p:spPr>
          <a:xfrm>
            <a:off x="10394814" y="1897618"/>
            <a:ext cx="128016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Finalize The List 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 1st</a:t>
            </a:r>
          </a:p>
        </p:txBody>
      </p:sp>
      <p:cxnSp>
        <p:nvCxnSpPr>
          <p:cNvPr id="18" name="Straight Arrow Connector 17"/>
          <p:cNvCxnSpPr>
            <a:stCxn id="5" idx="5"/>
            <a:endCxn id="34" idx="1"/>
          </p:cNvCxnSpPr>
          <p:nvPr/>
        </p:nvCxnSpPr>
        <p:spPr>
          <a:xfrm>
            <a:off x="1678798" y="2217658"/>
            <a:ext cx="59000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31" idx="5"/>
            <a:endCxn id="34" idx="1"/>
          </p:cNvCxnSpPr>
          <p:nvPr/>
        </p:nvCxnSpPr>
        <p:spPr>
          <a:xfrm flipV="1">
            <a:off x="1861678" y="2217658"/>
            <a:ext cx="407125" cy="812416"/>
          </a:xfrm>
          <a:prstGeom prst="bentConnector3">
            <a:avLst>
              <a:gd name="adj1" fmla="val 67665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56" idx="2"/>
            <a:endCxn id="57" idx="0"/>
          </p:cNvCxnSpPr>
          <p:nvPr/>
        </p:nvCxnSpPr>
        <p:spPr>
          <a:xfrm>
            <a:off x="4865119" y="2537698"/>
            <a:ext cx="0" cy="1723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59" idx="2"/>
            <a:endCxn id="60" idx="0"/>
          </p:cNvCxnSpPr>
          <p:nvPr/>
        </p:nvCxnSpPr>
        <p:spPr>
          <a:xfrm>
            <a:off x="7842288" y="2537698"/>
            <a:ext cx="0" cy="1723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Flowchart: Decision 84"/>
          <p:cNvSpPr/>
          <p:nvPr/>
        </p:nvSpPr>
        <p:spPr>
          <a:xfrm>
            <a:off x="3950719" y="4482570"/>
            <a:ext cx="1828800" cy="64008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Addition Reasonable To ERCOT?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7" name="Straight Arrow Connector 86"/>
          <p:cNvCxnSpPr>
            <a:stCxn id="57" idx="2"/>
            <a:endCxn id="7" idx="0"/>
          </p:cNvCxnSpPr>
          <p:nvPr/>
        </p:nvCxnSpPr>
        <p:spPr>
          <a:xfrm>
            <a:off x="4865119" y="3350114"/>
            <a:ext cx="0" cy="32004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7" idx="2"/>
          </p:cNvCxnSpPr>
          <p:nvPr/>
        </p:nvCxnSpPr>
        <p:spPr>
          <a:xfrm>
            <a:off x="4865119" y="4310234"/>
            <a:ext cx="0" cy="1723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Flowchart: Process 89"/>
          <p:cNvSpPr/>
          <p:nvPr/>
        </p:nvSpPr>
        <p:spPr>
          <a:xfrm>
            <a:off x="6067671" y="3801053"/>
            <a:ext cx="640080" cy="36576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 List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2" name="Straight Arrow Connector 91"/>
          <p:cNvCxnSpPr>
            <a:stCxn id="7" idx="3"/>
            <a:endCxn id="90" idx="1"/>
          </p:cNvCxnSpPr>
          <p:nvPr/>
        </p:nvCxnSpPr>
        <p:spPr>
          <a:xfrm flipV="1">
            <a:off x="5733799" y="3983933"/>
            <a:ext cx="333872" cy="626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5685513" y="3745375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829551" y="4273032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Flowchart: Process 94"/>
          <p:cNvSpPr/>
          <p:nvPr/>
        </p:nvSpPr>
        <p:spPr>
          <a:xfrm>
            <a:off x="6067671" y="4618394"/>
            <a:ext cx="640080" cy="36576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 List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685513" y="4555053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1" name="Straight Arrow Connector 100"/>
          <p:cNvCxnSpPr>
            <a:stCxn id="85" idx="3"/>
            <a:endCxn id="95" idx="1"/>
          </p:cNvCxnSpPr>
          <p:nvPr/>
        </p:nvCxnSpPr>
        <p:spPr>
          <a:xfrm flipV="1">
            <a:off x="5779519" y="4801274"/>
            <a:ext cx="288152" cy="13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Flowchart: Process 101"/>
          <p:cNvSpPr/>
          <p:nvPr/>
        </p:nvSpPr>
        <p:spPr>
          <a:xfrm>
            <a:off x="4039593" y="5316905"/>
            <a:ext cx="164592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Add To List. Requestor May Pursue Public Submission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825798" y="5096666"/>
            <a:ext cx="11993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 Or No Opinion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3" name="Elbow Connector 112"/>
          <p:cNvCxnSpPr>
            <a:stCxn id="85" idx="2"/>
            <a:endCxn id="102" idx="0"/>
          </p:cNvCxnSpPr>
          <p:nvPr/>
        </p:nvCxnSpPr>
        <p:spPr>
          <a:xfrm rot="5400000">
            <a:off x="4766709" y="5218494"/>
            <a:ext cx="194255" cy="2566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OTLSHAPE_M_a58f29487c0343c08abcf41913e40cae_Connector1"/>
          <p:cNvCxnSpPr/>
          <p:nvPr>
            <p:custDataLst>
              <p:tags r:id="rId17"/>
            </p:custDataLst>
          </p:nvPr>
        </p:nvCxnSpPr>
        <p:spPr>
          <a:xfrm>
            <a:off x="3823283" y="1766544"/>
            <a:ext cx="0" cy="493776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OTLSHAPE_M_a58f29487c0343c08abcf41913e40cae_Connector1"/>
          <p:cNvCxnSpPr/>
          <p:nvPr>
            <p:custDataLst>
              <p:tags r:id="rId18"/>
            </p:custDataLst>
          </p:nvPr>
        </p:nvCxnSpPr>
        <p:spPr>
          <a:xfrm>
            <a:off x="6927888" y="1766544"/>
            <a:ext cx="0" cy="493776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OTLSHAPE_M_a58f29487c0343c08abcf41913e40cae_Connector1"/>
          <p:cNvCxnSpPr/>
          <p:nvPr>
            <p:custDataLst>
              <p:tags r:id="rId19"/>
            </p:custDataLst>
          </p:nvPr>
        </p:nvCxnSpPr>
        <p:spPr>
          <a:xfrm>
            <a:off x="8748895" y="1766544"/>
            <a:ext cx="0" cy="493776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OTLSHAPE_M_a58f29487c0343c08abcf41913e40cae_Connector1"/>
          <p:cNvCxnSpPr/>
          <p:nvPr>
            <p:custDataLst>
              <p:tags r:id="rId20"/>
            </p:custDataLst>
          </p:nvPr>
        </p:nvCxnSpPr>
        <p:spPr>
          <a:xfrm>
            <a:off x="10301222" y="1766544"/>
            <a:ext cx="0" cy="493776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34" idx="2"/>
            <a:endCxn id="55" idx="0"/>
          </p:cNvCxnSpPr>
          <p:nvPr/>
        </p:nvCxnSpPr>
        <p:spPr>
          <a:xfrm>
            <a:off x="2908883" y="2537698"/>
            <a:ext cx="0" cy="9724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lowchart: Process 57"/>
          <p:cNvSpPr/>
          <p:nvPr/>
        </p:nvSpPr>
        <p:spPr>
          <a:xfrm>
            <a:off x="4874843" y="6286085"/>
            <a:ext cx="1005840" cy="36576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Revised List 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July 20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Elbow Connector 7"/>
          <p:cNvCxnSpPr>
            <a:stCxn id="102" idx="2"/>
            <a:endCxn id="58" idx="0"/>
          </p:cNvCxnSpPr>
          <p:nvPr/>
        </p:nvCxnSpPr>
        <p:spPr>
          <a:xfrm rot="16200000" flipH="1">
            <a:off x="4955608" y="5863930"/>
            <a:ext cx="329100" cy="515210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95" idx="2"/>
            <a:endCxn id="58" idx="0"/>
          </p:cNvCxnSpPr>
          <p:nvPr/>
        </p:nvCxnSpPr>
        <p:spPr>
          <a:xfrm rot="5400000">
            <a:off x="5231772" y="5130145"/>
            <a:ext cx="1301931" cy="1009948"/>
          </a:xfrm>
          <a:prstGeom prst="bentConnector3">
            <a:avLst>
              <a:gd name="adj1" fmla="val 87492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90" idx="3"/>
            <a:endCxn id="58" idx="0"/>
          </p:cNvCxnSpPr>
          <p:nvPr/>
        </p:nvCxnSpPr>
        <p:spPr>
          <a:xfrm flipH="1">
            <a:off x="5377763" y="3983933"/>
            <a:ext cx="1329988" cy="2302152"/>
          </a:xfrm>
          <a:prstGeom prst="bentConnector4">
            <a:avLst>
              <a:gd name="adj1" fmla="val -6373"/>
              <a:gd name="adj2" fmla="val 92882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894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sz="11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1605</TotalTime>
  <Words>146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Alex</dc:creator>
  <cp:lastModifiedBy>Lee, Alex</cp:lastModifiedBy>
  <cp:revision>23</cp:revision>
  <cp:lastPrinted>2016-11-08T15:46:41Z</cp:lastPrinted>
  <dcterms:created xsi:type="dcterms:W3CDTF">2016-06-21T15:31:58Z</dcterms:created>
  <dcterms:modified xsi:type="dcterms:W3CDTF">2016-11-09T15:40:04Z</dcterms:modified>
</cp:coreProperties>
</file>