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71" r:id="rId9"/>
    <p:sldId id="280" r:id="rId10"/>
    <p:sldId id="274" r:id="rId11"/>
    <p:sldId id="279" r:id="rId12"/>
    <p:sldId id="289" r:id="rId13"/>
    <p:sldId id="285" r:id="rId14"/>
    <p:sldId id="286" r:id="rId15"/>
    <p:sldId id="287" r:id="rId16"/>
    <p:sldId id="288" r:id="rId17"/>
    <p:sldId id="282" r:id="rId18"/>
    <p:sldId id="26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17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7750/2017_RTP_Scope_and_Process_draft_v1.doc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 smtClean="0"/>
              <a:t>2017 </a:t>
            </a:r>
            <a:r>
              <a:rPr lang="en-US" altLang="en-US" sz="4800" b="1" dirty="0"/>
              <a:t>RTP </a:t>
            </a:r>
            <a:r>
              <a:rPr lang="en-US" altLang="en-US" sz="4800" b="1" dirty="0" smtClean="0"/>
              <a:t>Scope Update</a:t>
            </a:r>
            <a:endParaRPr lang="en-US" altLang="en-US" sz="4800" b="1" dirty="0"/>
          </a:p>
          <a:p>
            <a:endParaRPr lang="en-US" dirty="0"/>
          </a:p>
          <a:p>
            <a:pPr algn="ctr"/>
            <a:r>
              <a:rPr lang="en-US" dirty="0" smtClean="0"/>
              <a:t>November, 2016</a:t>
            </a:r>
          </a:p>
          <a:p>
            <a:pPr algn="ctr"/>
            <a:r>
              <a:rPr lang="en-US" dirty="0" smtClean="0"/>
              <a:t>RPG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2017RTP Load - Using Pure Higher-Of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82723"/>
              </p:ext>
            </p:extLst>
          </p:nvPr>
        </p:nvGraphicFramePr>
        <p:xfrm>
          <a:off x="876298" y="1676400"/>
          <a:ext cx="7467604" cy="3819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531502"/>
              </a:tblGrid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NCP Total</a:t>
                      </a: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26,920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2,843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3,670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27,823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13,327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6,591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2,478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85,400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27,350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3,798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28,130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13,616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6,658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86,710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27,664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28,391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13,830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6,719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87,752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27,944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4,019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28,638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14,111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88,779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28,254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28,905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14,345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6,840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2,590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89,915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28,751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4,278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29,178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14,606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91,191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11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2017RTP Load - Using 5% Bounded 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78136"/>
              </p:ext>
            </p:extLst>
          </p:nvPr>
        </p:nvGraphicFramePr>
        <p:xfrm>
          <a:off x="633253" y="1676400"/>
          <a:ext cx="7953694" cy="3819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1"/>
                <a:gridCol w="594360"/>
                <a:gridCol w="594360"/>
                <a:gridCol w="594360"/>
                <a:gridCol w="594360"/>
                <a:gridCol w="594360"/>
                <a:gridCol w="594360"/>
                <a:gridCol w="594360"/>
                <a:gridCol w="594360"/>
                <a:gridCol w="620713"/>
                <a:gridCol w="758825"/>
                <a:gridCol w="1133475"/>
              </a:tblGrid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NCP 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 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(2016RTP)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 </a:t>
                      </a:r>
                    </a:p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(2017RTP - *OLD*)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83,303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-2,097</a:t>
                      </a: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85,061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-1,649</a:t>
                      </a:r>
                    </a:p>
                  </a:txBody>
                  <a:tcPr marL="9525" marR="9525" marT="9525" marB="0" anchor="ctr"/>
                </a:tc>
              </a:tr>
              <a:tr h="45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86,006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-1,747</a:t>
                      </a:r>
                    </a:p>
                  </a:txBody>
                  <a:tcPr marL="9525" marR="9525" marT="9525" marB="0" anchor="ctr"/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86,961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-1,818</a:t>
                      </a:r>
                    </a:p>
                  </a:txBody>
                  <a:tcPr marL="9525" marR="9525" marT="9525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88,004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-1,911</a:t>
                      </a: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28,519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2,686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3,512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29,178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14,606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89,254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-1,937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Bounded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Bounded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Bounded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Bounded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r>
                        <a:rPr lang="en-US" sz="1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Bounded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9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871053"/>
              </p:ext>
            </p:extLst>
          </p:nvPr>
        </p:nvGraphicFramePr>
        <p:xfrm>
          <a:off x="762000" y="1386682"/>
          <a:ext cx="7467600" cy="2486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3048000"/>
              </a:tblGrid>
              <a:tr h="4443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r>
                        <a:rPr lang="en-US" baseline="0" dirty="0" smtClean="0"/>
                        <a:t> (tentative)</a:t>
                      </a:r>
                      <a:endParaRPr lang="en-US" dirty="0"/>
                    </a:p>
                  </a:txBody>
                  <a:tcPr/>
                </a:tc>
              </a:tr>
              <a:tr h="454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Finalize a boundary threshold at RPG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Create preliminary start cases for stakeholder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January  15, 2017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Address comments on load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Prior to February</a:t>
                      </a:r>
                      <a:r>
                        <a:rPr lang="en-US" baseline="0" dirty="0" smtClean="0"/>
                        <a:t> RPG</a:t>
                      </a:r>
                      <a:endParaRPr lang="en-US" dirty="0"/>
                    </a:p>
                  </a:txBody>
                  <a:tcPr/>
                </a:tc>
              </a:tr>
              <a:tr h="4443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Finalize RTP load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later than March 2017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07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Question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1716137"/>
            <a:ext cx="2438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2017 RTP Scope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Highlights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Next steps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RTP Scope and Process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2971800"/>
          </a:xfrm>
        </p:spPr>
        <p:txBody>
          <a:bodyPr/>
          <a:lstStyle/>
          <a:p>
            <a:r>
              <a:rPr lang="en-US" altLang="en-US" dirty="0"/>
              <a:t>2017 RTP Scope was shared with RPG for comments and feedback on October 21, 2016</a:t>
            </a:r>
          </a:p>
          <a:p>
            <a:r>
              <a:rPr lang="en-US" dirty="0"/>
              <a:t>The document is also available on the November RPG meeting page : </a:t>
            </a:r>
            <a:endParaRPr lang="en-US" dirty="0" smtClean="0"/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(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www.ercot.com/content/wcm/key_documents_lists/77750/2017_RTP_Scope_and_Process_draft_v1.docx</a:t>
            </a:r>
            <a:r>
              <a:rPr lang="en-US" sz="160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Highlight: Addendum for input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4267200" cy="5181600"/>
          </a:xfrm>
        </p:spPr>
        <p:txBody>
          <a:bodyPr/>
          <a:lstStyle/>
          <a:p>
            <a:r>
              <a:rPr lang="en-US" sz="2800" dirty="0" smtClean="0"/>
              <a:t>2017 RTP scope and process document will be supplemented by an Addendum</a:t>
            </a:r>
          </a:p>
          <a:p>
            <a:r>
              <a:rPr lang="en-US" sz="2800" dirty="0" smtClean="0"/>
              <a:t>Addendum shall have specifics about the input assumptions for 2017 RTP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865" y="1219200"/>
            <a:ext cx="3695700" cy="367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Highlights: Bounded higher-of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359" y="1002110"/>
            <a:ext cx="8534400" cy="5093890"/>
          </a:xfrm>
        </p:spPr>
        <p:txBody>
          <a:bodyPr/>
          <a:lstStyle/>
          <a:p>
            <a:r>
              <a:rPr lang="en-US" sz="2800" dirty="0" smtClean="0"/>
              <a:t>Bounded higher-of methodology will be used to determine load levels in the RTP case</a:t>
            </a:r>
          </a:p>
          <a:p>
            <a:r>
              <a:rPr lang="en-US" sz="2800" dirty="0" smtClean="0"/>
              <a:t>Start </a:t>
            </a:r>
            <a:r>
              <a:rPr lang="en-US" sz="2800" dirty="0" smtClean="0"/>
              <a:t>cases with updated RTP load levels will be shared with RPG for review and feedback</a:t>
            </a:r>
          </a:p>
          <a:p>
            <a:r>
              <a:rPr lang="en-US" sz="2800" dirty="0" smtClean="0"/>
              <a:t>If necessary, TDSPs are encouraged to submit requests for load updates including the rationale for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4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Bounded higher-of methodology (Conceptual)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6" y="1258769"/>
            <a:ext cx="8428388" cy="434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2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flipH="1">
            <a:off x="3907971" y="2133600"/>
            <a:ext cx="995266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review process (Conceptual)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16602" y="3967512"/>
            <a:ext cx="335280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Rationale: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Historic </a:t>
            </a:r>
            <a:r>
              <a:rPr lang="en-US" dirty="0"/>
              <a:t>load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Committed load additions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Forecast methodology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Past forecast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Special circumstances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</a:t>
            </a:r>
            <a:r>
              <a:rPr lang="en-US" dirty="0"/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555171" y="4114800"/>
            <a:ext cx="335280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Preliminary RTP start cases will be shared to allow TDSPs to review the impact of load distribution on pockets within the weather zones.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55171" y="2133600"/>
            <a:ext cx="3178629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216602" y="3579750"/>
            <a:ext cx="139959" cy="367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525998" y="3581400"/>
            <a:ext cx="2081492" cy="365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33400" y="1219200"/>
            <a:ext cx="7932600" cy="2436750"/>
            <a:chOff x="533400" y="1219200"/>
            <a:chExt cx="7932600" cy="243675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400" y="1219200"/>
              <a:ext cx="7932600" cy="243675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3276600" y="1676400"/>
              <a:ext cx="76200" cy="152400"/>
            </a:xfrm>
            <a:prstGeom prst="rect">
              <a:avLst/>
            </a:prstGeom>
            <a:solidFill>
              <a:srgbClr val="F7F7F7"/>
            </a:solidFill>
            <a:ln>
              <a:solidFill>
                <a:srgbClr val="F7F7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403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SSWG </a:t>
            </a:r>
            <a:r>
              <a:rPr lang="en-US" dirty="0" smtClean="0"/>
              <a:t>(10152016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67636"/>
              </p:ext>
            </p:extLst>
          </p:nvPr>
        </p:nvGraphicFramePr>
        <p:xfrm>
          <a:off x="876298" y="1676400"/>
          <a:ext cx="7467604" cy="337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531502"/>
              </a:tblGrid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NCP Total</a:t>
                      </a: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26,920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2,843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3,670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25,287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13,327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6,353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2,478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82,625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27,350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3,798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25,812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13,616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6,477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84,211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27,664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26,187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13,830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6,582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85,411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27,944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4,019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26,575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14,111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6,679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28,254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26,958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14,345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6,786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2,590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87,914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28,751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4,278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27,387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14,606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6,884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89,383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825068" y="5867400"/>
            <a:ext cx="1524000" cy="389101"/>
            <a:chOff x="1752600" y="5257800"/>
            <a:chExt cx="1524000" cy="38910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52600" y="5257800"/>
              <a:ext cx="1524000" cy="38910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828800" y="5341564"/>
              <a:ext cx="14478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Higher-of (SSWG vs 90</a:t>
              </a:r>
              <a:r>
                <a:rPr lang="en-US" sz="800" b="1" baseline="30000" dirty="0" smtClean="0"/>
                <a:t>th</a:t>
              </a:r>
              <a:r>
                <a:rPr lang="en-US" sz="800" b="1" dirty="0" smtClean="0"/>
                <a:t>)</a:t>
              </a:r>
              <a:endParaRPr lang="en-US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086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</a:t>
            </a:r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58525"/>
              </p:ext>
            </p:extLst>
          </p:nvPr>
        </p:nvGraphicFramePr>
        <p:xfrm>
          <a:off x="876298" y="1676400"/>
          <a:ext cx="7467604" cy="337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770678"/>
                <a:gridCol w="531502"/>
              </a:tblGrid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 West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Central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NCP Total</a:t>
                      </a: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27,823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6,591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79,275 </a:t>
                      </a: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28,130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6,658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80,174 </a:t>
                      </a:r>
                    </a:p>
                  </a:txBody>
                  <a:tcPr marL="9525" marR="9525" marT="9525" marB="0" anchor="ctr"/>
                </a:tc>
              </a:tr>
              <a:tr h="4549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28,391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6,719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81,564 </a:t>
                      </a:r>
                    </a:p>
                  </a:txBody>
                  <a:tcPr marL="9525" marR="9525" marT="9525" marB="0" anchor="ctr"/>
                </a:tc>
              </a:tr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28,638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6,744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82,276 </a:t>
                      </a:r>
                    </a:p>
                  </a:txBody>
                  <a:tcPr marL="9525" marR="9525" marT="9525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28,905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6,840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82,951 </a:t>
                      </a:r>
                    </a:p>
                  </a:txBody>
                  <a:tcPr marL="9525" marR="9525" marT="9525" marB="0" anchor="ctr"/>
                </a:tc>
              </a:tr>
              <a:tr h="4443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29,178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6,902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83,660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6825068" y="5867400"/>
            <a:ext cx="1524000" cy="389101"/>
            <a:chOff x="1752600" y="5257800"/>
            <a:chExt cx="1524000" cy="38910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52600" y="5257800"/>
              <a:ext cx="1524000" cy="38910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828800" y="5341564"/>
              <a:ext cx="14478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Higher-of (SSWG vs 90</a:t>
              </a:r>
              <a:r>
                <a:rPr lang="en-US" sz="800" b="1" baseline="30000" dirty="0" smtClean="0"/>
                <a:t>th</a:t>
              </a:r>
              <a:r>
                <a:rPr lang="en-US" sz="800" b="1" dirty="0" smtClean="0"/>
                <a:t>)</a:t>
              </a:r>
              <a:endParaRPr lang="en-US" sz="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870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dcmitype/"/>
    <ds:schemaRef ds:uri="c34af464-7aa1-4edd-9be4-83dffc1cb926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10962</TotalTime>
  <Words>628</Words>
  <Application>Microsoft Office PowerPoint</Application>
  <PresentationFormat>On-screen Show (4:3)</PresentationFormat>
  <Paragraphs>375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Agenda</vt:lpstr>
      <vt:lpstr>2017 RTP Scope and Process Document</vt:lpstr>
      <vt:lpstr>Highlight: Addendum for input assumptions</vt:lpstr>
      <vt:lpstr>Highlights: Bounded higher-of methodology</vt:lpstr>
      <vt:lpstr>Bounded higher-of methodology (Conceptual)</vt:lpstr>
      <vt:lpstr>Load review process (Conceptual)</vt:lpstr>
      <vt:lpstr>ERCOT SSWG (10152016)</vt:lpstr>
      <vt:lpstr>ERCOT 90th Percentile</vt:lpstr>
      <vt:lpstr>2017RTP Load - Using Pure Higher-Of</vt:lpstr>
      <vt:lpstr>2017RTP Load - Using 5% Bounded Threshold</vt:lpstr>
      <vt:lpstr>Next steps</vt:lpstr>
      <vt:lpstr>Question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Haesler, Jameson</cp:lastModifiedBy>
  <cp:revision>109</cp:revision>
  <cp:lastPrinted>2016-01-21T20:53:15Z</cp:lastPrinted>
  <dcterms:created xsi:type="dcterms:W3CDTF">2016-01-21T15:20:31Z</dcterms:created>
  <dcterms:modified xsi:type="dcterms:W3CDTF">2016-11-11T21:21:49Z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