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257" r:id="rId8"/>
    <p:sldId id="269" r:id="rId9"/>
    <p:sldId id="264" r:id="rId10"/>
    <p:sldId id="271" r:id="rId11"/>
    <p:sldId id="280" r:id="rId12"/>
    <p:sldId id="282" r:id="rId13"/>
    <p:sldId id="279" r:id="rId14"/>
    <p:sldId id="275" r:id="rId15"/>
    <p:sldId id="261" r:id="rId16"/>
    <p:sldId id="272" r:id="rId17"/>
    <p:sldId id="273" r:id="rId18"/>
    <p:sldId id="276" r:id="rId19"/>
    <p:sldId id="277" r:id="rId20"/>
    <p:sldId id="27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9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18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cid:image006.png@01D235AA.1A11279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4800" b="1" dirty="0"/>
              <a:t>2016 RTP Update</a:t>
            </a:r>
          </a:p>
          <a:p>
            <a:endParaRPr lang="en-US" dirty="0"/>
          </a:p>
          <a:p>
            <a:pPr algn="ctr"/>
            <a:r>
              <a:rPr lang="en-US" dirty="0" smtClean="0"/>
              <a:t>November, 2016</a:t>
            </a:r>
          </a:p>
          <a:p>
            <a:pPr algn="ctr"/>
            <a:r>
              <a:rPr lang="en-US" dirty="0" smtClean="0"/>
              <a:t>RPG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Question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17161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No-Wind-No-Hydro </a:t>
            </a:r>
            <a:r>
              <a:rPr lang="en-US" dirty="0"/>
              <a:t>s</a:t>
            </a:r>
            <a:r>
              <a:rPr lang="en-US" dirty="0" smtClean="0"/>
              <a:t>ensitivity summary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826346"/>
              </p:ext>
            </p:extLst>
          </p:nvPr>
        </p:nvGraphicFramePr>
        <p:xfrm>
          <a:off x="243025" y="1412725"/>
          <a:ext cx="838879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14400"/>
                <a:gridCol w="2514600"/>
                <a:gridCol w="1828800"/>
                <a:gridCol w="19117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Project/CMP</a:t>
                      </a:r>
                      <a:r>
                        <a:rPr lang="en-US" sz="1200" baseline="0" dirty="0" smtClean="0"/>
                        <a:t>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Weather</a:t>
                      </a:r>
                      <a:r>
                        <a:rPr lang="en-US" sz="1200" baseline="0" dirty="0" smtClean="0"/>
                        <a:t> Zone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Project/CMP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Resolution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NWNH1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Hamilton</a:t>
                      </a:r>
                      <a:r>
                        <a:rPr lang="en-US" sz="1200" baseline="0" dirty="0" smtClean="0"/>
                        <a:t> – Picacho 138 kV line overload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Reconductor (Project)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Planned</a:t>
                      </a:r>
                      <a:r>
                        <a:rPr lang="en-US" sz="1200" baseline="0" dirty="0" smtClean="0"/>
                        <a:t> project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NWNH2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Hamilton</a:t>
                      </a:r>
                      <a:r>
                        <a:rPr lang="en-US" sz="1200" baseline="0" dirty="0" smtClean="0"/>
                        <a:t> – Del Rio 138 kV line overload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Reconductor (Project)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Planned</a:t>
                      </a:r>
                      <a:r>
                        <a:rPr lang="en-US" sz="1200" baseline="0" dirty="0" smtClean="0"/>
                        <a:t> project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NWNH3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voltages and overloads in Hamilton, Maverick area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Reduce Eagle Pass</a:t>
                      </a:r>
                      <a:r>
                        <a:rPr lang="en-US" sz="1200" baseline="0" dirty="0" smtClean="0"/>
                        <a:t> DC tie export (needed in 2018)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CMP is not needed after the completion of the Maverick County RPG Project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NWNH4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Overloads and low voltages in the Valley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Reduce Railroad</a:t>
                      </a:r>
                      <a:r>
                        <a:rPr lang="en-US" sz="1200" baseline="0" dirty="0" smtClean="0"/>
                        <a:t> DC tie export and perform switching action (needed in 2018 and 2021)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CMP is needed in addition to the Hidalgo-Starr RPG Project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High-Wind-Low-Load </a:t>
            </a:r>
            <a:r>
              <a:rPr lang="en-US" dirty="0"/>
              <a:t>s</a:t>
            </a:r>
            <a:r>
              <a:rPr lang="en-US" dirty="0" smtClean="0"/>
              <a:t>ensitivity summary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88008"/>
              </p:ext>
            </p:extLst>
          </p:nvPr>
        </p:nvGraphicFramePr>
        <p:xfrm>
          <a:off x="304800" y="1600200"/>
          <a:ext cx="7925563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14400"/>
                <a:gridCol w="2514600"/>
                <a:gridCol w="1365568"/>
                <a:gridCol w="19117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Project/CMP</a:t>
                      </a:r>
                      <a:r>
                        <a:rPr lang="en-US" sz="1200" baseline="0" dirty="0" smtClean="0"/>
                        <a:t>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Weather</a:t>
                      </a:r>
                      <a:r>
                        <a:rPr lang="en-US" sz="1200" baseline="0" dirty="0" smtClean="0"/>
                        <a:t> Zone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Project/CMP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Resolution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HWLL1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South Central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Voltage at 345 kV Horse Hollow bus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Switching</a:t>
                      </a:r>
                      <a:r>
                        <a:rPr lang="en-US" sz="1200" baseline="0" dirty="0" smtClean="0"/>
                        <a:t> action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HWLL2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Voltage at 345 kV White Point bus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Switching action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HWLL3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North</a:t>
                      </a:r>
                      <a:r>
                        <a:rPr lang="en-US" sz="1200" baseline="0" dirty="0" smtClean="0"/>
                        <a:t> Central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Comanche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Peak – Wolf Hollow 345 kV line overload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Upgrade 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Project</a:t>
                      </a:r>
                      <a:r>
                        <a:rPr lang="en-US" sz="1200" baseline="0" dirty="0" smtClean="0"/>
                        <a:t> not recommended in RTP base plan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HWLL4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North</a:t>
                      </a:r>
                      <a:r>
                        <a:rPr lang="en-US" sz="1200" baseline="0" dirty="0" smtClean="0"/>
                        <a:t> Central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Barton Chapel</a:t>
                      </a:r>
                      <a:r>
                        <a:rPr lang="en-US" sz="1200" baseline="0" dirty="0" smtClean="0"/>
                        <a:t> Wind Farm – Oran Sub 138 kV line overload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Upgrade 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Project</a:t>
                      </a:r>
                      <a:r>
                        <a:rPr lang="en-US" sz="1200" baseline="0" dirty="0" smtClean="0"/>
                        <a:t> not recommended in RTP base plan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Panhandle Modeling 2016 RTP economic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Amount of generation capacity in panhandle is 5271 MW as of October 2016</a:t>
            </a:r>
          </a:p>
          <a:p>
            <a:r>
              <a:rPr lang="en-US" sz="2800" dirty="0" smtClean="0"/>
              <a:t>Interface limit based on a WSCR threshold of 1.5 is 4013 MW (3611 MW after adjusting for 10% operating margin)</a:t>
            </a:r>
          </a:p>
          <a:p>
            <a:r>
              <a:rPr lang="en-US" sz="2800" dirty="0" smtClean="0"/>
              <a:t>New panhandle interface limit with the recommended project is 4753 MW and (4278 MW after adjusting for 10% operating margin)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RTP Reliability Project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 descr="cid:image006.png@01D235AA.1A11279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562600" cy="5462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82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RTP Project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143000"/>
            <a:ext cx="69342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8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23621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Status update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Results of economic analysis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Next steps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5" name="Elbow Connector 4"/>
          <p:cNvCxnSpPr>
            <a:stCxn id="13" idx="3"/>
            <a:endCxn id="15" idx="0"/>
          </p:cNvCxnSpPr>
          <p:nvPr/>
        </p:nvCxnSpPr>
        <p:spPr>
          <a:xfrm>
            <a:off x="6219825" y="2135474"/>
            <a:ext cx="1447800" cy="83632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14" idx="3"/>
            <a:endCxn id="15" idx="2"/>
          </p:cNvCxnSpPr>
          <p:nvPr/>
        </p:nvCxnSpPr>
        <p:spPr>
          <a:xfrm flipV="1">
            <a:off x="6200775" y="4002374"/>
            <a:ext cx="1466850" cy="83632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228975" y="4800132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48025" y="221932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71525" y="990600"/>
            <a:ext cx="1905000" cy="914400"/>
          </a:xfrm>
          <a:prstGeom prst="roundRect">
            <a:avLst/>
          </a:prstGeom>
          <a:solidFill>
            <a:srgbClr val="93BC1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Case conditioning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1525" y="2209800"/>
            <a:ext cx="1905000" cy="914400"/>
          </a:xfrm>
          <a:prstGeom prst="roundRect">
            <a:avLst/>
          </a:prstGeom>
          <a:solidFill>
            <a:srgbClr val="93BC1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Initial start cases, and contingency list ready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71525" y="3505200"/>
            <a:ext cx="1905000" cy="914400"/>
          </a:xfrm>
          <a:prstGeom prst="roundRect">
            <a:avLst/>
          </a:prstGeom>
          <a:solidFill>
            <a:srgbClr val="93BC1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1 (P1, P7),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2 (P2, P4, P5) contingency analysis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for the base cases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62000" y="4800600"/>
            <a:ext cx="1905000" cy="914400"/>
          </a:xfrm>
          <a:prstGeom prst="roundRect">
            <a:avLst/>
          </a:prstGeom>
          <a:solidFill>
            <a:srgbClr val="93BC1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Set </a:t>
            </a:r>
            <a:r>
              <a:rPr lang="en-US" sz="1200" b="1" dirty="0" smtClean="0">
                <a:solidFill>
                  <a:schemeClr val="tx1"/>
                </a:solidFill>
              </a:rPr>
              <a:t>3 </a:t>
            </a:r>
            <a:r>
              <a:rPr lang="en-US" sz="1200" b="1" dirty="0">
                <a:solidFill>
                  <a:schemeClr val="tx1"/>
                </a:solidFill>
              </a:rPr>
              <a:t>(P3: G-1+N-1, part of </a:t>
            </a:r>
            <a:r>
              <a:rPr lang="en-US" sz="1200" b="1" dirty="0" smtClean="0">
                <a:solidFill>
                  <a:schemeClr val="tx1"/>
                </a:solidFill>
              </a:rPr>
              <a:t>P6: </a:t>
            </a:r>
            <a:r>
              <a:rPr lang="en-US" sz="1200" b="1" dirty="0">
                <a:solidFill>
                  <a:schemeClr val="tx1"/>
                </a:solidFill>
              </a:rPr>
              <a:t>X-1+N-1) contingency analysis for the base cases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81425" y="725774"/>
            <a:ext cx="2438400" cy="2819400"/>
          </a:xfrm>
          <a:prstGeom prst="roundRect">
            <a:avLst/>
          </a:prstGeom>
          <a:solidFill>
            <a:srgbClr val="93BC1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 smtClean="0">
              <a:solidFill>
                <a:srgbClr val="00206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43325" y="4114800"/>
            <a:ext cx="2457450" cy="1447800"/>
          </a:xfrm>
          <a:prstGeom prst="roundRect">
            <a:avLst/>
          </a:prstGeom>
          <a:solidFill>
            <a:srgbClr val="93BC1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Economic case preparation and analysis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715125" y="2971800"/>
            <a:ext cx="1905000" cy="1030574"/>
          </a:xfrm>
          <a:prstGeom prst="roundRect">
            <a:avLst/>
          </a:prstGeom>
          <a:gradFill flip="none" rotWithShape="1">
            <a:gsLst>
              <a:gs pos="71000">
                <a:srgbClr val="93BC10"/>
              </a:gs>
              <a:gs pos="9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2016 RTP Report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6" name="Elbow Connector 15"/>
          <p:cNvCxnSpPr/>
          <p:nvPr/>
        </p:nvCxnSpPr>
        <p:spPr>
          <a:xfrm flipH="1">
            <a:off x="2819400" y="1447800"/>
            <a:ext cx="9525" cy="3810000"/>
          </a:xfrm>
          <a:prstGeom prst="bentConnector3">
            <a:avLst>
              <a:gd name="adj1" fmla="val -43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6553201" y="5562600"/>
            <a:ext cx="2076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/>
              <a:t>Green box: complete</a:t>
            </a:r>
          </a:p>
          <a:p>
            <a:pPr eaLnBrk="1" hangingPunct="1"/>
            <a:r>
              <a:rPr lang="en-US" altLang="en-US" sz="1200" b="1" dirty="0" smtClean="0"/>
              <a:t>Blue box: in progress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000500" y="1540667"/>
            <a:ext cx="1905000" cy="278494"/>
          </a:xfrm>
          <a:prstGeom prst="roundRect">
            <a:avLst/>
          </a:prstGeom>
          <a:solidFill>
            <a:schemeClr val="bg1">
              <a:alpha val="1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Short circuit study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000500" y="1947362"/>
            <a:ext cx="1905000" cy="425992"/>
          </a:xfrm>
          <a:prstGeom prst="roundRect">
            <a:avLst/>
          </a:prstGeom>
          <a:solidFill>
            <a:schemeClr val="bg1">
              <a:alpha val="23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Long-lead time equipment study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010025" y="1169758"/>
            <a:ext cx="1905000" cy="243475"/>
          </a:xfrm>
          <a:prstGeom prst="roundRect">
            <a:avLst/>
          </a:prstGeom>
          <a:solidFill>
            <a:schemeClr val="bg1">
              <a:alpha val="53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Sensitivity analysis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871912" y="777604"/>
            <a:ext cx="2181225" cy="425992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Other Reliability Studies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038600" y="2598535"/>
            <a:ext cx="1905000" cy="668568"/>
          </a:xfrm>
          <a:prstGeom prst="roundRect">
            <a:avLst/>
          </a:prstGeom>
          <a:solidFill>
            <a:schemeClr val="bg1">
              <a:alpha val="2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Multiple element outage and cascading analyses</a:t>
            </a:r>
          </a:p>
        </p:txBody>
      </p:sp>
    </p:spTree>
    <p:extLst>
      <p:ext uri="{BB962C8B-B14F-4D97-AF65-F5344CB8AC3E}">
        <p14:creationId xmlns:p14="http://schemas.microsoft.com/office/powerpoint/2010/main" val="323512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Short-circuit Study </a:t>
            </a: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indings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199"/>
            <a:ext cx="4114800" cy="4953001"/>
          </a:xfrm>
        </p:spPr>
        <p:txBody>
          <a:bodyPr/>
          <a:lstStyle/>
          <a:p>
            <a:r>
              <a:rPr lang="en-US" altLang="en-US" sz="2400" dirty="0" smtClean="0"/>
              <a:t>Short circuit studies for years 2019 and 2022</a:t>
            </a:r>
          </a:p>
          <a:p>
            <a:r>
              <a:rPr lang="en-US" altLang="en-US" sz="2400" dirty="0" smtClean="0"/>
              <a:t>Evaluated 3 Phase and SLG faults for BES buses</a:t>
            </a:r>
          </a:p>
          <a:p>
            <a:r>
              <a:rPr lang="en-US" altLang="en-US" sz="2400" dirty="0" smtClean="0"/>
              <a:t>Results communicated to TOs and GOs</a:t>
            </a:r>
          </a:p>
          <a:p>
            <a:r>
              <a:rPr lang="en-US" sz="2400" dirty="0" smtClean="0"/>
              <a:t>22 Overdutied breakers and corresponding corrective action plans identified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854959"/>
              </p:ext>
            </p:extLst>
          </p:nvPr>
        </p:nvGraphicFramePr>
        <p:xfrm>
          <a:off x="5157190" y="2438400"/>
          <a:ext cx="3548418" cy="1423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929"/>
                <a:gridCol w="892117"/>
                <a:gridCol w="997248"/>
                <a:gridCol w="917124"/>
              </a:tblGrid>
              <a:tr h="474421">
                <a:tc>
                  <a:txBody>
                    <a:bodyPr/>
                    <a:lstStyle/>
                    <a:p>
                      <a:r>
                        <a:rPr lang="en-US" dirty="0" smtClean="0"/>
                        <a:t>KV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4744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138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7442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42848" y="4038601"/>
            <a:ext cx="3291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In addition to the breakers identified in 2019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157190" y="1703600"/>
            <a:ext cx="3548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Overdutied breakers Identified in 2016 RTP Short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9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267200" cy="4876800"/>
          </a:xfrm>
        </p:spPr>
        <p:txBody>
          <a:bodyPr/>
          <a:lstStyle/>
          <a:p>
            <a:r>
              <a:rPr lang="en-US" sz="2800" dirty="0"/>
              <a:t>No-Wind-No-Hydro (NWNH</a:t>
            </a:r>
            <a:r>
              <a:rPr lang="en-US" sz="2800" dirty="0" smtClean="0"/>
              <a:t>) conditions evaluated as a summer peak sensitivity evaluated for years 2018 and 2021</a:t>
            </a:r>
          </a:p>
          <a:p>
            <a:r>
              <a:rPr lang="en-US" sz="2800" dirty="0" smtClean="0"/>
              <a:t>High-Wind-Low-Load (HWLL) conditions evaluated as off-peak sensitivity for 2019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59746"/>
              </p:ext>
            </p:extLst>
          </p:nvPr>
        </p:nvGraphicFramePr>
        <p:xfrm>
          <a:off x="4572000" y="1865531"/>
          <a:ext cx="4419600" cy="185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12446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Weather Zone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NWNH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HWLL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West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South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North Central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South Central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1219200"/>
            <a:ext cx="441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corrective action plans identified in 2016 RTP Sensitivity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Regulation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24400"/>
          </a:xfrm>
        </p:spPr>
        <p:txBody>
          <a:bodyPr/>
          <a:lstStyle/>
          <a:p>
            <a:r>
              <a:rPr lang="en-US" sz="2800" dirty="0" smtClean="0"/>
              <a:t>The Environmental Regulation sensitivity study evaluated reliability needs for Summer peak conditions in 2021</a:t>
            </a:r>
          </a:p>
          <a:p>
            <a:r>
              <a:rPr lang="en-US" sz="2800" dirty="0" smtClean="0"/>
              <a:t>More than 6000 MW of generation, mostly in East weather zone was replaced by generation in the Interconnect queue</a:t>
            </a:r>
          </a:p>
          <a:p>
            <a:r>
              <a:rPr lang="en-US" sz="2800" dirty="0" smtClean="0"/>
              <a:t>Study scope presented at the May RPG meeting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6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Regulation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7772400" cy="2895600"/>
          </a:xfrm>
        </p:spPr>
        <p:txBody>
          <a:bodyPr/>
          <a:lstStyle/>
          <a:p>
            <a:r>
              <a:rPr lang="en-US" sz="2800" dirty="0" smtClean="0"/>
              <a:t>Study results shared with RPG via MIS on October 19, 2016</a:t>
            </a:r>
          </a:p>
          <a:p>
            <a:r>
              <a:rPr lang="en-US" sz="2800" dirty="0" smtClean="0"/>
              <a:t>Study found a need to upgrade close to </a:t>
            </a:r>
          </a:p>
          <a:p>
            <a:pPr lvl="1"/>
            <a:r>
              <a:rPr lang="en-US" sz="2400" dirty="0" smtClean="0"/>
              <a:t>178 circuit-miles of 345 kV lines</a:t>
            </a:r>
          </a:p>
          <a:p>
            <a:pPr lvl="1"/>
            <a:r>
              <a:rPr lang="en-US" sz="2400" dirty="0" smtClean="0"/>
              <a:t>23 circuit-miles of 138 kV lines</a:t>
            </a:r>
          </a:p>
          <a:p>
            <a:pPr lvl="1"/>
            <a:r>
              <a:rPr lang="en-US" sz="2400" dirty="0" smtClean="0"/>
              <a:t>15 circuit-miles of 69 kV 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9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Congestion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444966"/>
              </p:ext>
            </p:extLst>
          </p:nvPr>
        </p:nvGraphicFramePr>
        <p:xfrm>
          <a:off x="381000" y="821286"/>
          <a:ext cx="7772400" cy="524708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7061"/>
                <a:gridCol w="3793939"/>
                <a:gridCol w="1143000"/>
                <a:gridCol w="1066800"/>
                <a:gridCol w="1371600"/>
              </a:tblGrid>
              <a:tr h="2751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Index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3" marR="6443" marT="644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Projected Constraining Element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3" marR="6443" marT="644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Congestion </a:t>
                      </a:r>
                      <a:r>
                        <a:rPr lang="en-US" sz="1100" u="none" strike="noStrike" dirty="0">
                          <a:effectLst/>
                        </a:rPr>
                        <a:t>Rental ($/MW</a:t>
                      </a:r>
                      <a:r>
                        <a:rPr lang="en-US" sz="1100" u="none" strike="noStrike" dirty="0" smtClean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3" marR="6443" marT="6443" marB="0"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3" marR="6443" marT="644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Met </a:t>
                      </a:r>
                      <a:r>
                        <a:rPr lang="en-US" sz="1100" u="none" strike="noStrike" dirty="0">
                          <a:effectLst/>
                        </a:rPr>
                        <a:t>Economic Criteria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51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3" marR="6443" marT="6443" marB="0" anchor="ctr"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3" marR="6443" marT="6443" marB="0" anchor="ctr"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4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Panhandle Interface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3" marR="6443" marT="6443" marB="0" anchor="ctr"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lnT w="12700" cmpd="sng">
                      <a:noFill/>
                    </a:lnT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Yes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STP - Jones </a:t>
                      </a:r>
                      <a:r>
                        <a:rPr lang="en-US" sz="1200" u="none" strike="noStrike" dirty="0" smtClean="0">
                          <a:effectLst/>
                        </a:rPr>
                        <a:t>Creek 345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Oasis - WA </a:t>
                      </a:r>
                      <a:r>
                        <a:rPr lang="en-US" sz="1200" u="none" strike="noStrike" dirty="0" smtClean="0">
                          <a:effectLst/>
                        </a:rPr>
                        <a:t>Parish 345 kV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Not evaluated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Cico </a:t>
                      </a:r>
                      <a:r>
                        <a:rPr lang="en-US" sz="1200" u="none" strike="noStrike" dirty="0" smtClean="0">
                          <a:effectLst/>
                        </a:rPr>
                        <a:t>– Comfort 138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u="none" strike="noStrike" kern="1200" dirty="0">
                        <a:solidFill>
                          <a:schemeClr val="bg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Long Road - North </a:t>
                      </a:r>
                      <a:r>
                        <a:rPr lang="en-US" sz="1200" u="none" strike="noStrike" dirty="0" smtClean="0">
                          <a:effectLst/>
                        </a:rPr>
                        <a:t>Denton 138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Fort Stockton Plant - Airport </a:t>
                      </a:r>
                      <a:r>
                        <a:rPr lang="en-US" sz="1200" u="none" strike="noStrike" dirty="0" smtClean="0">
                          <a:effectLst/>
                        </a:rPr>
                        <a:t>TNP 138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Jones Street TNP - Lakepointe </a:t>
                      </a:r>
                      <a:r>
                        <a:rPr lang="en-US" sz="1200" u="none" strike="noStrike" dirty="0" smtClean="0">
                          <a:effectLst/>
                        </a:rPr>
                        <a:t>TNP 138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16th Street TNP - Woodward </a:t>
                      </a:r>
                      <a:r>
                        <a:rPr lang="en-US" sz="1200" u="none" strike="noStrike" dirty="0" smtClean="0">
                          <a:effectLst/>
                        </a:rPr>
                        <a:t>2 138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Raymondville 2 - Las </a:t>
                      </a:r>
                      <a:r>
                        <a:rPr lang="en-US" sz="1200" u="none" strike="noStrike" dirty="0" smtClean="0">
                          <a:effectLst/>
                        </a:rPr>
                        <a:t>Pulgas 138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BTU Jack Creek - Twin Oak </a:t>
                      </a:r>
                      <a:r>
                        <a:rPr lang="en-US" sz="1200" u="none" strike="noStrike" dirty="0" smtClean="0">
                          <a:effectLst/>
                        </a:rPr>
                        <a:t>Switch 345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Not evaluated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Fayetteville 345/138-kV transformer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Not evaluated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 smtClean="0">
                          <a:effectLst/>
                        </a:rPr>
                        <a:t>Austrop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1200" u="none" strike="noStrike" dirty="0" smtClean="0">
                          <a:effectLst/>
                        </a:rPr>
                        <a:t>Sandow Switch 345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Not evaluated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Bruni Sub 138/69-kV transformer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Cagnon 345/138-kV transformer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Not evaluated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Fort Stockton Switch </a:t>
                      </a:r>
                      <a:r>
                        <a:rPr lang="en-US" sz="1200" u="none" strike="noStrike" dirty="0" smtClean="0">
                          <a:effectLst/>
                        </a:rPr>
                        <a:t>– Barrilla 69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Reveille </a:t>
                      </a:r>
                      <a:r>
                        <a:rPr lang="en-US" sz="1200" u="none" strike="noStrike" dirty="0" smtClean="0">
                          <a:effectLst/>
                        </a:rPr>
                        <a:t>– Encinal 138 kV line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Not evaluated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dirty="0">
                          <a:effectLst/>
                        </a:rPr>
                        <a:t>Cagnon </a:t>
                      </a:r>
                      <a:r>
                        <a:rPr lang="en-US" sz="1200" u="none" strike="noStrike" dirty="0" smtClean="0">
                          <a:effectLst/>
                        </a:rPr>
                        <a:t>– Kendall 345kV line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6443" marT="6443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570724"/>
              </p:ext>
            </p:extLst>
          </p:nvPr>
        </p:nvGraphicFramePr>
        <p:xfrm>
          <a:off x="4584057" y="6172200"/>
          <a:ext cx="2209800" cy="2743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43000"/>
                <a:gridCol w="1066800"/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High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3" marR="6443" marT="6443" marB="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25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Analysis: Panhandle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534400" cy="3810000"/>
          </a:xfrm>
        </p:spPr>
        <p:txBody>
          <a:bodyPr/>
          <a:lstStyle/>
          <a:p>
            <a:r>
              <a:rPr lang="en-US" sz="2800" dirty="0" smtClean="0"/>
              <a:t>Addition of two 175 MVAR synchronous condensers at Windmill Substation meets economic criteria</a:t>
            </a:r>
          </a:p>
          <a:p>
            <a:r>
              <a:rPr lang="en-US" sz="2800" dirty="0" smtClean="0"/>
              <a:t>Additional analysis is required to determine the Panhandle interface stability limit under different upgrade options</a:t>
            </a:r>
          </a:p>
          <a:p>
            <a:r>
              <a:rPr lang="en-US" sz="2800" dirty="0" smtClean="0"/>
              <a:t>Detailed analysis will be conducted during the independent review of Sharyland’s South Plains Transmission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9090</TotalTime>
  <Words>824</Words>
  <Application>Microsoft Office PowerPoint</Application>
  <PresentationFormat>On-screen Show (4:3)</PresentationFormat>
  <Paragraphs>213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Agenda</vt:lpstr>
      <vt:lpstr>Status Update</vt:lpstr>
      <vt:lpstr>Short-circuit Study Findings</vt:lpstr>
      <vt:lpstr>Sensitivity Analysis</vt:lpstr>
      <vt:lpstr>Environmental Regulation Sensitivity</vt:lpstr>
      <vt:lpstr>Environmental Regulation Sensitivity</vt:lpstr>
      <vt:lpstr>Top Congestion Constraints</vt:lpstr>
      <vt:lpstr>Economic Analysis: Panhandle Interface</vt:lpstr>
      <vt:lpstr>Question</vt:lpstr>
      <vt:lpstr>No-Wind-No-Hydro sensitivity summary</vt:lpstr>
      <vt:lpstr>High-Wind-Low-Load sensitivity summary</vt:lpstr>
      <vt:lpstr>Panhandle Modeling 2016 RTP economic analysis</vt:lpstr>
      <vt:lpstr>2016 RTP Reliability Project Locations</vt:lpstr>
      <vt:lpstr>2016 RTP Project Locations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113</cp:revision>
  <cp:lastPrinted>2016-11-14T19:26:45Z</cp:lastPrinted>
  <dcterms:created xsi:type="dcterms:W3CDTF">2016-01-21T15:20:31Z</dcterms:created>
  <dcterms:modified xsi:type="dcterms:W3CDTF">2016-11-14T22:58:31Z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