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2" r:id="rId3"/>
  </p:sldMasterIdLst>
  <p:notesMasterIdLst>
    <p:notesMasterId r:id="rId11"/>
  </p:notesMasterIdLst>
  <p:sldIdLst>
    <p:sldId id="260" r:id="rId4"/>
    <p:sldId id="281" r:id="rId5"/>
    <p:sldId id="283" r:id="rId6"/>
    <p:sldId id="285" r:id="rId7"/>
    <p:sldId id="275" r:id="rId8"/>
    <p:sldId id="284" r:id="rId9"/>
    <p:sldId id="267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C5C5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8DD6961-0999-4ABB-BD32-6EE73A3B7858}" type="datetimeFigureOut">
              <a:rPr lang="en-US" smtClean="0"/>
              <a:t>11/14/2016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6119673-213A-432E-B269-E9C45BF3A2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145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951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38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623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91900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671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600201"/>
            <a:ext cx="113792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144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681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738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11/14/2016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223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11/14/2016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956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11/14/2016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684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11/14/2016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813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11/14/2016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448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11/14/2016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745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A2BC6-7A47-46DF-8552-B0EE37E8912A}" type="datetimeFigureOut">
              <a:rPr lang="en-US" smtClean="0"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139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219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5B6770"/>
                </a:solidFill>
              </a:rPr>
              <a:t>PUBLIC</a:t>
            </a:r>
            <a:endParaRPr lang="en-US" sz="1000" b="1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83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05400" y="1981201"/>
            <a:ext cx="5646034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 smtClean="0">
                <a:solidFill>
                  <a:srgbClr val="000000"/>
                </a:solidFill>
                <a:latin typeface="Arial Black"/>
              </a:rPr>
              <a:t>Communications and Settlement Working Group</a:t>
            </a:r>
          </a:p>
          <a:p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pPr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defTabSz="457200"/>
            <a:r>
              <a:rPr lang="en-US" b="1" dirty="0" smtClean="0">
                <a:solidFill>
                  <a:srgbClr val="000000"/>
                </a:solidFill>
              </a:rPr>
              <a:t>November </a:t>
            </a:r>
            <a:r>
              <a:rPr lang="en-US" b="1" dirty="0">
                <a:solidFill>
                  <a:srgbClr val="000000"/>
                </a:solidFill>
              </a:rPr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203299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695432"/>
          </a:xfrm>
        </p:spPr>
        <p:txBody>
          <a:bodyPr/>
          <a:lstStyle/>
          <a:p>
            <a:r>
              <a:rPr lang="en-US" dirty="0" smtClean="0"/>
              <a:t>CSWG Accomplishments 2016  (Draft for COPS Update)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39114"/>
            <a:ext cx="11379200" cy="4980919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Approvals:  </a:t>
            </a:r>
          </a:p>
          <a:p>
            <a:r>
              <a:rPr lang="en-US" sz="1600" dirty="0" smtClean="0"/>
              <a:t>COPMGRR41 Section 5, Appendix A) Market communications cleanup effort </a:t>
            </a:r>
            <a:endParaRPr lang="en-US" sz="1600" dirty="0"/>
          </a:p>
          <a:p>
            <a:r>
              <a:rPr lang="en-US" sz="1600" dirty="0" smtClean="0"/>
              <a:t>COPMGRR42 Creation of MDWG</a:t>
            </a:r>
          </a:p>
          <a:p>
            <a:r>
              <a:rPr lang="en-US" sz="1600" dirty="0" smtClean="0"/>
              <a:t>NPRR754 Load Factor Posting Frequency</a:t>
            </a:r>
          </a:p>
          <a:p>
            <a:r>
              <a:rPr lang="en-US" sz="1600" dirty="0" smtClean="0"/>
              <a:t>NPRR744 RUC Trigger for RD Price adder </a:t>
            </a:r>
          </a:p>
          <a:p>
            <a:r>
              <a:rPr lang="en-US" sz="1600" dirty="0" smtClean="0"/>
              <a:t>COPMGRR44/NPRR794  Unregistered DG Language alignment and relocation</a:t>
            </a:r>
            <a:endParaRPr lang="en-US" sz="1600" dirty="0"/>
          </a:p>
          <a:p>
            <a:r>
              <a:rPr lang="en-US" sz="1600" dirty="0" smtClean="0"/>
              <a:t>Implementation of NPRR419 (identified rounding issues)</a:t>
            </a:r>
          </a:p>
          <a:p>
            <a:r>
              <a:rPr lang="en-US" sz="1600" dirty="0" smtClean="0"/>
              <a:t>NPRR 617/700 Changes to VC </a:t>
            </a:r>
          </a:p>
          <a:p>
            <a:r>
              <a:rPr lang="en-US" sz="1600" dirty="0" smtClean="0"/>
              <a:t>NPRR742 – Prior Month data cut for Balancing Account</a:t>
            </a:r>
          </a:p>
          <a:p>
            <a:r>
              <a:rPr lang="en-US" sz="1600" dirty="0" smtClean="0"/>
              <a:t>NPRR662 Proxy EOC</a:t>
            </a:r>
          </a:p>
          <a:p>
            <a:r>
              <a:rPr lang="en-US" sz="1600" dirty="0" smtClean="0"/>
              <a:t>NPRR696 SCED Fail Price Replacements</a:t>
            </a:r>
            <a:endParaRPr lang="en-US" sz="2000" dirty="0" smtClean="0"/>
          </a:p>
          <a:p>
            <a:r>
              <a:rPr lang="en-US" sz="1600" dirty="0" smtClean="0"/>
              <a:t>Impact of Negative Load NPRR746</a:t>
            </a:r>
          </a:p>
          <a:p>
            <a:pPr marL="0" indent="0">
              <a:buNone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9791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695432"/>
          </a:xfrm>
        </p:spPr>
        <p:txBody>
          <a:bodyPr/>
          <a:lstStyle/>
          <a:p>
            <a:r>
              <a:rPr lang="en-US" dirty="0" smtClean="0"/>
              <a:t>CSWG Accomplishments 2016  - Draft for COPS Update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827796"/>
            <a:ext cx="11379200" cy="4980919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Settlement Stability:</a:t>
            </a:r>
          </a:p>
          <a:p>
            <a:r>
              <a:rPr lang="en-US" sz="1600" dirty="0" smtClean="0"/>
              <a:t>Resettlements were minimal 7/7 early R2</a:t>
            </a:r>
          </a:p>
          <a:p>
            <a:r>
              <a:rPr lang="en-US" sz="1600" dirty="0" smtClean="0"/>
              <a:t>Load change from Final to True-up trending very small </a:t>
            </a:r>
            <a:endParaRPr lang="en-US" sz="16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Issues </a:t>
            </a:r>
            <a:r>
              <a:rPr lang="en-US" sz="2000" dirty="0"/>
              <a:t>Raised:  </a:t>
            </a:r>
          </a:p>
          <a:p>
            <a:r>
              <a:rPr lang="en-US" sz="1600" dirty="0"/>
              <a:t>NPRR744 data </a:t>
            </a:r>
            <a:r>
              <a:rPr lang="en-US" sz="1600" dirty="0" smtClean="0"/>
              <a:t>sufficiency (VDI) </a:t>
            </a:r>
            <a:endParaRPr lang="en-US" sz="1600" dirty="0"/>
          </a:p>
          <a:p>
            <a:r>
              <a:rPr lang="en-US" sz="1600" dirty="0"/>
              <a:t>Extract Report Incident Log</a:t>
            </a:r>
          </a:p>
          <a:p>
            <a:r>
              <a:rPr lang="en-US" sz="1600" dirty="0"/>
              <a:t>CARD/BA Account Extracts for Misc. Invoices</a:t>
            </a:r>
          </a:p>
          <a:p>
            <a:r>
              <a:rPr lang="en-US" sz="1600" dirty="0"/>
              <a:t>Versioning for Prices</a:t>
            </a:r>
          </a:p>
          <a:p>
            <a:r>
              <a:rPr lang="en-US" sz="1600" dirty="0"/>
              <a:t>Resource-specific determinants for ORDC Charge-types </a:t>
            </a:r>
          </a:p>
          <a:p>
            <a:r>
              <a:rPr lang="en-US" sz="1600" dirty="0"/>
              <a:t>Settlement Timeline:  Invoices may be due before extract data is received to verify Charge Types on </a:t>
            </a:r>
            <a:r>
              <a:rPr lang="en-US" sz="1600" dirty="0" smtClean="0"/>
              <a:t>Statements</a:t>
            </a:r>
          </a:p>
          <a:p>
            <a:r>
              <a:rPr lang="en-US" sz="1600" dirty="0"/>
              <a:t>Identified Settlement-related areas of ERCOT.com which could use updating, links </a:t>
            </a:r>
            <a:r>
              <a:rPr lang="en-US" sz="1600" dirty="0" smtClean="0"/>
              <a:t>removed/updated</a:t>
            </a:r>
          </a:p>
          <a:p>
            <a:endParaRPr lang="en-US" sz="1600" dirty="0"/>
          </a:p>
          <a:p>
            <a:pPr marL="0" indent="0">
              <a:buNone/>
            </a:pPr>
            <a:r>
              <a:rPr lang="en-US" sz="2000" dirty="0" smtClean="0"/>
              <a:t>Informational:</a:t>
            </a:r>
          </a:p>
          <a:p>
            <a:r>
              <a:rPr lang="en-US" sz="1600" dirty="0" smtClean="0"/>
              <a:t>Presentation on shadowing ERO Fee</a:t>
            </a: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Nodal Settlement Handbook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1450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695432"/>
          </a:xfrm>
        </p:spPr>
        <p:txBody>
          <a:bodyPr/>
          <a:lstStyle/>
          <a:p>
            <a:r>
              <a:rPr lang="en-US" dirty="0" smtClean="0"/>
              <a:t>CSWG Accomplishments 2016  - Draft for COPS Update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39114"/>
            <a:ext cx="11379200" cy="4980919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Ongoing/Upcoming:</a:t>
            </a:r>
          </a:p>
          <a:p>
            <a:r>
              <a:rPr lang="en-US" sz="1600" dirty="0" smtClean="0"/>
              <a:t>Teamed </a:t>
            </a:r>
            <a:r>
              <a:rPr lang="en-US" sz="1600" dirty="0"/>
              <a:t>with MDWG to explore solution for Extract </a:t>
            </a:r>
            <a:r>
              <a:rPr lang="en-US" sz="1600" dirty="0" smtClean="0"/>
              <a:t>Reporting</a:t>
            </a:r>
          </a:p>
          <a:p>
            <a:r>
              <a:rPr lang="en-US" sz="1600" dirty="0"/>
              <a:t>C</a:t>
            </a:r>
            <a:r>
              <a:rPr lang="en-US" sz="1600" dirty="0" smtClean="0"/>
              <a:t>ontinue </a:t>
            </a:r>
            <a:r>
              <a:rPr lang="en-US" sz="1600" dirty="0"/>
              <a:t>to monitor Distributed </a:t>
            </a:r>
            <a:r>
              <a:rPr lang="en-US" sz="1600" dirty="0" smtClean="0"/>
              <a:t>Generation and </a:t>
            </a:r>
            <a:r>
              <a:rPr lang="en-US" sz="1600" dirty="0"/>
              <a:t>DER </a:t>
            </a:r>
            <a:endParaRPr lang="en-US" sz="1600" dirty="0" smtClean="0"/>
          </a:p>
          <a:p>
            <a:r>
              <a:rPr lang="en-US" sz="1600" dirty="0" smtClean="0"/>
              <a:t>Anticipate assignments from Market Continuity initiative </a:t>
            </a:r>
            <a:endParaRPr lang="en-US" sz="1600" dirty="0"/>
          </a:p>
          <a:p>
            <a:r>
              <a:rPr lang="en-US" sz="1600" dirty="0" smtClean="0"/>
              <a:t>Nodal Settlement Handbook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2000" dirty="0" smtClean="0"/>
              <a:t>Challenges:</a:t>
            </a:r>
          </a:p>
          <a:p>
            <a:endParaRPr lang="en-US" sz="1600" dirty="0" smtClean="0"/>
          </a:p>
          <a:p>
            <a:r>
              <a:rPr lang="en-US" sz="1600" dirty="0" smtClean="0"/>
              <a:t>Bandwidth for projects and effective vetting of calculations both in the WG and at ERCOT 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1127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03189" y="285750"/>
            <a:ext cx="10256108" cy="852934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altLang="en-US" sz="2700" dirty="0" smtClean="0">
                <a:latin typeface="Calibri" panose="020F0502020204030204" pitchFamily="34" charset="0"/>
              </a:rPr>
              <a:t>NPRR782 Settlement </a:t>
            </a:r>
            <a:r>
              <a:rPr lang="en-US" altLang="en-US" sz="2700" dirty="0">
                <a:latin typeface="Calibri" panose="020F0502020204030204" pitchFamily="34" charset="0"/>
              </a:rPr>
              <a:t>of Infeasible Ancillary Services Due </a:t>
            </a:r>
            <a:r>
              <a:rPr lang="en-US" altLang="en-US" sz="2700" dirty="0" smtClean="0">
                <a:latin typeface="Calibri" panose="020F0502020204030204" pitchFamily="34" charset="0"/>
              </a:rPr>
              <a:t>to Transmission Constraints</a:t>
            </a:r>
            <a:r>
              <a:rPr lang="en-US" sz="3000" i="1" dirty="0">
                <a:solidFill>
                  <a:srgbClr val="FF0000"/>
                </a:solidFill>
              </a:rPr>
              <a:t/>
            </a:r>
            <a:br>
              <a:rPr lang="en-US" sz="3000" i="1" dirty="0">
                <a:solidFill>
                  <a:srgbClr val="FF0000"/>
                </a:solidFill>
              </a:rPr>
            </a:br>
            <a:endParaRPr lang="en-US" dirty="0" smtClean="0"/>
          </a:p>
        </p:txBody>
      </p:sp>
      <p:sp>
        <p:nvSpPr>
          <p:cNvPr id="614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96516" indent="-26789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1563" indent="-2143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00188" indent="-2143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28813" indent="-2143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57438" indent="-214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86063" indent="-214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14688" indent="-214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43313" indent="-214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620333C-1F37-4DA2-AFE7-3902C6F639E3}" type="slidenum">
              <a:rPr lang="en-US" altLang="en-US" smtClean="0">
                <a:solidFill>
                  <a:srgbClr val="898989"/>
                </a:solidFill>
              </a:rPr>
              <a:pPr eaLnBrk="1" hangingPunct="1"/>
              <a:t>5</a:t>
            </a:fld>
            <a:endParaRPr lang="en-US" altLang="en-US" dirty="0" smtClean="0">
              <a:solidFill>
                <a:srgbClr val="898989"/>
              </a:solidFill>
            </a:endParaRPr>
          </a:p>
        </p:txBody>
      </p:sp>
      <p:sp>
        <p:nvSpPr>
          <p:cNvPr id="13316" name="Content Placeholder 5"/>
          <p:cNvSpPr>
            <a:spLocks noGrp="1"/>
          </p:cNvSpPr>
          <p:nvPr>
            <p:ph idx="1"/>
          </p:nvPr>
        </p:nvSpPr>
        <p:spPr>
          <a:xfrm>
            <a:off x="803189" y="1138684"/>
            <a:ext cx="10256108" cy="4013761"/>
          </a:xfrm>
        </p:spPr>
        <p:txBody>
          <a:bodyPr/>
          <a:lstStyle/>
          <a:p>
            <a:pPr marL="187523" lvl="1" indent="0">
              <a:buNone/>
            </a:pPr>
            <a:r>
              <a:rPr lang="en-US" altLang="en-US" sz="2000" dirty="0" smtClean="0">
                <a:latin typeface="Calibri" panose="020F0502020204030204" pitchFamily="34" charset="0"/>
              </a:rPr>
              <a:t>NPRR782 </a:t>
            </a:r>
            <a:r>
              <a:rPr lang="en-US" altLang="en-US" sz="2000" dirty="0">
                <a:latin typeface="Calibri" panose="020F0502020204030204" pitchFamily="34" charset="0"/>
              </a:rPr>
              <a:t>clarifies the Protocol language regarding the equations governing the Settlement of Ancillary Services for Resources that are not able to deliver on their Ancillary Services responsibilities due to transmission </a:t>
            </a:r>
            <a:r>
              <a:rPr lang="en-US" altLang="en-US" sz="2000" dirty="0" smtClean="0">
                <a:latin typeface="Calibri" panose="020F0502020204030204" pitchFamily="34" charset="0"/>
              </a:rPr>
              <a:t>constraints</a:t>
            </a:r>
          </a:p>
          <a:p>
            <a:pPr marL="187523" lvl="1" indent="0" algn="ctr">
              <a:buNone/>
            </a:pPr>
            <a:endParaRPr lang="en-US" altLang="en-US" sz="2250" dirty="0"/>
          </a:p>
          <a:p>
            <a:pPr>
              <a:buFont typeface="Calibri" panose="020F0502020204030204" pitchFamily="34" charset="0"/>
              <a:buAutoNum type="arabicPeriod"/>
            </a:pPr>
            <a:r>
              <a:rPr lang="en-US" altLang="en-US" sz="1688" dirty="0"/>
              <a:t>The QSE with the infeasible Ancillary Service(s) will be charged the Day-Ahead Market (DAM) clearing price regardless whether the responsibility was awarded, self-arranged, or traded, and regardless of whether a Supplemental Ancillary Service Market (SASM) is </a:t>
            </a:r>
            <a:r>
              <a:rPr lang="en-US" altLang="en-US" sz="1688" dirty="0" smtClean="0"/>
              <a:t>executed</a:t>
            </a:r>
            <a:endParaRPr lang="en-US" altLang="en-US" sz="1688" dirty="0"/>
          </a:p>
          <a:p>
            <a:pPr>
              <a:buFont typeface="Calibri" panose="020F0502020204030204" pitchFamily="34" charset="0"/>
              <a:buAutoNum type="arabicPeriod"/>
            </a:pPr>
            <a:r>
              <a:rPr lang="en-US" altLang="en-US" sz="1688" dirty="0"/>
              <a:t>The Ancillary Service replacement cost, if any, is charged to all QSEs based on the current Settlement allocation (Load Ratio Share (LRS) less self-arranged</a:t>
            </a:r>
            <a:r>
              <a:rPr lang="en-US" altLang="en-US" sz="1688" dirty="0" smtClean="0"/>
              <a:t>)</a:t>
            </a:r>
            <a:endParaRPr lang="en-US" altLang="en-US" sz="1688" dirty="0"/>
          </a:p>
          <a:p>
            <a:pPr>
              <a:buFont typeface="Calibri" panose="020F0502020204030204" pitchFamily="34" charset="0"/>
              <a:buAutoNum type="arabicPeriod"/>
            </a:pPr>
            <a:r>
              <a:rPr lang="en-US" altLang="en-US" sz="1688" dirty="0"/>
              <a:t>The QSE with the Ancillary Service infeasibility is not directly charged the full replacement cost, if any</a:t>
            </a:r>
          </a:p>
          <a:p>
            <a:pPr>
              <a:buFont typeface="Calibri" panose="020F0502020204030204" pitchFamily="34" charset="0"/>
              <a:buAutoNum type="arabicPeriod"/>
            </a:pPr>
            <a:r>
              <a:rPr lang="en-US" altLang="en-US" sz="1688" dirty="0"/>
              <a:t>All revenues collected from charges to QSEs due to infeasible Ancillary Service(s) are paid to all QSEs based on the current Settlement allocation (LRS less self-arranged)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441050" y="5224007"/>
            <a:ext cx="5868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Have we seen anything at COPS or CSWG?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41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075415"/>
            <a:ext cx="11379200" cy="5039138"/>
          </a:xfrm>
        </p:spPr>
        <p:txBody>
          <a:bodyPr/>
          <a:lstStyle/>
          <a:p>
            <a:pPr marL="0" indent="0">
              <a:buNone/>
            </a:pPr>
            <a:endParaRPr lang="en-US" sz="2400" dirty="0"/>
          </a:p>
          <a:p>
            <a:r>
              <a:rPr lang="en-US" sz="2000" dirty="0"/>
              <a:t>Submit Leadership and Accomplishments as Approval item for COPS January face-to-face meeting </a:t>
            </a:r>
          </a:p>
          <a:p>
            <a:r>
              <a:rPr lang="en-US" sz="2000" dirty="0"/>
              <a:t>2017 Meeting Dates </a:t>
            </a:r>
          </a:p>
          <a:p>
            <a:r>
              <a:rPr lang="en-US" sz="2000" dirty="0"/>
              <a:t>How often by WebEx?</a:t>
            </a:r>
          </a:p>
          <a:p>
            <a:pPr lvl="1"/>
            <a:r>
              <a:rPr lang="en-US" sz="2000" dirty="0"/>
              <a:t>All the time</a:t>
            </a:r>
          </a:p>
          <a:p>
            <a:pPr lvl="1"/>
            <a:r>
              <a:rPr lang="en-US" sz="2000" dirty="0"/>
              <a:t>In months when COPS is by WebEx</a:t>
            </a:r>
          </a:p>
          <a:p>
            <a:pPr lvl="1"/>
            <a:r>
              <a:rPr lang="en-US" sz="2000" dirty="0"/>
              <a:t>Prefer to meet on-site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Last meeting of 2016 will be on December </a:t>
            </a:r>
            <a:r>
              <a:rPr lang="en-US" sz="2800" strike="sngStrike" dirty="0" smtClean="0">
                <a:solidFill>
                  <a:schemeClr val="accent6">
                    <a:lumMod val="75000"/>
                  </a:schemeClr>
                </a:solidFill>
              </a:rPr>
              <a:t>19</a:t>
            </a:r>
            <a:r>
              <a:rPr lang="en-US" sz="2800" strike="sngStrike" baseline="30000" dirty="0" smtClean="0">
                <a:solidFill>
                  <a:schemeClr val="accent6">
                    <a:lumMod val="75000"/>
                  </a:schemeClr>
                </a:solidFill>
              </a:rPr>
              <a:t>th  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20th</a:t>
            </a:r>
            <a:endParaRPr lang="en-US" sz="2800" strike="sngStrike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If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no items from COPS, we may opt for WebEx only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+mn-lt"/>
              </a:rPr>
              <a:t>Administrative Items:</a:t>
            </a:r>
            <a:endParaRPr lang="en-US" sz="3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75262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74725" y="1919416"/>
            <a:ext cx="552758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QUESTIONS?</a:t>
            </a:r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50" y="2628900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180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6028</TotalTime>
  <Words>476</Words>
  <Application>Microsoft Office PowerPoint</Application>
  <PresentationFormat>Widescreen</PresentationFormat>
  <Paragraphs>78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Office Theme</vt:lpstr>
      <vt:lpstr>1_Custom Design</vt:lpstr>
      <vt:lpstr>1_Office Theme</vt:lpstr>
      <vt:lpstr>PowerPoint Presentation</vt:lpstr>
      <vt:lpstr>CSWG Accomplishments 2016  (Draft for COPS Update)</vt:lpstr>
      <vt:lpstr>CSWG Accomplishments 2016  - Draft for COPS Update (cont’d)</vt:lpstr>
      <vt:lpstr>CSWG Accomplishments 2016  - Draft for COPS Update (cont’d)</vt:lpstr>
      <vt:lpstr>NPRR782 Settlement of Infeasible Ancillary Services Due to Transmission Constraints </vt:lpstr>
      <vt:lpstr>Administrative Items:</vt:lpstr>
      <vt:lpstr>PowerPoint Presentation</vt:lpstr>
    </vt:vector>
  </TitlesOfParts>
  <Company>Lower Colorado River Authority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Boisseau</dc:creator>
  <cp:lastModifiedBy>Heather Boisseau</cp:lastModifiedBy>
  <cp:revision>112</cp:revision>
  <cp:lastPrinted>2016-07-25T13:59:58Z</cp:lastPrinted>
  <dcterms:created xsi:type="dcterms:W3CDTF">2016-07-13T16:53:36Z</dcterms:created>
  <dcterms:modified xsi:type="dcterms:W3CDTF">2016-11-14T19:30:41Z</dcterms:modified>
</cp:coreProperties>
</file>