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28"/>
  </p:notesMasterIdLst>
  <p:handoutMasterIdLst>
    <p:handoutMasterId r:id="rId29"/>
  </p:handoutMasterIdLst>
  <p:sldIdLst>
    <p:sldId id="260" r:id="rId7"/>
    <p:sldId id="257" r:id="rId8"/>
    <p:sldId id="264" r:id="rId9"/>
    <p:sldId id="285" r:id="rId10"/>
    <p:sldId id="286" r:id="rId11"/>
    <p:sldId id="287" r:id="rId12"/>
    <p:sldId id="271" r:id="rId13"/>
    <p:sldId id="276" r:id="rId14"/>
    <p:sldId id="277" r:id="rId15"/>
    <p:sldId id="278" r:id="rId16"/>
    <p:sldId id="272" r:id="rId17"/>
    <p:sldId id="279" r:id="rId18"/>
    <p:sldId id="280" r:id="rId19"/>
    <p:sldId id="281" r:id="rId20"/>
    <p:sldId id="282" r:id="rId21"/>
    <p:sldId id="283" r:id="rId22"/>
    <p:sldId id="284" r:id="rId23"/>
    <p:sldId id="268" r:id="rId24"/>
    <p:sldId id="261" r:id="rId25"/>
    <p:sldId id="270" r:id="rId26"/>
    <p:sldId id="275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0" autoAdjust="0"/>
    <p:restoredTop sz="94660"/>
  </p:normalViewPr>
  <p:slideViewPr>
    <p:cSldViewPr showGuides="1">
      <p:cViewPr>
        <p:scale>
          <a:sx n="100" d="100"/>
          <a:sy n="100" d="100"/>
        </p:scale>
        <p:origin x="114" y="26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236D3B-DED7-4D9A-B04D-A56A9C7E474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6812A23-A4A7-432A-BD74-D9B5883F3CA1}">
      <dgm:prSet phldrT="[Text]"/>
      <dgm:sp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dirty="0" smtClean="0"/>
            <a:t>Reliability Needs Assessment</a:t>
          </a:r>
          <a:endParaRPr lang="en-US" dirty="0"/>
        </a:p>
      </dgm:t>
    </dgm:pt>
    <dgm:pt modelId="{D6D1AFAD-FA21-46C2-A967-3913FEFCDDF9}" type="parTrans" cxnId="{420ACBA4-7AFA-48E7-A612-2F2A6DA3B52E}">
      <dgm:prSet/>
      <dgm:spPr/>
      <dgm:t>
        <a:bodyPr/>
        <a:lstStyle/>
        <a:p>
          <a:endParaRPr lang="en-US"/>
        </a:p>
      </dgm:t>
    </dgm:pt>
    <dgm:pt modelId="{07925A86-E064-4C5B-9F91-77DC0016DF26}" type="sibTrans" cxnId="{420ACBA4-7AFA-48E7-A612-2F2A6DA3B52E}">
      <dgm:prSet/>
      <dgm:spPr/>
      <dgm:t>
        <a:bodyPr/>
        <a:lstStyle/>
        <a:p>
          <a:endParaRPr lang="en-US"/>
        </a:p>
      </dgm:t>
    </dgm:pt>
    <dgm:pt modelId="{3CB17C54-4D58-4C52-B75A-487C97914C4A}">
      <dgm:prSet phldrT="[Text]"/>
      <dgm:spPr>
        <a:gradFill flip="none" rotWithShape="1">
          <a:gsLst>
            <a:gs pos="10000">
              <a:schemeClr val="accent1">
                <a:lumMod val="40000"/>
                <a:lumOff val="60000"/>
              </a:schemeClr>
            </a:gs>
            <a:gs pos="40000">
              <a:schemeClr val="accent3">
                <a:lumMod val="89000"/>
              </a:schemeClr>
            </a:gs>
            <a:gs pos="97000">
              <a:schemeClr val="accent3">
                <a:lumMod val="70000"/>
              </a:schemeClr>
            </a:gs>
          </a:gsLst>
          <a:lin ang="10800000" scaled="0"/>
          <a:tileRect/>
        </a:gradFill>
      </dgm:spPr>
      <dgm:t>
        <a:bodyPr/>
        <a:lstStyle/>
        <a:p>
          <a:r>
            <a:rPr lang="en-US" dirty="0" smtClean="0"/>
            <a:t>Reliability Project Evaluation</a:t>
          </a:r>
          <a:endParaRPr lang="en-US" dirty="0"/>
        </a:p>
      </dgm:t>
    </dgm:pt>
    <dgm:pt modelId="{EC8FED69-14B9-4BAE-B29E-C9589BB892C0}" type="parTrans" cxnId="{4D31D01D-5920-4DC9-8A3D-1EB4B75B43D3}">
      <dgm:prSet/>
      <dgm:spPr/>
      <dgm:t>
        <a:bodyPr/>
        <a:lstStyle/>
        <a:p>
          <a:endParaRPr lang="en-US"/>
        </a:p>
      </dgm:t>
    </dgm:pt>
    <dgm:pt modelId="{B2BADA5B-0455-4F20-BB94-85B59E3AD0E0}" type="sibTrans" cxnId="{4D31D01D-5920-4DC9-8A3D-1EB4B75B43D3}">
      <dgm:prSet/>
      <dgm:spPr/>
      <dgm:t>
        <a:bodyPr/>
        <a:lstStyle/>
        <a:p>
          <a:endParaRPr lang="en-US"/>
        </a:p>
      </dgm:t>
    </dgm:pt>
    <dgm:pt modelId="{083869F6-1750-4A11-BD2F-424401588129}">
      <dgm:prSet phldrT="[Text]"/>
      <dgm:spPr>
        <a:gradFill rotWithShape="0">
          <a:gsLst>
            <a:gs pos="60000">
              <a:schemeClr val="accent1"/>
            </a:gs>
            <a:gs pos="18584">
              <a:schemeClr val="accent1"/>
            </a:gs>
            <a:gs pos="100000">
              <a:schemeClr val="accent3">
                <a:lumMod val="89000"/>
              </a:schemeClr>
            </a:gs>
            <a:gs pos="100000">
              <a:schemeClr val="accent3">
                <a:lumMod val="70000"/>
              </a:schemeClr>
            </a:gs>
          </a:gsLst>
          <a:lin ang="10800000" scaled="0"/>
        </a:gradFill>
      </dgm:spPr>
      <dgm:t>
        <a:bodyPr/>
        <a:lstStyle/>
        <a:p>
          <a:r>
            <a:rPr lang="en-US" dirty="0" smtClean="0"/>
            <a:t>Economic Needs Assessment</a:t>
          </a:r>
          <a:endParaRPr lang="en-US" dirty="0"/>
        </a:p>
      </dgm:t>
    </dgm:pt>
    <dgm:pt modelId="{81AA2265-A478-4246-9E1F-604BB51172CC}" type="parTrans" cxnId="{FB98D827-892C-4B01-B198-A5865C209B31}">
      <dgm:prSet/>
      <dgm:spPr/>
      <dgm:t>
        <a:bodyPr/>
        <a:lstStyle/>
        <a:p>
          <a:endParaRPr lang="en-US"/>
        </a:p>
      </dgm:t>
    </dgm:pt>
    <dgm:pt modelId="{41A24001-2CDF-400D-91CB-541F56996E34}" type="sibTrans" cxnId="{FB98D827-892C-4B01-B198-A5865C209B31}">
      <dgm:prSet/>
      <dgm:spPr/>
      <dgm:t>
        <a:bodyPr/>
        <a:lstStyle/>
        <a:p>
          <a:endParaRPr lang="en-US"/>
        </a:p>
      </dgm:t>
    </dgm:pt>
    <dgm:pt modelId="{491B06DB-A809-4D03-99A2-30050CBC910B}">
      <dgm:prSet phldrT="[Text]"/>
      <dgm:spPr/>
      <dgm:t>
        <a:bodyPr/>
        <a:lstStyle/>
        <a:p>
          <a:r>
            <a:rPr lang="en-US" dirty="0" smtClean="0"/>
            <a:t>Economic Project Evaluation</a:t>
          </a:r>
          <a:endParaRPr lang="en-US" dirty="0"/>
        </a:p>
      </dgm:t>
    </dgm:pt>
    <dgm:pt modelId="{90FF134F-D3F1-4CA2-BF2B-B63705DCB3B9}" type="parTrans" cxnId="{BE044DC7-ED94-4082-8EF5-C1E91045A6F4}">
      <dgm:prSet/>
      <dgm:spPr/>
      <dgm:t>
        <a:bodyPr/>
        <a:lstStyle/>
        <a:p>
          <a:endParaRPr lang="en-US"/>
        </a:p>
      </dgm:t>
    </dgm:pt>
    <dgm:pt modelId="{0A1D6262-58FE-4853-BD02-3B6AC6565BD9}" type="sibTrans" cxnId="{BE044DC7-ED94-4082-8EF5-C1E91045A6F4}">
      <dgm:prSet/>
      <dgm:spPr/>
      <dgm:t>
        <a:bodyPr/>
        <a:lstStyle/>
        <a:p>
          <a:endParaRPr lang="en-US"/>
        </a:p>
      </dgm:t>
    </dgm:pt>
    <dgm:pt modelId="{7C99DEE1-9135-41F7-90AA-77D1B527AD00}" type="pres">
      <dgm:prSet presAssocID="{64236D3B-DED7-4D9A-B04D-A56A9C7E474B}" presName="CompostProcess" presStyleCnt="0">
        <dgm:presLayoutVars>
          <dgm:dir/>
          <dgm:resizeHandles val="exact"/>
        </dgm:presLayoutVars>
      </dgm:prSet>
      <dgm:spPr/>
    </dgm:pt>
    <dgm:pt modelId="{6AB307CC-09A1-4099-A798-B0A2573A234D}" type="pres">
      <dgm:prSet presAssocID="{64236D3B-DED7-4D9A-B04D-A56A9C7E474B}" presName="arrow" presStyleLbl="bgShp" presStyleIdx="0" presStyleCnt="1"/>
      <dgm:spPr/>
    </dgm:pt>
    <dgm:pt modelId="{C8D8391A-9D86-4304-A806-8A4913DD9011}" type="pres">
      <dgm:prSet presAssocID="{64236D3B-DED7-4D9A-B04D-A56A9C7E474B}" presName="linearProcess" presStyleCnt="0"/>
      <dgm:spPr/>
    </dgm:pt>
    <dgm:pt modelId="{96C3CFBF-4C69-474C-BF22-65EE94DC9B92}" type="pres">
      <dgm:prSet presAssocID="{56812A23-A4A7-432A-BD74-D9B5883F3CA1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62BC-7D4A-4D18-A571-63DD4B40390F}" type="pres">
      <dgm:prSet presAssocID="{07925A86-E064-4C5B-9F91-77DC0016DF26}" presName="sibTrans" presStyleCnt="0"/>
      <dgm:spPr/>
    </dgm:pt>
    <dgm:pt modelId="{456FA778-30A9-40CA-8F27-8E13027755FC}" type="pres">
      <dgm:prSet presAssocID="{3CB17C54-4D58-4C52-B75A-487C97914C4A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BA4CE-A285-4937-B0BA-FDEADC2D163E}" type="pres">
      <dgm:prSet presAssocID="{B2BADA5B-0455-4F20-BB94-85B59E3AD0E0}" presName="sibTrans" presStyleCnt="0"/>
      <dgm:spPr/>
    </dgm:pt>
    <dgm:pt modelId="{A3C18974-E14F-4275-851E-0A5E8C5171AA}" type="pres">
      <dgm:prSet presAssocID="{083869F6-1750-4A11-BD2F-424401588129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C7B038-E3CA-42D0-AEAD-2E4E9D0BBC05}" type="pres">
      <dgm:prSet presAssocID="{41A24001-2CDF-400D-91CB-541F56996E34}" presName="sibTrans" presStyleCnt="0"/>
      <dgm:spPr/>
    </dgm:pt>
    <dgm:pt modelId="{76EE18B0-F5D2-45D5-9664-5BC6C1E156EE}" type="pres">
      <dgm:prSet presAssocID="{491B06DB-A809-4D03-99A2-30050CBC910B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0ACBA4-7AFA-48E7-A612-2F2A6DA3B52E}" srcId="{64236D3B-DED7-4D9A-B04D-A56A9C7E474B}" destId="{56812A23-A4A7-432A-BD74-D9B5883F3CA1}" srcOrd="0" destOrd="0" parTransId="{D6D1AFAD-FA21-46C2-A967-3913FEFCDDF9}" sibTransId="{07925A86-E064-4C5B-9F91-77DC0016DF26}"/>
    <dgm:cxn modelId="{BE044DC7-ED94-4082-8EF5-C1E91045A6F4}" srcId="{64236D3B-DED7-4D9A-B04D-A56A9C7E474B}" destId="{491B06DB-A809-4D03-99A2-30050CBC910B}" srcOrd="3" destOrd="0" parTransId="{90FF134F-D3F1-4CA2-BF2B-B63705DCB3B9}" sibTransId="{0A1D6262-58FE-4853-BD02-3B6AC6565BD9}"/>
    <dgm:cxn modelId="{DD02C910-26CB-4B12-94F7-5066B93D1ECD}" type="presOf" srcId="{491B06DB-A809-4D03-99A2-30050CBC910B}" destId="{76EE18B0-F5D2-45D5-9664-5BC6C1E156EE}" srcOrd="0" destOrd="0" presId="urn:microsoft.com/office/officeart/2005/8/layout/hProcess9"/>
    <dgm:cxn modelId="{7BE8484E-BA84-4AB0-B823-042271676A45}" type="presOf" srcId="{083869F6-1750-4A11-BD2F-424401588129}" destId="{A3C18974-E14F-4275-851E-0A5E8C5171AA}" srcOrd="0" destOrd="0" presId="urn:microsoft.com/office/officeart/2005/8/layout/hProcess9"/>
    <dgm:cxn modelId="{562F3639-1B32-428E-9FDA-D72BB3BC3998}" type="presOf" srcId="{3CB17C54-4D58-4C52-B75A-487C97914C4A}" destId="{456FA778-30A9-40CA-8F27-8E13027755FC}" srcOrd="0" destOrd="0" presId="urn:microsoft.com/office/officeart/2005/8/layout/hProcess9"/>
    <dgm:cxn modelId="{4D31D01D-5920-4DC9-8A3D-1EB4B75B43D3}" srcId="{64236D3B-DED7-4D9A-B04D-A56A9C7E474B}" destId="{3CB17C54-4D58-4C52-B75A-487C97914C4A}" srcOrd="1" destOrd="0" parTransId="{EC8FED69-14B9-4BAE-B29E-C9589BB892C0}" sibTransId="{B2BADA5B-0455-4F20-BB94-85B59E3AD0E0}"/>
    <dgm:cxn modelId="{FB98D827-892C-4B01-B198-A5865C209B31}" srcId="{64236D3B-DED7-4D9A-B04D-A56A9C7E474B}" destId="{083869F6-1750-4A11-BD2F-424401588129}" srcOrd="2" destOrd="0" parTransId="{81AA2265-A478-4246-9E1F-604BB51172CC}" sibTransId="{41A24001-2CDF-400D-91CB-541F56996E34}"/>
    <dgm:cxn modelId="{6595242C-58C0-473A-919D-73BF7E35FB62}" type="presOf" srcId="{64236D3B-DED7-4D9A-B04D-A56A9C7E474B}" destId="{7C99DEE1-9135-41F7-90AA-77D1B527AD00}" srcOrd="0" destOrd="0" presId="urn:microsoft.com/office/officeart/2005/8/layout/hProcess9"/>
    <dgm:cxn modelId="{7FEDEA54-1AB4-4454-92BA-3DF8F8E83B7B}" type="presOf" srcId="{56812A23-A4A7-432A-BD74-D9B5883F3CA1}" destId="{96C3CFBF-4C69-474C-BF22-65EE94DC9B92}" srcOrd="0" destOrd="0" presId="urn:microsoft.com/office/officeart/2005/8/layout/hProcess9"/>
    <dgm:cxn modelId="{7AF0A139-3655-4F79-9402-99C267B37F23}" type="presParOf" srcId="{7C99DEE1-9135-41F7-90AA-77D1B527AD00}" destId="{6AB307CC-09A1-4099-A798-B0A2573A234D}" srcOrd="0" destOrd="0" presId="urn:microsoft.com/office/officeart/2005/8/layout/hProcess9"/>
    <dgm:cxn modelId="{14013270-24CF-4C00-BEC3-6F885D62CBA4}" type="presParOf" srcId="{7C99DEE1-9135-41F7-90AA-77D1B527AD00}" destId="{C8D8391A-9D86-4304-A806-8A4913DD9011}" srcOrd="1" destOrd="0" presId="urn:microsoft.com/office/officeart/2005/8/layout/hProcess9"/>
    <dgm:cxn modelId="{1FDB5704-B4BB-4FF8-89F4-B9740B8C8651}" type="presParOf" srcId="{C8D8391A-9D86-4304-A806-8A4913DD9011}" destId="{96C3CFBF-4C69-474C-BF22-65EE94DC9B92}" srcOrd="0" destOrd="0" presId="urn:microsoft.com/office/officeart/2005/8/layout/hProcess9"/>
    <dgm:cxn modelId="{31227185-7518-449F-B68F-E19ACB048097}" type="presParOf" srcId="{C8D8391A-9D86-4304-A806-8A4913DD9011}" destId="{38C462BC-7D4A-4D18-A571-63DD4B40390F}" srcOrd="1" destOrd="0" presId="urn:microsoft.com/office/officeart/2005/8/layout/hProcess9"/>
    <dgm:cxn modelId="{772FEF77-6FB8-4322-A659-ABAA206DC424}" type="presParOf" srcId="{C8D8391A-9D86-4304-A806-8A4913DD9011}" destId="{456FA778-30A9-40CA-8F27-8E13027755FC}" srcOrd="2" destOrd="0" presId="urn:microsoft.com/office/officeart/2005/8/layout/hProcess9"/>
    <dgm:cxn modelId="{F1545ACE-B528-4032-9A91-6A15AA7F5393}" type="presParOf" srcId="{C8D8391A-9D86-4304-A806-8A4913DD9011}" destId="{D82BA4CE-A285-4937-B0BA-FDEADC2D163E}" srcOrd="3" destOrd="0" presId="urn:microsoft.com/office/officeart/2005/8/layout/hProcess9"/>
    <dgm:cxn modelId="{DDF885BF-2BCF-4629-B074-CD2CDD40D023}" type="presParOf" srcId="{C8D8391A-9D86-4304-A806-8A4913DD9011}" destId="{A3C18974-E14F-4275-851E-0A5E8C5171AA}" srcOrd="4" destOrd="0" presId="urn:microsoft.com/office/officeart/2005/8/layout/hProcess9"/>
    <dgm:cxn modelId="{70F16909-BB23-448E-A8D3-EAD1D21A3C5B}" type="presParOf" srcId="{C8D8391A-9D86-4304-A806-8A4913DD9011}" destId="{AEC7B038-E3CA-42D0-AEAD-2E4E9D0BBC05}" srcOrd="5" destOrd="0" presId="urn:microsoft.com/office/officeart/2005/8/layout/hProcess9"/>
    <dgm:cxn modelId="{F348F425-5E51-49BF-A261-D8A296279820}" type="presParOf" srcId="{C8D8391A-9D86-4304-A806-8A4913DD9011}" destId="{76EE18B0-F5D2-45D5-9664-5BC6C1E156E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236D3B-DED7-4D9A-B04D-A56A9C7E474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6812A23-A4A7-432A-BD74-D9B5883F3CA1}">
      <dgm:prSet phldrT="[Text]"/>
      <dgm:sp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dirty="0" smtClean="0"/>
            <a:t>Reliability Needs Assessment</a:t>
          </a:r>
          <a:endParaRPr lang="en-US" dirty="0"/>
        </a:p>
      </dgm:t>
    </dgm:pt>
    <dgm:pt modelId="{D6D1AFAD-FA21-46C2-A967-3913FEFCDDF9}" type="parTrans" cxnId="{420ACBA4-7AFA-48E7-A612-2F2A6DA3B52E}">
      <dgm:prSet/>
      <dgm:spPr/>
      <dgm:t>
        <a:bodyPr/>
        <a:lstStyle/>
        <a:p>
          <a:endParaRPr lang="en-US"/>
        </a:p>
      </dgm:t>
    </dgm:pt>
    <dgm:pt modelId="{07925A86-E064-4C5B-9F91-77DC0016DF26}" type="sibTrans" cxnId="{420ACBA4-7AFA-48E7-A612-2F2A6DA3B52E}">
      <dgm:prSet/>
      <dgm:spPr/>
      <dgm:t>
        <a:bodyPr/>
        <a:lstStyle/>
        <a:p>
          <a:endParaRPr lang="en-US"/>
        </a:p>
      </dgm:t>
    </dgm:pt>
    <dgm:pt modelId="{3CB17C54-4D58-4C52-B75A-487C97914C4A}">
      <dgm:prSet phldrT="[Text]"/>
      <dgm:spPr>
        <a:gradFill flip="none" rotWithShape="1">
          <a:gsLst>
            <a:gs pos="10000">
              <a:schemeClr val="accent1">
                <a:lumMod val="40000"/>
                <a:lumOff val="60000"/>
              </a:schemeClr>
            </a:gs>
            <a:gs pos="40000">
              <a:schemeClr val="accent3">
                <a:lumMod val="89000"/>
              </a:schemeClr>
            </a:gs>
            <a:gs pos="97000">
              <a:schemeClr val="accent3">
                <a:lumMod val="70000"/>
              </a:schemeClr>
            </a:gs>
          </a:gsLst>
          <a:lin ang="10800000" scaled="0"/>
          <a:tileRect/>
        </a:gradFill>
      </dgm:spPr>
      <dgm:t>
        <a:bodyPr/>
        <a:lstStyle/>
        <a:p>
          <a:r>
            <a:rPr lang="en-US" dirty="0" smtClean="0"/>
            <a:t>Reliability Project Evaluation</a:t>
          </a:r>
          <a:endParaRPr lang="en-US" dirty="0"/>
        </a:p>
      </dgm:t>
    </dgm:pt>
    <dgm:pt modelId="{EC8FED69-14B9-4BAE-B29E-C9589BB892C0}" type="parTrans" cxnId="{4D31D01D-5920-4DC9-8A3D-1EB4B75B43D3}">
      <dgm:prSet/>
      <dgm:spPr/>
      <dgm:t>
        <a:bodyPr/>
        <a:lstStyle/>
        <a:p>
          <a:endParaRPr lang="en-US"/>
        </a:p>
      </dgm:t>
    </dgm:pt>
    <dgm:pt modelId="{B2BADA5B-0455-4F20-BB94-85B59E3AD0E0}" type="sibTrans" cxnId="{4D31D01D-5920-4DC9-8A3D-1EB4B75B43D3}">
      <dgm:prSet/>
      <dgm:spPr/>
      <dgm:t>
        <a:bodyPr/>
        <a:lstStyle/>
        <a:p>
          <a:endParaRPr lang="en-US"/>
        </a:p>
      </dgm:t>
    </dgm:pt>
    <dgm:pt modelId="{083869F6-1750-4A11-BD2F-424401588129}">
      <dgm:prSet phldrT="[Text]"/>
      <dgm:spPr>
        <a:gradFill rotWithShape="0">
          <a:gsLst>
            <a:gs pos="60000">
              <a:schemeClr val="accent1"/>
            </a:gs>
            <a:gs pos="18584">
              <a:schemeClr val="accent1"/>
            </a:gs>
            <a:gs pos="100000">
              <a:schemeClr val="accent3">
                <a:lumMod val="89000"/>
              </a:schemeClr>
            </a:gs>
            <a:gs pos="100000">
              <a:schemeClr val="accent3">
                <a:lumMod val="70000"/>
              </a:schemeClr>
            </a:gs>
          </a:gsLst>
          <a:lin ang="10800000" scaled="0"/>
        </a:gradFill>
      </dgm:spPr>
      <dgm:t>
        <a:bodyPr/>
        <a:lstStyle/>
        <a:p>
          <a:r>
            <a:rPr lang="en-US" dirty="0" smtClean="0"/>
            <a:t>Economic Needs Assessment</a:t>
          </a:r>
          <a:endParaRPr lang="en-US" dirty="0"/>
        </a:p>
      </dgm:t>
    </dgm:pt>
    <dgm:pt modelId="{81AA2265-A478-4246-9E1F-604BB51172CC}" type="parTrans" cxnId="{FB98D827-892C-4B01-B198-A5865C209B31}">
      <dgm:prSet/>
      <dgm:spPr/>
      <dgm:t>
        <a:bodyPr/>
        <a:lstStyle/>
        <a:p>
          <a:endParaRPr lang="en-US"/>
        </a:p>
      </dgm:t>
    </dgm:pt>
    <dgm:pt modelId="{41A24001-2CDF-400D-91CB-541F56996E34}" type="sibTrans" cxnId="{FB98D827-892C-4B01-B198-A5865C209B31}">
      <dgm:prSet/>
      <dgm:spPr/>
      <dgm:t>
        <a:bodyPr/>
        <a:lstStyle/>
        <a:p>
          <a:endParaRPr lang="en-US"/>
        </a:p>
      </dgm:t>
    </dgm:pt>
    <dgm:pt modelId="{491B06DB-A809-4D03-99A2-30050CBC910B}">
      <dgm:prSet phldrT="[Text]"/>
      <dgm:spPr/>
      <dgm:t>
        <a:bodyPr/>
        <a:lstStyle/>
        <a:p>
          <a:r>
            <a:rPr lang="en-US" dirty="0" smtClean="0"/>
            <a:t>Economic Project Evaluation</a:t>
          </a:r>
          <a:endParaRPr lang="en-US" dirty="0"/>
        </a:p>
      </dgm:t>
    </dgm:pt>
    <dgm:pt modelId="{90FF134F-D3F1-4CA2-BF2B-B63705DCB3B9}" type="parTrans" cxnId="{BE044DC7-ED94-4082-8EF5-C1E91045A6F4}">
      <dgm:prSet/>
      <dgm:spPr/>
      <dgm:t>
        <a:bodyPr/>
        <a:lstStyle/>
        <a:p>
          <a:endParaRPr lang="en-US"/>
        </a:p>
      </dgm:t>
    </dgm:pt>
    <dgm:pt modelId="{0A1D6262-58FE-4853-BD02-3B6AC6565BD9}" type="sibTrans" cxnId="{BE044DC7-ED94-4082-8EF5-C1E91045A6F4}">
      <dgm:prSet/>
      <dgm:spPr/>
      <dgm:t>
        <a:bodyPr/>
        <a:lstStyle/>
        <a:p>
          <a:endParaRPr lang="en-US"/>
        </a:p>
      </dgm:t>
    </dgm:pt>
    <dgm:pt modelId="{7C99DEE1-9135-41F7-90AA-77D1B527AD00}" type="pres">
      <dgm:prSet presAssocID="{64236D3B-DED7-4D9A-B04D-A56A9C7E474B}" presName="CompostProcess" presStyleCnt="0">
        <dgm:presLayoutVars>
          <dgm:dir/>
          <dgm:resizeHandles val="exact"/>
        </dgm:presLayoutVars>
      </dgm:prSet>
      <dgm:spPr/>
    </dgm:pt>
    <dgm:pt modelId="{6AB307CC-09A1-4099-A798-B0A2573A234D}" type="pres">
      <dgm:prSet presAssocID="{64236D3B-DED7-4D9A-B04D-A56A9C7E474B}" presName="arrow" presStyleLbl="bgShp" presStyleIdx="0" presStyleCnt="1"/>
      <dgm:spPr/>
    </dgm:pt>
    <dgm:pt modelId="{C8D8391A-9D86-4304-A806-8A4913DD9011}" type="pres">
      <dgm:prSet presAssocID="{64236D3B-DED7-4D9A-B04D-A56A9C7E474B}" presName="linearProcess" presStyleCnt="0"/>
      <dgm:spPr/>
    </dgm:pt>
    <dgm:pt modelId="{96C3CFBF-4C69-474C-BF22-65EE94DC9B92}" type="pres">
      <dgm:prSet presAssocID="{56812A23-A4A7-432A-BD74-D9B5883F3CA1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62BC-7D4A-4D18-A571-63DD4B40390F}" type="pres">
      <dgm:prSet presAssocID="{07925A86-E064-4C5B-9F91-77DC0016DF26}" presName="sibTrans" presStyleCnt="0"/>
      <dgm:spPr/>
    </dgm:pt>
    <dgm:pt modelId="{456FA778-30A9-40CA-8F27-8E13027755FC}" type="pres">
      <dgm:prSet presAssocID="{3CB17C54-4D58-4C52-B75A-487C97914C4A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BA4CE-A285-4937-B0BA-FDEADC2D163E}" type="pres">
      <dgm:prSet presAssocID="{B2BADA5B-0455-4F20-BB94-85B59E3AD0E0}" presName="sibTrans" presStyleCnt="0"/>
      <dgm:spPr/>
    </dgm:pt>
    <dgm:pt modelId="{A3C18974-E14F-4275-851E-0A5E8C5171AA}" type="pres">
      <dgm:prSet presAssocID="{083869F6-1750-4A11-BD2F-424401588129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C7B038-E3CA-42D0-AEAD-2E4E9D0BBC05}" type="pres">
      <dgm:prSet presAssocID="{41A24001-2CDF-400D-91CB-541F56996E34}" presName="sibTrans" presStyleCnt="0"/>
      <dgm:spPr/>
    </dgm:pt>
    <dgm:pt modelId="{76EE18B0-F5D2-45D5-9664-5BC6C1E156EE}" type="pres">
      <dgm:prSet presAssocID="{491B06DB-A809-4D03-99A2-30050CBC910B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56E3B9-820E-465B-9408-531079D0CA70}" type="presOf" srcId="{56812A23-A4A7-432A-BD74-D9B5883F3CA1}" destId="{96C3CFBF-4C69-474C-BF22-65EE94DC9B92}" srcOrd="0" destOrd="0" presId="urn:microsoft.com/office/officeart/2005/8/layout/hProcess9"/>
    <dgm:cxn modelId="{BE044DC7-ED94-4082-8EF5-C1E91045A6F4}" srcId="{64236D3B-DED7-4D9A-B04D-A56A9C7E474B}" destId="{491B06DB-A809-4D03-99A2-30050CBC910B}" srcOrd="3" destOrd="0" parTransId="{90FF134F-D3F1-4CA2-BF2B-B63705DCB3B9}" sibTransId="{0A1D6262-58FE-4853-BD02-3B6AC6565BD9}"/>
    <dgm:cxn modelId="{FB98D827-892C-4B01-B198-A5865C209B31}" srcId="{64236D3B-DED7-4D9A-B04D-A56A9C7E474B}" destId="{083869F6-1750-4A11-BD2F-424401588129}" srcOrd="2" destOrd="0" parTransId="{81AA2265-A478-4246-9E1F-604BB51172CC}" sibTransId="{41A24001-2CDF-400D-91CB-541F56996E34}"/>
    <dgm:cxn modelId="{4D31D01D-5920-4DC9-8A3D-1EB4B75B43D3}" srcId="{64236D3B-DED7-4D9A-B04D-A56A9C7E474B}" destId="{3CB17C54-4D58-4C52-B75A-487C97914C4A}" srcOrd="1" destOrd="0" parTransId="{EC8FED69-14B9-4BAE-B29E-C9589BB892C0}" sibTransId="{B2BADA5B-0455-4F20-BB94-85B59E3AD0E0}"/>
    <dgm:cxn modelId="{C55FB247-090C-4298-9DE6-8D747621A43A}" type="presOf" srcId="{3CB17C54-4D58-4C52-B75A-487C97914C4A}" destId="{456FA778-30A9-40CA-8F27-8E13027755FC}" srcOrd="0" destOrd="0" presId="urn:microsoft.com/office/officeart/2005/8/layout/hProcess9"/>
    <dgm:cxn modelId="{74817961-89B7-40DB-AC2B-E5C58830CA89}" type="presOf" srcId="{083869F6-1750-4A11-BD2F-424401588129}" destId="{A3C18974-E14F-4275-851E-0A5E8C5171AA}" srcOrd="0" destOrd="0" presId="urn:microsoft.com/office/officeart/2005/8/layout/hProcess9"/>
    <dgm:cxn modelId="{464CFC29-0495-40DF-9D5A-A4D29D663220}" type="presOf" srcId="{491B06DB-A809-4D03-99A2-30050CBC910B}" destId="{76EE18B0-F5D2-45D5-9664-5BC6C1E156EE}" srcOrd="0" destOrd="0" presId="urn:microsoft.com/office/officeart/2005/8/layout/hProcess9"/>
    <dgm:cxn modelId="{420ACBA4-7AFA-48E7-A612-2F2A6DA3B52E}" srcId="{64236D3B-DED7-4D9A-B04D-A56A9C7E474B}" destId="{56812A23-A4A7-432A-BD74-D9B5883F3CA1}" srcOrd="0" destOrd="0" parTransId="{D6D1AFAD-FA21-46C2-A967-3913FEFCDDF9}" sibTransId="{07925A86-E064-4C5B-9F91-77DC0016DF26}"/>
    <dgm:cxn modelId="{75CFD62E-0C8E-482E-A87A-8A663194CF54}" type="presOf" srcId="{64236D3B-DED7-4D9A-B04D-A56A9C7E474B}" destId="{7C99DEE1-9135-41F7-90AA-77D1B527AD00}" srcOrd="0" destOrd="0" presId="urn:microsoft.com/office/officeart/2005/8/layout/hProcess9"/>
    <dgm:cxn modelId="{F071C039-7A03-401F-BEB8-8C7401E83954}" type="presParOf" srcId="{7C99DEE1-9135-41F7-90AA-77D1B527AD00}" destId="{6AB307CC-09A1-4099-A798-B0A2573A234D}" srcOrd="0" destOrd="0" presId="urn:microsoft.com/office/officeart/2005/8/layout/hProcess9"/>
    <dgm:cxn modelId="{EC119982-1471-4CEB-8BC9-5CF3FAC1AEE7}" type="presParOf" srcId="{7C99DEE1-9135-41F7-90AA-77D1B527AD00}" destId="{C8D8391A-9D86-4304-A806-8A4913DD9011}" srcOrd="1" destOrd="0" presId="urn:microsoft.com/office/officeart/2005/8/layout/hProcess9"/>
    <dgm:cxn modelId="{F8EF1C97-DBC2-405C-8A44-BD9BA3F58C93}" type="presParOf" srcId="{C8D8391A-9D86-4304-A806-8A4913DD9011}" destId="{96C3CFBF-4C69-474C-BF22-65EE94DC9B92}" srcOrd="0" destOrd="0" presId="urn:microsoft.com/office/officeart/2005/8/layout/hProcess9"/>
    <dgm:cxn modelId="{9FC0C9A7-AF03-4DAC-9980-C90DAEA065B8}" type="presParOf" srcId="{C8D8391A-9D86-4304-A806-8A4913DD9011}" destId="{38C462BC-7D4A-4D18-A571-63DD4B40390F}" srcOrd="1" destOrd="0" presId="urn:microsoft.com/office/officeart/2005/8/layout/hProcess9"/>
    <dgm:cxn modelId="{B5EE9550-1C87-437C-9F7B-340B13C79DE5}" type="presParOf" srcId="{C8D8391A-9D86-4304-A806-8A4913DD9011}" destId="{456FA778-30A9-40CA-8F27-8E13027755FC}" srcOrd="2" destOrd="0" presId="urn:microsoft.com/office/officeart/2005/8/layout/hProcess9"/>
    <dgm:cxn modelId="{70D4628B-2AB7-481F-B755-ED866B2A2BA8}" type="presParOf" srcId="{C8D8391A-9D86-4304-A806-8A4913DD9011}" destId="{D82BA4CE-A285-4937-B0BA-FDEADC2D163E}" srcOrd="3" destOrd="0" presId="urn:microsoft.com/office/officeart/2005/8/layout/hProcess9"/>
    <dgm:cxn modelId="{2BD94194-3B40-4541-81DD-8F99D7CAAF7A}" type="presParOf" srcId="{C8D8391A-9D86-4304-A806-8A4913DD9011}" destId="{A3C18974-E14F-4275-851E-0A5E8C5171AA}" srcOrd="4" destOrd="0" presId="urn:microsoft.com/office/officeart/2005/8/layout/hProcess9"/>
    <dgm:cxn modelId="{82F682AF-B52E-4C34-AB8A-55FD0FD82038}" type="presParOf" srcId="{C8D8391A-9D86-4304-A806-8A4913DD9011}" destId="{AEC7B038-E3CA-42D0-AEAD-2E4E9D0BBC05}" srcOrd="5" destOrd="0" presId="urn:microsoft.com/office/officeart/2005/8/layout/hProcess9"/>
    <dgm:cxn modelId="{7DED1509-7C33-4EFC-B3CB-1B2495C590AD}" type="presParOf" srcId="{C8D8391A-9D86-4304-A806-8A4913DD9011}" destId="{76EE18B0-F5D2-45D5-9664-5BC6C1E156E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236D3B-DED7-4D9A-B04D-A56A9C7E474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6812A23-A4A7-432A-BD74-D9B5883F3CA1}">
      <dgm:prSet phldrT="[Text]"/>
      <dgm:spPr>
        <a:solidFill>
          <a:schemeClr val="accent1">
            <a:alpha val="11000"/>
          </a:schemeClr>
        </a:solidFill>
      </dgm:spPr>
      <dgm:t>
        <a:bodyPr/>
        <a:lstStyle/>
        <a:p>
          <a:r>
            <a:rPr lang="en-US" dirty="0" smtClean="0"/>
            <a:t>Reliability Needs Assessment</a:t>
          </a:r>
          <a:endParaRPr lang="en-US" dirty="0"/>
        </a:p>
      </dgm:t>
    </dgm:pt>
    <dgm:pt modelId="{D6D1AFAD-FA21-46C2-A967-3913FEFCDDF9}" type="parTrans" cxnId="{420ACBA4-7AFA-48E7-A612-2F2A6DA3B52E}">
      <dgm:prSet/>
      <dgm:spPr/>
      <dgm:t>
        <a:bodyPr/>
        <a:lstStyle/>
        <a:p>
          <a:endParaRPr lang="en-US"/>
        </a:p>
      </dgm:t>
    </dgm:pt>
    <dgm:pt modelId="{07925A86-E064-4C5B-9F91-77DC0016DF26}" type="sibTrans" cxnId="{420ACBA4-7AFA-48E7-A612-2F2A6DA3B52E}">
      <dgm:prSet/>
      <dgm:spPr/>
      <dgm:t>
        <a:bodyPr/>
        <a:lstStyle/>
        <a:p>
          <a:endParaRPr lang="en-US"/>
        </a:p>
      </dgm:t>
    </dgm:pt>
    <dgm:pt modelId="{3CB17C54-4D58-4C52-B75A-487C97914C4A}">
      <dgm:prSet phldrT="[Text]"/>
      <dgm:spPr>
        <a:solidFill>
          <a:schemeClr val="accent1">
            <a:alpha val="7000"/>
          </a:schemeClr>
        </a:solidFill>
      </dgm:spPr>
      <dgm:t>
        <a:bodyPr/>
        <a:lstStyle/>
        <a:p>
          <a:r>
            <a:rPr lang="en-US" dirty="0" smtClean="0"/>
            <a:t>Reliability Project Evaluation</a:t>
          </a:r>
          <a:endParaRPr lang="en-US" dirty="0"/>
        </a:p>
      </dgm:t>
    </dgm:pt>
    <dgm:pt modelId="{EC8FED69-14B9-4BAE-B29E-C9589BB892C0}" type="parTrans" cxnId="{4D31D01D-5920-4DC9-8A3D-1EB4B75B43D3}">
      <dgm:prSet/>
      <dgm:spPr/>
      <dgm:t>
        <a:bodyPr/>
        <a:lstStyle/>
        <a:p>
          <a:endParaRPr lang="en-US"/>
        </a:p>
      </dgm:t>
    </dgm:pt>
    <dgm:pt modelId="{B2BADA5B-0455-4F20-BB94-85B59E3AD0E0}" type="sibTrans" cxnId="{4D31D01D-5920-4DC9-8A3D-1EB4B75B43D3}">
      <dgm:prSet/>
      <dgm:spPr/>
      <dgm:t>
        <a:bodyPr/>
        <a:lstStyle/>
        <a:p>
          <a:endParaRPr lang="en-US"/>
        </a:p>
      </dgm:t>
    </dgm:pt>
    <dgm:pt modelId="{083869F6-1750-4A11-BD2F-424401588129}">
      <dgm:prSet phldrT="[Text]"/>
      <dgm:spPr>
        <a:gradFill rotWithShape="0">
          <a:gsLst>
            <a:gs pos="100000">
              <a:schemeClr val="accent1"/>
            </a:gs>
            <a:gs pos="18584">
              <a:schemeClr val="accent1"/>
            </a:gs>
            <a:gs pos="100000">
              <a:schemeClr val="accent3">
                <a:lumMod val="89000"/>
              </a:schemeClr>
            </a:gs>
            <a:gs pos="100000">
              <a:schemeClr val="accent3">
                <a:lumMod val="70000"/>
              </a:schemeClr>
            </a:gs>
          </a:gsLst>
          <a:lin ang="10800000" scaled="0"/>
        </a:gradFill>
      </dgm:spPr>
      <dgm:t>
        <a:bodyPr/>
        <a:lstStyle/>
        <a:p>
          <a:r>
            <a:rPr lang="en-US" dirty="0" smtClean="0"/>
            <a:t>Economic Needs Assessment</a:t>
          </a:r>
          <a:endParaRPr lang="en-US" dirty="0"/>
        </a:p>
      </dgm:t>
    </dgm:pt>
    <dgm:pt modelId="{81AA2265-A478-4246-9E1F-604BB51172CC}" type="parTrans" cxnId="{FB98D827-892C-4B01-B198-A5865C209B31}">
      <dgm:prSet/>
      <dgm:spPr/>
      <dgm:t>
        <a:bodyPr/>
        <a:lstStyle/>
        <a:p>
          <a:endParaRPr lang="en-US"/>
        </a:p>
      </dgm:t>
    </dgm:pt>
    <dgm:pt modelId="{41A24001-2CDF-400D-91CB-541F56996E34}" type="sibTrans" cxnId="{FB98D827-892C-4B01-B198-A5865C209B31}">
      <dgm:prSet/>
      <dgm:spPr/>
      <dgm:t>
        <a:bodyPr/>
        <a:lstStyle/>
        <a:p>
          <a:endParaRPr lang="en-US"/>
        </a:p>
      </dgm:t>
    </dgm:pt>
    <dgm:pt modelId="{491B06DB-A809-4D03-99A2-30050CBC910B}">
      <dgm:prSet phldrT="[Text]"/>
      <dgm:spPr/>
      <dgm:t>
        <a:bodyPr/>
        <a:lstStyle/>
        <a:p>
          <a:r>
            <a:rPr lang="en-US" dirty="0" smtClean="0"/>
            <a:t>Economic Project Evaluation</a:t>
          </a:r>
          <a:endParaRPr lang="en-US" dirty="0"/>
        </a:p>
      </dgm:t>
    </dgm:pt>
    <dgm:pt modelId="{90FF134F-D3F1-4CA2-BF2B-B63705DCB3B9}" type="parTrans" cxnId="{BE044DC7-ED94-4082-8EF5-C1E91045A6F4}">
      <dgm:prSet/>
      <dgm:spPr/>
      <dgm:t>
        <a:bodyPr/>
        <a:lstStyle/>
        <a:p>
          <a:endParaRPr lang="en-US"/>
        </a:p>
      </dgm:t>
    </dgm:pt>
    <dgm:pt modelId="{0A1D6262-58FE-4853-BD02-3B6AC6565BD9}" type="sibTrans" cxnId="{BE044DC7-ED94-4082-8EF5-C1E91045A6F4}">
      <dgm:prSet/>
      <dgm:spPr/>
      <dgm:t>
        <a:bodyPr/>
        <a:lstStyle/>
        <a:p>
          <a:endParaRPr lang="en-US"/>
        </a:p>
      </dgm:t>
    </dgm:pt>
    <dgm:pt modelId="{7C99DEE1-9135-41F7-90AA-77D1B527AD00}" type="pres">
      <dgm:prSet presAssocID="{64236D3B-DED7-4D9A-B04D-A56A9C7E474B}" presName="CompostProcess" presStyleCnt="0">
        <dgm:presLayoutVars>
          <dgm:dir/>
          <dgm:resizeHandles val="exact"/>
        </dgm:presLayoutVars>
      </dgm:prSet>
      <dgm:spPr/>
    </dgm:pt>
    <dgm:pt modelId="{6AB307CC-09A1-4099-A798-B0A2573A234D}" type="pres">
      <dgm:prSet presAssocID="{64236D3B-DED7-4D9A-B04D-A56A9C7E474B}" presName="arrow" presStyleLbl="bgShp" presStyleIdx="0" presStyleCnt="1"/>
      <dgm:spPr/>
    </dgm:pt>
    <dgm:pt modelId="{C8D8391A-9D86-4304-A806-8A4913DD9011}" type="pres">
      <dgm:prSet presAssocID="{64236D3B-DED7-4D9A-B04D-A56A9C7E474B}" presName="linearProcess" presStyleCnt="0"/>
      <dgm:spPr/>
    </dgm:pt>
    <dgm:pt modelId="{96C3CFBF-4C69-474C-BF22-65EE94DC9B92}" type="pres">
      <dgm:prSet presAssocID="{56812A23-A4A7-432A-BD74-D9B5883F3CA1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62BC-7D4A-4D18-A571-63DD4B40390F}" type="pres">
      <dgm:prSet presAssocID="{07925A86-E064-4C5B-9F91-77DC0016DF26}" presName="sibTrans" presStyleCnt="0"/>
      <dgm:spPr/>
    </dgm:pt>
    <dgm:pt modelId="{456FA778-30A9-40CA-8F27-8E13027755FC}" type="pres">
      <dgm:prSet presAssocID="{3CB17C54-4D58-4C52-B75A-487C97914C4A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BA4CE-A285-4937-B0BA-FDEADC2D163E}" type="pres">
      <dgm:prSet presAssocID="{B2BADA5B-0455-4F20-BB94-85B59E3AD0E0}" presName="sibTrans" presStyleCnt="0"/>
      <dgm:spPr/>
    </dgm:pt>
    <dgm:pt modelId="{A3C18974-E14F-4275-851E-0A5E8C5171AA}" type="pres">
      <dgm:prSet presAssocID="{083869F6-1750-4A11-BD2F-424401588129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C7B038-E3CA-42D0-AEAD-2E4E9D0BBC05}" type="pres">
      <dgm:prSet presAssocID="{41A24001-2CDF-400D-91CB-541F56996E34}" presName="sibTrans" presStyleCnt="0"/>
      <dgm:spPr/>
    </dgm:pt>
    <dgm:pt modelId="{76EE18B0-F5D2-45D5-9664-5BC6C1E156EE}" type="pres">
      <dgm:prSet presAssocID="{491B06DB-A809-4D03-99A2-30050CBC910B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4454B2-8967-415B-BFB9-B7252CBD23E7}" type="presOf" srcId="{64236D3B-DED7-4D9A-B04D-A56A9C7E474B}" destId="{7C99DEE1-9135-41F7-90AA-77D1B527AD00}" srcOrd="0" destOrd="0" presId="urn:microsoft.com/office/officeart/2005/8/layout/hProcess9"/>
    <dgm:cxn modelId="{BE044DC7-ED94-4082-8EF5-C1E91045A6F4}" srcId="{64236D3B-DED7-4D9A-B04D-A56A9C7E474B}" destId="{491B06DB-A809-4D03-99A2-30050CBC910B}" srcOrd="3" destOrd="0" parTransId="{90FF134F-D3F1-4CA2-BF2B-B63705DCB3B9}" sibTransId="{0A1D6262-58FE-4853-BD02-3B6AC6565BD9}"/>
    <dgm:cxn modelId="{FB98D827-892C-4B01-B198-A5865C209B31}" srcId="{64236D3B-DED7-4D9A-B04D-A56A9C7E474B}" destId="{083869F6-1750-4A11-BD2F-424401588129}" srcOrd="2" destOrd="0" parTransId="{81AA2265-A478-4246-9E1F-604BB51172CC}" sibTransId="{41A24001-2CDF-400D-91CB-541F56996E34}"/>
    <dgm:cxn modelId="{C5FD431C-BF15-4A08-998B-B56F0E6338B4}" type="presOf" srcId="{56812A23-A4A7-432A-BD74-D9B5883F3CA1}" destId="{96C3CFBF-4C69-474C-BF22-65EE94DC9B92}" srcOrd="0" destOrd="0" presId="urn:microsoft.com/office/officeart/2005/8/layout/hProcess9"/>
    <dgm:cxn modelId="{4D31D01D-5920-4DC9-8A3D-1EB4B75B43D3}" srcId="{64236D3B-DED7-4D9A-B04D-A56A9C7E474B}" destId="{3CB17C54-4D58-4C52-B75A-487C97914C4A}" srcOrd="1" destOrd="0" parTransId="{EC8FED69-14B9-4BAE-B29E-C9589BB892C0}" sibTransId="{B2BADA5B-0455-4F20-BB94-85B59E3AD0E0}"/>
    <dgm:cxn modelId="{9F37FB18-33CE-4C0E-B8D5-EC9A48E2C914}" type="presOf" srcId="{491B06DB-A809-4D03-99A2-30050CBC910B}" destId="{76EE18B0-F5D2-45D5-9664-5BC6C1E156EE}" srcOrd="0" destOrd="0" presId="urn:microsoft.com/office/officeart/2005/8/layout/hProcess9"/>
    <dgm:cxn modelId="{CA97302A-8AC6-4636-B019-750C5C04B284}" type="presOf" srcId="{3CB17C54-4D58-4C52-B75A-487C97914C4A}" destId="{456FA778-30A9-40CA-8F27-8E13027755FC}" srcOrd="0" destOrd="0" presId="urn:microsoft.com/office/officeart/2005/8/layout/hProcess9"/>
    <dgm:cxn modelId="{420ACBA4-7AFA-48E7-A612-2F2A6DA3B52E}" srcId="{64236D3B-DED7-4D9A-B04D-A56A9C7E474B}" destId="{56812A23-A4A7-432A-BD74-D9B5883F3CA1}" srcOrd="0" destOrd="0" parTransId="{D6D1AFAD-FA21-46C2-A967-3913FEFCDDF9}" sibTransId="{07925A86-E064-4C5B-9F91-77DC0016DF26}"/>
    <dgm:cxn modelId="{E56FCA3E-B80A-4148-B8AC-DAEE5798DDF7}" type="presOf" srcId="{083869F6-1750-4A11-BD2F-424401588129}" destId="{A3C18974-E14F-4275-851E-0A5E8C5171AA}" srcOrd="0" destOrd="0" presId="urn:microsoft.com/office/officeart/2005/8/layout/hProcess9"/>
    <dgm:cxn modelId="{CE599660-94CC-4A73-A2DB-1099CC2F675E}" type="presParOf" srcId="{7C99DEE1-9135-41F7-90AA-77D1B527AD00}" destId="{6AB307CC-09A1-4099-A798-B0A2573A234D}" srcOrd="0" destOrd="0" presId="urn:microsoft.com/office/officeart/2005/8/layout/hProcess9"/>
    <dgm:cxn modelId="{E2F733B0-F6B9-47EA-9C9A-D147FDABF19A}" type="presParOf" srcId="{7C99DEE1-9135-41F7-90AA-77D1B527AD00}" destId="{C8D8391A-9D86-4304-A806-8A4913DD9011}" srcOrd="1" destOrd="0" presId="urn:microsoft.com/office/officeart/2005/8/layout/hProcess9"/>
    <dgm:cxn modelId="{14F6AEA8-C3B2-4B1F-BAE0-28047459A701}" type="presParOf" srcId="{C8D8391A-9D86-4304-A806-8A4913DD9011}" destId="{96C3CFBF-4C69-474C-BF22-65EE94DC9B92}" srcOrd="0" destOrd="0" presId="urn:microsoft.com/office/officeart/2005/8/layout/hProcess9"/>
    <dgm:cxn modelId="{3C2854BC-3E85-4FEC-ABE1-16FD6C531ABE}" type="presParOf" srcId="{C8D8391A-9D86-4304-A806-8A4913DD9011}" destId="{38C462BC-7D4A-4D18-A571-63DD4B40390F}" srcOrd="1" destOrd="0" presId="urn:microsoft.com/office/officeart/2005/8/layout/hProcess9"/>
    <dgm:cxn modelId="{F0224FAB-00EB-4EFD-B50A-DAF2B047E802}" type="presParOf" srcId="{C8D8391A-9D86-4304-A806-8A4913DD9011}" destId="{456FA778-30A9-40CA-8F27-8E13027755FC}" srcOrd="2" destOrd="0" presId="urn:microsoft.com/office/officeart/2005/8/layout/hProcess9"/>
    <dgm:cxn modelId="{AA84A41B-6589-466F-80B3-36DD78E891A5}" type="presParOf" srcId="{C8D8391A-9D86-4304-A806-8A4913DD9011}" destId="{D82BA4CE-A285-4937-B0BA-FDEADC2D163E}" srcOrd="3" destOrd="0" presId="urn:microsoft.com/office/officeart/2005/8/layout/hProcess9"/>
    <dgm:cxn modelId="{F83960FB-3C45-4F2A-B10C-4A71C1C4C58E}" type="presParOf" srcId="{C8D8391A-9D86-4304-A806-8A4913DD9011}" destId="{A3C18974-E14F-4275-851E-0A5E8C5171AA}" srcOrd="4" destOrd="0" presId="urn:microsoft.com/office/officeart/2005/8/layout/hProcess9"/>
    <dgm:cxn modelId="{3EF93BD3-D0E1-48AD-A507-3143F274F4A0}" type="presParOf" srcId="{C8D8391A-9D86-4304-A806-8A4913DD9011}" destId="{AEC7B038-E3CA-42D0-AEAD-2E4E9D0BBC05}" srcOrd="5" destOrd="0" presId="urn:microsoft.com/office/officeart/2005/8/layout/hProcess9"/>
    <dgm:cxn modelId="{6E448FA2-AF2C-4CE2-B92E-23F7B7618B1E}" type="presParOf" srcId="{C8D8391A-9D86-4304-A806-8A4913DD9011}" destId="{76EE18B0-F5D2-45D5-9664-5BC6C1E156E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307CC-09A1-4099-A798-B0A2573A234D}">
      <dsp:nvSpPr>
        <dsp:cNvPr id="0" name=""/>
        <dsp:cNvSpPr/>
      </dsp:nvSpPr>
      <dsp:spPr>
        <a:xfrm>
          <a:off x="514349" y="0"/>
          <a:ext cx="5829300" cy="16002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C3CFBF-4C69-474C-BF22-65EE94DC9B92}">
      <dsp:nvSpPr>
        <dsp:cNvPr id="0" name=""/>
        <dsp:cNvSpPr/>
      </dsp:nvSpPr>
      <dsp:spPr>
        <a:xfrm>
          <a:off x="3432" y="480060"/>
          <a:ext cx="1650875" cy="640080"/>
        </a:xfrm>
        <a:prstGeom prst="roundRect">
          <a:avLst/>
        </a:prstGeom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Reliability Needs Assessment</a:t>
          </a:r>
          <a:endParaRPr lang="en-US" sz="1400" kern="1200" dirty="0"/>
        </a:p>
      </dsp:txBody>
      <dsp:txXfrm>
        <a:off x="34678" y="511306"/>
        <a:ext cx="1588383" cy="577588"/>
      </dsp:txXfrm>
    </dsp:sp>
    <dsp:sp modelId="{456FA778-30A9-40CA-8F27-8E13027755FC}">
      <dsp:nvSpPr>
        <dsp:cNvPr id="0" name=""/>
        <dsp:cNvSpPr/>
      </dsp:nvSpPr>
      <dsp:spPr>
        <a:xfrm>
          <a:off x="1736852" y="480060"/>
          <a:ext cx="1650875" cy="640080"/>
        </a:xfrm>
        <a:prstGeom prst="roundRect">
          <a:avLst/>
        </a:prstGeom>
        <a:gradFill flip="none" rotWithShape="1">
          <a:gsLst>
            <a:gs pos="10000">
              <a:schemeClr val="accent1">
                <a:lumMod val="40000"/>
                <a:lumOff val="60000"/>
              </a:schemeClr>
            </a:gs>
            <a:gs pos="40000">
              <a:schemeClr val="accent3">
                <a:lumMod val="89000"/>
              </a:schemeClr>
            </a:gs>
            <a:gs pos="97000">
              <a:schemeClr val="accent3">
                <a:lumMod val="70000"/>
              </a:schemeClr>
            </a:gs>
          </a:gsLst>
          <a:lin ang="10800000" scaled="0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Reliability Project Evaluation</a:t>
          </a:r>
          <a:endParaRPr lang="en-US" sz="1400" kern="1200" dirty="0"/>
        </a:p>
      </dsp:txBody>
      <dsp:txXfrm>
        <a:off x="1768098" y="511306"/>
        <a:ext cx="1588383" cy="577588"/>
      </dsp:txXfrm>
    </dsp:sp>
    <dsp:sp modelId="{A3C18974-E14F-4275-851E-0A5E8C5171AA}">
      <dsp:nvSpPr>
        <dsp:cNvPr id="0" name=""/>
        <dsp:cNvSpPr/>
      </dsp:nvSpPr>
      <dsp:spPr>
        <a:xfrm>
          <a:off x="3470271" y="480060"/>
          <a:ext cx="1650875" cy="640080"/>
        </a:xfrm>
        <a:prstGeom prst="roundRect">
          <a:avLst/>
        </a:prstGeom>
        <a:gradFill rotWithShape="0">
          <a:gsLst>
            <a:gs pos="60000">
              <a:schemeClr val="accent1"/>
            </a:gs>
            <a:gs pos="18584">
              <a:schemeClr val="accent1"/>
            </a:gs>
            <a:gs pos="100000">
              <a:schemeClr val="accent3">
                <a:lumMod val="89000"/>
              </a:schemeClr>
            </a:gs>
            <a:gs pos="100000">
              <a:schemeClr val="accent3">
                <a:lumMod val="70000"/>
              </a:schemeClr>
            </a:gs>
          </a:gsLst>
          <a:lin ang="108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Economic Needs Assessment</a:t>
          </a:r>
          <a:endParaRPr lang="en-US" sz="1400" kern="1200" dirty="0"/>
        </a:p>
      </dsp:txBody>
      <dsp:txXfrm>
        <a:off x="3501517" y="511306"/>
        <a:ext cx="1588383" cy="577588"/>
      </dsp:txXfrm>
    </dsp:sp>
    <dsp:sp modelId="{76EE18B0-F5D2-45D5-9664-5BC6C1E156EE}">
      <dsp:nvSpPr>
        <dsp:cNvPr id="0" name=""/>
        <dsp:cNvSpPr/>
      </dsp:nvSpPr>
      <dsp:spPr>
        <a:xfrm>
          <a:off x="5203691" y="480060"/>
          <a:ext cx="1650875" cy="640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Economic Project Evaluation</a:t>
          </a:r>
          <a:endParaRPr lang="en-US" sz="1400" kern="1200" dirty="0"/>
        </a:p>
      </dsp:txBody>
      <dsp:txXfrm>
        <a:off x="5234937" y="511306"/>
        <a:ext cx="1588383" cy="5775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307CC-09A1-4099-A798-B0A2573A234D}">
      <dsp:nvSpPr>
        <dsp:cNvPr id="0" name=""/>
        <dsp:cNvSpPr/>
      </dsp:nvSpPr>
      <dsp:spPr>
        <a:xfrm>
          <a:off x="514349" y="0"/>
          <a:ext cx="5829300" cy="16002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C3CFBF-4C69-474C-BF22-65EE94DC9B92}">
      <dsp:nvSpPr>
        <dsp:cNvPr id="0" name=""/>
        <dsp:cNvSpPr/>
      </dsp:nvSpPr>
      <dsp:spPr>
        <a:xfrm>
          <a:off x="3432" y="480060"/>
          <a:ext cx="1650875" cy="640080"/>
        </a:xfrm>
        <a:prstGeom prst="roundRect">
          <a:avLst/>
        </a:prstGeom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Reliability Needs Assessment</a:t>
          </a:r>
          <a:endParaRPr lang="en-US" sz="1400" kern="1200" dirty="0"/>
        </a:p>
      </dsp:txBody>
      <dsp:txXfrm>
        <a:off x="34678" y="511306"/>
        <a:ext cx="1588383" cy="577588"/>
      </dsp:txXfrm>
    </dsp:sp>
    <dsp:sp modelId="{456FA778-30A9-40CA-8F27-8E13027755FC}">
      <dsp:nvSpPr>
        <dsp:cNvPr id="0" name=""/>
        <dsp:cNvSpPr/>
      </dsp:nvSpPr>
      <dsp:spPr>
        <a:xfrm>
          <a:off x="1736852" y="480060"/>
          <a:ext cx="1650875" cy="640080"/>
        </a:xfrm>
        <a:prstGeom prst="roundRect">
          <a:avLst/>
        </a:prstGeom>
        <a:gradFill flip="none" rotWithShape="1">
          <a:gsLst>
            <a:gs pos="10000">
              <a:schemeClr val="accent1">
                <a:lumMod val="40000"/>
                <a:lumOff val="60000"/>
              </a:schemeClr>
            </a:gs>
            <a:gs pos="40000">
              <a:schemeClr val="accent3">
                <a:lumMod val="89000"/>
              </a:schemeClr>
            </a:gs>
            <a:gs pos="97000">
              <a:schemeClr val="accent3">
                <a:lumMod val="70000"/>
              </a:schemeClr>
            </a:gs>
          </a:gsLst>
          <a:lin ang="10800000" scaled="0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Reliability Project Evaluation</a:t>
          </a:r>
          <a:endParaRPr lang="en-US" sz="1400" kern="1200" dirty="0"/>
        </a:p>
      </dsp:txBody>
      <dsp:txXfrm>
        <a:off x="1768098" y="511306"/>
        <a:ext cx="1588383" cy="577588"/>
      </dsp:txXfrm>
    </dsp:sp>
    <dsp:sp modelId="{A3C18974-E14F-4275-851E-0A5E8C5171AA}">
      <dsp:nvSpPr>
        <dsp:cNvPr id="0" name=""/>
        <dsp:cNvSpPr/>
      </dsp:nvSpPr>
      <dsp:spPr>
        <a:xfrm>
          <a:off x="3470271" y="480060"/>
          <a:ext cx="1650875" cy="640080"/>
        </a:xfrm>
        <a:prstGeom prst="roundRect">
          <a:avLst/>
        </a:prstGeom>
        <a:gradFill rotWithShape="0">
          <a:gsLst>
            <a:gs pos="60000">
              <a:schemeClr val="accent1"/>
            </a:gs>
            <a:gs pos="18584">
              <a:schemeClr val="accent1"/>
            </a:gs>
            <a:gs pos="100000">
              <a:schemeClr val="accent3">
                <a:lumMod val="89000"/>
              </a:schemeClr>
            </a:gs>
            <a:gs pos="100000">
              <a:schemeClr val="accent3">
                <a:lumMod val="70000"/>
              </a:schemeClr>
            </a:gs>
          </a:gsLst>
          <a:lin ang="108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Economic Needs Assessment</a:t>
          </a:r>
          <a:endParaRPr lang="en-US" sz="1400" kern="1200" dirty="0"/>
        </a:p>
      </dsp:txBody>
      <dsp:txXfrm>
        <a:off x="3501517" y="511306"/>
        <a:ext cx="1588383" cy="577588"/>
      </dsp:txXfrm>
    </dsp:sp>
    <dsp:sp modelId="{76EE18B0-F5D2-45D5-9664-5BC6C1E156EE}">
      <dsp:nvSpPr>
        <dsp:cNvPr id="0" name=""/>
        <dsp:cNvSpPr/>
      </dsp:nvSpPr>
      <dsp:spPr>
        <a:xfrm>
          <a:off x="5203691" y="480060"/>
          <a:ext cx="1650875" cy="640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Economic Project Evaluation</a:t>
          </a:r>
          <a:endParaRPr lang="en-US" sz="1400" kern="1200" dirty="0"/>
        </a:p>
      </dsp:txBody>
      <dsp:txXfrm>
        <a:off x="5234937" y="511306"/>
        <a:ext cx="1588383" cy="5775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307CC-09A1-4099-A798-B0A2573A234D}">
      <dsp:nvSpPr>
        <dsp:cNvPr id="0" name=""/>
        <dsp:cNvSpPr/>
      </dsp:nvSpPr>
      <dsp:spPr>
        <a:xfrm>
          <a:off x="514349" y="0"/>
          <a:ext cx="5829300" cy="16002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C3CFBF-4C69-474C-BF22-65EE94DC9B92}">
      <dsp:nvSpPr>
        <dsp:cNvPr id="0" name=""/>
        <dsp:cNvSpPr/>
      </dsp:nvSpPr>
      <dsp:spPr>
        <a:xfrm>
          <a:off x="3432" y="480060"/>
          <a:ext cx="1650875" cy="640080"/>
        </a:xfrm>
        <a:prstGeom prst="roundRect">
          <a:avLst/>
        </a:prstGeom>
        <a:solidFill>
          <a:schemeClr val="accent1">
            <a:alpha val="11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Reliability Needs Assessment</a:t>
          </a:r>
          <a:endParaRPr lang="en-US" sz="1400" kern="1200" dirty="0"/>
        </a:p>
      </dsp:txBody>
      <dsp:txXfrm>
        <a:off x="34678" y="511306"/>
        <a:ext cx="1588383" cy="577588"/>
      </dsp:txXfrm>
    </dsp:sp>
    <dsp:sp modelId="{456FA778-30A9-40CA-8F27-8E13027755FC}">
      <dsp:nvSpPr>
        <dsp:cNvPr id="0" name=""/>
        <dsp:cNvSpPr/>
      </dsp:nvSpPr>
      <dsp:spPr>
        <a:xfrm>
          <a:off x="1736852" y="480060"/>
          <a:ext cx="1650875" cy="640080"/>
        </a:xfrm>
        <a:prstGeom prst="roundRect">
          <a:avLst/>
        </a:prstGeom>
        <a:solidFill>
          <a:schemeClr val="accent1">
            <a:alpha val="7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Reliability Project Evaluation</a:t>
          </a:r>
          <a:endParaRPr lang="en-US" sz="1400" kern="1200" dirty="0"/>
        </a:p>
      </dsp:txBody>
      <dsp:txXfrm>
        <a:off x="1768098" y="511306"/>
        <a:ext cx="1588383" cy="577588"/>
      </dsp:txXfrm>
    </dsp:sp>
    <dsp:sp modelId="{A3C18974-E14F-4275-851E-0A5E8C5171AA}">
      <dsp:nvSpPr>
        <dsp:cNvPr id="0" name=""/>
        <dsp:cNvSpPr/>
      </dsp:nvSpPr>
      <dsp:spPr>
        <a:xfrm>
          <a:off x="3470271" y="480060"/>
          <a:ext cx="1650875" cy="640080"/>
        </a:xfrm>
        <a:prstGeom prst="roundRect">
          <a:avLst/>
        </a:prstGeom>
        <a:gradFill rotWithShape="0">
          <a:gsLst>
            <a:gs pos="100000">
              <a:schemeClr val="accent1"/>
            </a:gs>
            <a:gs pos="18584">
              <a:schemeClr val="accent1"/>
            </a:gs>
            <a:gs pos="100000">
              <a:schemeClr val="accent3">
                <a:lumMod val="89000"/>
              </a:schemeClr>
            </a:gs>
            <a:gs pos="100000">
              <a:schemeClr val="accent3">
                <a:lumMod val="70000"/>
              </a:schemeClr>
            </a:gs>
          </a:gsLst>
          <a:lin ang="108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Economic Needs Assessment</a:t>
          </a:r>
          <a:endParaRPr lang="en-US" sz="1400" kern="1200" dirty="0"/>
        </a:p>
      </dsp:txBody>
      <dsp:txXfrm>
        <a:off x="3501517" y="511306"/>
        <a:ext cx="1588383" cy="577588"/>
      </dsp:txXfrm>
    </dsp:sp>
    <dsp:sp modelId="{76EE18B0-F5D2-45D5-9664-5BC6C1E156EE}">
      <dsp:nvSpPr>
        <dsp:cNvPr id="0" name=""/>
        <dsp:cNvSpPr/>
      </dsp:nvSpPr>
      <dsp:spPr>
        <a:xfrm>
          <a:off x="5203691" y="480060"/>
          <a:ext cx="1650875" cy="640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Economic Project Evaluation</a:t>
          </a:r>
          <a:endParaRPr lang="en-US" sz="1400" kern="1200" dirty="0"/>
        </a:p>
      </dsp:txBody>
      <dsp:txXfrm>
        <a:off x="5234937" y="511306"/>
        <a:ext cx="1588383" cy="577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11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51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56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7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39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7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38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08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51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borkar@ercot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tmcginnis@ercot.com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is.ercot.com/pps/tibco/mis/Pages/Grid+Information/Long+Term+Planni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4800" b="1" dirty="0"/>
              <a:t>2016 </a:t>
            </a:r>
            <a:r>
              <a:rPr lang="en-US" altLang="en-US" sz="4800" b="1" dirty="0" smtClean="0"/>
              <a:t>LTSA Update</a:t>
            </a:r>
            <a:endParaRPr lang="en-US" altLang="en-US" sz="4800" b="1" dirty="0"/>
          </a:p>
          <a:p>
            <a:endParaRPr lang="en-US" dirty="0"/>
          </a:p>
          <a:p>
            <a:pPr algn="ctr"/>
            <a:r>
              <a:rPr lang="en-US" dirty="0" smtClean="0"/>
              <a:t> November 2016</a:t>
            </a:r>
          </a:p>
          <a:p>
            <a:pPr algn="ctr"/>
            <a:r>
              <a:rPr lang="en-US" dirty="0" smtClean="0"/>
              <a:t>RPG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2031 Transmission Upgrades (preliminary)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(Current Trends Scenario)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1393167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South/</a:t>
            </a:r>
          </a:p>
          <a:p>
            <a:r>
              <a:rPr lang="en-US" dirty="0" smtClean="0"/>
              <a:t>    South Central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328512"/>
            <a:ext cx="6781800" cy="499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65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2031 Transmission Upgrades (preliminary)</a:t>
            </a:r>
            <a:br>
              <a:rPr lang="en-US" dirty="0" smtClean="0"/>
            </a:br>
            <a:r>
              <a:rPr lang="en-US" dirty="0" smtClean="0"/>
              <a:t>(Environmental Mandate Scenario)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1393167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All Study Regions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240767"/>
            <a:ext cx="5132660" cy="513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49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2031 Transmission Upgrades (preliminary)</a:t>
            </a:r>
            <a:br>
              <a:rPr lang="en-US" dirty="0" smtClean="0"/>
            </a:br>
            <a:r>
              <a:rPr lang="en-US" dirty="0" smtClean="0"/>
              <a:t>(Environmental Mandate Scenario)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393167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West/</a:t>
            </a:r>
          </a:p>
          <a:p>
            <a:r>
              <a:rPr lang="en-US" dirty="0"/>
              <a:t> </a:t>
            </a:r>
            <a:r>
              <a:rPr lang="en-US" dirty="0" smtClean="0"/>
              <a:t>   Far West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676400"/>
            <a:ext cx="681935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77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2031 Transmission Upgrades (preliminary)</a:t>
            </a:r>
            <a:br>
              <a:rPr lang="en-US" dirty="0" smtClean="0"/>
            </a:br>
            <a:r>
              <a:rPr lang="en-US" dirty="0" smtClean="0"/>
              <a:t>(Environmental Mandate Scenario)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393167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North/</a:t>
            </a:r>
          </a:p>
          <a:p>
            <a:r>
              <a:rPr lang="en-US" dirty="0"/>
              <a:t> </a:t>
            </a:r>
            <a:r>
              <a:rPr lang="en-US" dirty="0" smtClean="0"/>
              <a:t>   North Central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192678"/>
            <a:ext cx="6629400" cy="517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62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2031 Transmission Upgrades (preliminary)</a:t>
            </a:r>
            <a:br>
              <a:rPr lang="en-US" dirty="0" smtClean="0"/>
            </a:br>
            <a:r>
              <a:rPr lang="en-US" dirty="0" smtClean="0"/>
              <a:t>(Environmental Mandate Scenario)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393167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South/</a:t>
            </a:r>
          </a:p>
          <a:p>
            <a:r>
              <a:rPr lang="en-US" dirty="0" smtClean="0"/>
              <a:t>    South Central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993" y="1393167"/>
            <a:ext cx="6681608" cy="493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34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2031 Transmission Upgrades (preliminary)</a:t>
            </a:r>
            <a:br>
              <a:rPr lang="en-US" dirty="0" smtClean="0"/>
            </a:br>
            <a:r>
              <a:rPr lang="en-US" dirty="0" smtClean="0"/>
              <a:t>(Environmental Mandate Scenario)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393167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East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181100"/>
            <a:ext cx="601027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53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2031 Transmission Upgrades (preliminary)</a:t>
            </a:r>
            <a:br>
              <a:rPr lang="en-US" dirty="0" smtClean="0"/>
            </a:br>
            <a:r>
              <a:rPr lang="en-US" dirty="0" smtClean="0"/>
              <a:t>(Environmental Mandate Scenario)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393167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Coast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219200"/>
            <a:ext cx="4819524" cy="520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16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Summary of Preliminary Transmission Upgrades (2031)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138061"/>
              </p:ext>
            </p:extLst>
          </p:nvPr>
        </p:nvGraphicFramePr>
        <p:xfrm>
          <a:off x="434503" y="1752600"/>
          <a:ext cx="4670897" cy="1390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4097"/>
                <a:gridCol w="533400"/>
                <a:gridCol w="533400"/>
              </a:tblGrid>
              <a:tr h="390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Number of Transmission Upgrades identified by kV</a:t>
                      </a:r>
                      <a:endParaRPr lang="en-US" sz="11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345 kV</a:t>
                      </a:r>
                      <a:endParaRPr lang="en-US" sz="11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138 kV</a:t>
                      </a:r>
                      <a:endParaRPr lang="en-US" sz="11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Line Addition (Miles)</a:t>
                      </a:r>
                      <a:endParaRPr lang="en-US" sz="11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651</a:t>
                      </a:r>
                      <a:endParaRPr lang="en-US" sz="11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Line Upgrade (Miles)</a:t>
                      </a:r>
                      <a:endParaRPr lang="en-US" sz="11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417</a:t>
                      </a:r>
                      <a:endParaRPr lang="en-US" sz="11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621</a:t>
                      </a:r>
                      <a:endParaRPr lang="en-US" sz="11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Other Upgrades (Terminal Equipment, Breaker, 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etc</a:t>
                      </a:r>
                      <a:r>
                        <a:rPr lang="en-US" sz="1100" u="none" strike="noStrike" dirty="0" smtClean="0">
                          <a:effectLst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Transformer Addition</a:t>
                      </a:r>
                      <a:endParaRPr lang="en-US" sz="11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Transformer Upgrade</a:t>
                      </a:r>
                      <a:endParaRPr lang="en-US" sz="11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272020"/>
              </p:ext>
            </p:extLst>
          </p:nvPr>
        </p:nvGraphicFramePr>
        <p:xfrm>
          <a:off x="423153" y="3920332"/>
          <a:ext cx="4682246" cy="1390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5447"/>
                <a:gridCol w="533400"/>
                <a:gridCol w="533399"/>
              </a:tblGrid>
              <a:tr h="390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Number of Transmission Upgrades identified by kV</a:t>
                      </a:r>
                      <a:endParaRPr lang="en-US" sz="11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345 kV</a:t>
                      </a:r>
                      <a:endParaRPr lang="en-US" sz="11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138 kV</a:t>
                      </a:r>
                      <a:endParaRPr lang="en-US" sz="11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Line Addition (Miles)</a:t>
                      </a:r>
                      <a:endParaRPr lang="en-US" sz="11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993</a:t>
                      </a:r>
                      <a:endParaRPr lang="en-US" sz="11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Line Upgrade (Miles)</a:t>
                      </a:r>
                      <a:endParaRPr lang="en-US" sz="11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543</a:t>
                      </a:r>
                      <a:endParaRPr lang="en-US" sz="11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678</a:t>
                      </a:r>
                      <a:endParaRPr lang="en-US" sz="11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Other Upgrades (Terminal </a:t>
                      </a:r>
                      <a:r>
                        <a:rPr lang="en-US" sz="1100" u="none" strike="noStrike" dirty="0" smtClean="0">
                          <a:effectLst/>
                        </a:rPr>
                        <a:t>Equipment, Breaker, 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etc</a:t>
                      </a:r>
                      <a:r>
                        <a:rPr lang="en-US" sz="1100" u="none" strike="noStrike" dirty="0" smtClean="0">
                          <a:effectLst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Transformer Addition</a:t>
                      </a:r>
                      <a:endParaRPr lang="en-US" sz="11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Transformer Upgrade</a:t>
                      </a:r>
                      <a:endParaRPr lang="en-US" sz="11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81000" y="1393167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Current Trends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6953" y="3541272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Environmental Mandate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414585"/>
              </p:ext>
            </p:extLst>
          </p:nvPr>
        </p:nvGraphicFramePr>
        <p:xfrm>
          <a:off x="228601" y="5430807"/>
          <a:ext cx="8153400" cy="5889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53400"/>
              </a:tblGrid>
              <a:tr h="1963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-Does not include upgrades required to support the DC Tie interconnection at Mt. Enterprise in the Environmental Mandate cases.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963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-Additional projects are expected based on additional reliability and economic analysis.</a:t>
                      </a:r>
                    </a:p>
                  </a:txBody>
                  <a:tcPr marL="9525" marR="9525" marT="9525" marB="0" anchor="ctr"/>
                </a:tc>
              </a:tr>
              <a:tr h="1963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-This summary might change if it was based on other project alternatives listed in the LTSA project spreadsheets.</a:t>
                      </a:r>
                      <a:endParaRPr lang="en-US" sz="11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09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Next Steps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3276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Evaluate alternative transmission upgrades options based on stakeholder feedback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Complete economic needs assessment and evaluation of economic transmission project alternatives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There will be another posting of preliminary results before the final report in late December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Sandeep Borkar (</a:t>
            </a:r>
            <a:r>
              <a:rPr lang="en-US" sz="2000" dirty="0">
                <a:hlinkClick r:id="rId3"/>
              </a:rPr>
              <a:t>sborkar@ercot.com</a:t>
            </a:r>
            <a:r>
              <a:rPr lang="en-US" sz="2000" dirty="0"/>
              <a:t>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Tim McGinnis (</a:t>
            </a:r>
            <a:r>
              <a:rPr lang="en-US" sz="2000" dirty="0">
                <a:hlinkClick r:id="rId4"/>
              </a:rPr>
              <a:t>tmcginnis@ercot.com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381000" y="4731712"/>
            <a:ext cx="2133600" cy="1066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Scenario Development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69728" y="5265112"/>
            <a:ext cx="2133600" cy="1066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Generation Expansion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3801" y="6019800"/>
            <a:ext cx="1335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Green: complete</a:t>
            </a:r>
          </a:p>
          <a:p>
            <a:r>
              <a:rPr lang="en-US" sz="1200" dirty="0" smtClean="0"/>
              <a:t>Blue: in progress</a:t>
            </a:r>
            <a:endParaRPr lang="en-US" sz="1200" dirty="0"/>
          </a:p>
        </p:txBody>
      </p:sp>
      <p:sp>
        <p:nvSpPr>
          <p:cNvPr id="9" name="Rounded Rectangle 8"/>
          <p:cNvSpPr/>
          <p:nvPr/>
        </p:nvSpPr>
        <p:spPr>
          <a:xfrm>
            <a:off x="2362968" y="4114800"/>
            <a:ext cx="2133600" cy="1066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Load Forecast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72578" y="4731712"/>
            <a:ext cx="2133600" cy="1066800"/>
          </a:xfrm>
          <a:prstGeom prst="roundRect">
            <a:avLst/>
          </a:prstGeom>
          <a:gradFill flip="none" rotWithShape="1">
            <a:gsLst>
              <a:gs pos="0">
                <a:srgbClr val="43EEAB"/>
              </a:gs>
              <a:gs pos="0">
                <a:schemeClr val="accent3">
                  <a:lumMod val="75000"/>
                </a:schemeClr>
              </a:gs>
              <a:gs pos="28000">
                <a:srgbClr val="00B050"/>
              </a:gs>
              <a:gs pos="59000">
                <a:schemeClr val="accent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Transmission Analysis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61306" y="4744398"/>
            <a:ext cx="2133600" cy="1066800"/>
          </a:xfrm>
          <a:prstGeom prst="roundRect">
            <a:avLst/>
          </a:prstGeom>
          <a:gradFill flip="none" rotWithShape="1">
            <a:gsLst>
              <a:gs pos="54867">
                <a:schemeClr val="accent1"/>
              </a:gs>
              <a:gs pos="0">
                <a:srgbClr val="43EEAB"/>
              </a:gs>
              <a:gs pos="0">
                <a:schemeClr val="accent3">
                  <a:lumMod val="75000"/>
                </a:schemeClr>
              </a:gs>
              <a:gs pos="0">
                <a:srgbClr val="00B050"/>
              </a:gs>
              <a:gs pos="33000">
                <a:schemeClr val="accent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Report</a:t>
            </a:r>
          </a:p>
        </p:txBody>
      </p:sp>
    </p:spTree>
    <p:extLst>
      <p:ext uri="{BB962C8B-B14F-4D97-AF65-F5344CB8AC3E}">
        <p14:creationId xmlns:p14="http://schemas.microsoft.com/office/powerpoint/2010/main" val="222985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Questions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00400" y="1716137"/>
            <a:ext cx="24384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 smtClean="0"/>
              <a:t>?</a:t>
            </a:r>
            <a:endParaRPr lang="en-US" sz="23900" b="1" dirty="0"/>
          </a:p>
        </p:txBody>
      </p:sp>
    </p:spTree>
    <p:extLst>
      <p:ext uri="{BB962C8B-B14F-4D97-AF65-F5344CB8AC3E}">
        <p14:creationId xmlns:p14="http://schemas.microsoft.com/office/powerpoint/2010/main" val="282635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Agenda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23621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Status of the 2016 Long-Term System Assessment (LTSA)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Preliminary transmission upgrades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Next steps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Appendix: 2016 LTSA Study Scope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20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13403" y="1295400"/>
            <a:ext cx="8534400" cy="4876799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The 2016 LTSA Study Scope can be found at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mis.ercot.com/pps/tibco/mis/Pages/Grid+Information/Long+Term+Planning</a:t>
            </a:r>
            <a:r>
              <a:rPr lang="en-US" sz="2400" dirty="0" smtClean="0"/>
              <a:t>  &gt;&gt; Long-Term Planning Studies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140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70584" y="6519366"/>
            <a:ext cx="555462" cy="268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05800" y="6209025"/>
            <a:ext cx="800100" cy="366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72767" y="6536359"/>
            <a:ext cx="379983" cy="262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62200" y="6560968"/>
            <a:ext cx="533400" cy="24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Appendix: Scenario Summary (MW values)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61795"/>
              </p:ext>
            </p:extLst>
          </p:nvPr>
        </p:nvGraphicFramePr>
        <p:xfrm>
          <a:off x="381000" y="914401"/>
          <a:ext cx="8011141" cy="429005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362200"/>
                <a:gridCol w="838200"/>
                <a:gridCol w="914400"/>
                <a:gridCol w="1022511"/>
                <a:gridCol w="1034889"/>
                <a:gridCol w="980524"/>
                <a:gridCol w="858417"/>
              </a:tblGrid>
              <a:tr h="30988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b="1" u="none" strike="noStrike" dirty="0">
                          <a:effectLst/>
                        </a:rPr>
                        <a:t>Current Trends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b="1" u="none" strike="noStrike" dirty="0">
                          <a:effectLst/>
                        </a:rPr>
                        <a:t>Environmental Mandate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b="1" u="none" strike="noStrike" dirty="0">
                          <a:effectLst/>
                        </a:rPr>
                        <a:t>High EE and DG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98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CC </a:t>
                      </a:r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Adds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1117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3351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CT Adds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1140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0988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Net Solar </a:t>
                      </a:r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Adds [</a:t>
                      </a:r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a]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16160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15440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22480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14320</a:t>
                      </a:r>
                    </a:p>
                  </a:txBody>
                  <a:tcPr marL="9525" marR="9525" marT="9525" marB="0" anchor="ctr"/>
                </a:tc>
              </a:tr>
              <a:tr h="30988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Net Wind Adds </a:t>
                      </a:r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[</a:t>
                      </a:r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b]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0988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Net </a:t>
                      </a:r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Gen Additions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16160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17480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28048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14320</a:t>
                      </a:r>
                    </a:p>
                  </a:txBody>
                  <a:tcPr marL="9525" marR="9525" marT="9525" marB="0" anchor="ctr"/>
                </a:tc>
              </a:tr>
              <a:tr h="30988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1" u="none" strike="noStrike" dirty="0" smtClean="0">
                          <a:effectLst/>
                        </a:rPr>
                        <a:t>Gen Retirements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19388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12288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20680</a:t>
                      </a:r>
                    </a:p>
                  </a:txBody>
                  <a:tcPr marL="9525" marR="9525" marT="9525" marB="0" anchor="ctr"/>
                </a:tc>
              </a:tr>
              <a:tr h="30988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1" u="none" strike="noStrike" dirty="0">
                          <a:effectLst/>
                        </a:rPr>
                        <a:t>Net Generation Change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-1908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4003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-2048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6360</a:t>
                      </a:r>
                    </a:p>
                  </a:txBody>
                  <a:tcPr marL="9525" marR="9525" marT="9525" marB="0" anchor="ctr"/>
                </a:tc>
              </a:tr>
              <a:tr h="30988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DC Tie Adds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2000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2000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3527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1" u="none" strike="noStrike" dirty="0">
                          <a:effectLst/>
                        </a:rPr>
                        <a:t>SVCs Added (</a:t>
                      </a:r>
                      <a:r>
                        <a:rPr lang="en-US" sz="1400" b="1" u="none" strike="noStrike" dirty="0" err="1">
                          <a:effectLst/>
                        </a:rPr>
                        <a:t>MVAr</a:t>
                      </a:r>
                      <a:r>
                        <a:rPr lang="en-US" sz="1400" b="1" u="none" strike="noStrike" dirty="0">
                          <a:effectLst/>
                        </a:rPr>
                        <a:t>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</a:tr>
              <a:tr h="30988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1" u="none" strike="noStrike" dirty="0" smtClean="0">
                          <a:effectLst/>
                        </a:rPr>
                        <a:t>Load (90th </a:t>
                      </a:r>
                      <a:r>
                        <a:rPr lang="en-US" sz="1400" b="1" u="none" strike="noStrike" dirty="0">
                          <a:effectLst/>
                        </a:rPr>
                        <a:t>Percentile</a:t>
                      </a:r>
                      <a:r>
                        <a:rPr lang="en-US" sz="1400" b="1" u="none" strike="noStrike" dirty="0" smtClean="0">
                          <a:effectLst/>
                        </a:rPr>
                        <a:t>) [c]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83980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86055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83788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85351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75605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73805</a:t>
                      </a:r>
                    </a:p>
                  </a:txBody>
                  <a:tcPr marL="9525" marR="9525" marT="9525" marB="0" anchor="ctr"/>
                </a:tc>
              </a:tr>
              <a:tr h="30988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1" u="none" strike="noStrike" dirty="0">
                          <a:effectLst/>
                        </a:rPr>
                        <a:t>Losses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2.49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2.89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4.12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5.53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2.22%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2.75%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160085"/>
              </p:ext>
            </p:extLst>
          </p:nvPr>
        </p:nvGraphicFramePr>
        <p:xfrm>
          <a:off x="400455" y="5278407"/>
          <a:ext cx="8011141" cy="5889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11141"/>
              </a:tblGrid>
              <a:tr h="1963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[a] Solar is scaled to 80%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63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[b] Wind is scaled to CDR levels (12% for Non-Coastal; 55% for Coastal</a:t>
                      </a:r>
                      <a:r>
                        <a:rPr lang="en-US" sz="1100" u="none" strike="noStrike" dirty="0" smtClean="0">
                          <a:effectLst/>
                        </a:rPr>
                        <a:t>)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633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</a:rPr>
                        <a:t>[c] Non-Coincident Peak, 90th Percentile load values with no losses</a:t>
                      </a:r>
                      <a:endParaRPr lang="en-US" sz="11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22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Status of the 2016 LTSA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33524113"/>
              </p:ext>
            </p:extLst>
          </p:nvPr>
        </p:nvGraphicFramePr>
        <p:xfrm>
          <a:off x="990600" y="1066800"/>
          <a:ext cx="68580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411283039"/>
              </p:ext>
            </p:extLst>
          </p:nvPr>
        </p:nvGraphicFramePr>
        <p:xfrm>
          <a:off x="990600" y="2690018"/>
          <a:ext cx="68580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097443463"/>
              </p:ext>
            </p:extLst>
          </p:nvPr>
        </p:nvGraphicFramePr>
        <p:xfrm>
          <a:off x="990600" y="4267200"/>
          <a:ext cx="68580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1371600" y="1043781"/>
            <a:ext cx="3505200" cy="3544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Current Trends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384139" y="2693591"/>
            <a:ext cx="3505200" cy="3544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Environmental Mandate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402466" y="4267200"/>
            <a:ext cx="3505200" cy="3544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 EE/DG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4400" y="4627024"/>
            <a:ext cx="70294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9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2031 Solar Addition and Generation Retirement (Current Trends)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4129" y="2438400"/>
            <a:ext cx="3276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Net Solar Additions: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16 GW by 2031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6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Gen Retirement: </a:t>
            </a:r>
          </a:p>
          <a:p>
            <a:r>
              <a:rPr lang="en-US" dirty="0"/>
              <a:t>	</a:t>
            </a:r>
            <a:r>
              <a:rPr lang="en-US" dirty="0" smtClean="0"/>
              <a:t>12 GW by 2031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914401"/>
            <a:ext cx="5081090" cy="541020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743856"/>
            <a:ext cx="108966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4129" y="2438400"/>
            <a:ext cx="3276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Net Solar Additions: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22 GW by 2031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6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Gen Retirement: </a:t>
            </a:r>
          </a:p>
          <a:p>
            <a:r>
              <a:rPr lang="en-US" dirty="0"/>
              <a:t>	</a:t>
            </a:r>
            <a:r>
              <a:rPr lang="en-US" dirty="0" smtClean="0"/>
              <a:t>24 GW by 2031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888515"/>
            <a:ext cx="5105400" cy="54360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2031 Solar Addition and Generation Retirement (Environmental Mandate)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743856"/>
            <a:ext cx="108966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2031 Solar Addition and Generation Retirement (High EE and DG)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6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4129" y="2438400"/>
            <a:ext cx="3276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Net Solar Additions: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14 GW by 2031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6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Gen Retirement: </a:t>
            </a:r>
          </a:p>
          <a:p>
            <a:r>
              <a:rPr lang="en-US" dirty="0"/>
              <a:t>	</a:t>
            </a:r>
            <a:r>
              <a:rPr lang="en-US" dirty="0" smtClean="0"/>
              <a:t>20 GW by 2031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888515"/>
            <a:ext cx="5105400" cy="543608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743856"/>
            <a:ext cx="108966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2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2031 Transmission Upgrades (preliminary)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(Current Trends Scenario)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1393167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All Study Regions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219200"/>
            <a:ext cx="5133975" cy="515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50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2031 Transmission Upgrades (preliminary)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(Current Trends Scenario)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1393167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West/</a:t>
            </a:r>
          </a:p>
          <a:p>
            <a:r>
              <a:rPr lang="en-US" dirty="0"/>
              <a:t> </a:t>
            </a:r>
            <a:r>
              <a:rPr lang="en-US" dirty="0" smtClean="0"/>
              <a:t>   Far West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219200"/>
            <a:ext cx="6324600" cy="514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71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2031 Transmission Upgrades (preliminary)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(Current Trends Scenario)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1393167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North/</a:t>
            </a:r>
          </a:p>
          <a:p>
            <a:r>
              <a:rPr lang="en-US" dirty="0"/>
              <a:t> </a:t>
            </a:r>
            <a:r>
              <a:rPr lang="en-US" dirty="0" smtClean="0"/>
              <a:t>   North Central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202173"/>
            <a:ext cx="6629400" cy="514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76831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48F63C-08AC-4CDD-B36F-0851B11853CB}">
  <ds:schemaRefs>
    <ds:schemaRef ds:uri="c34af464-7aa1-4edd-9be4-83dffc1cb926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10902</TotalTime>
  <Words>688</Words>
  <Application>Microsoft Office PowerPoint</Application>
  <PresentationFormat>On-screen Show (4:3)</PresentationFormat>
  <Paragraphs>250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Wingdings</vt:lpstr>
      <vt:lpstr>1_Custom Design</vt:lpstr>
      <vt:lpstr>Office Theme</vt:lpstr>
      <vt:lpstr>Custom Design</vt:lpstr>
      <vt:lpstr>PowerPoint Presentation</vt:lpstr>
      <vt:lpstr>Agenda</vt:lpstr>
      <vt:lpstr>Status of the 2016 LTSA</vt:lpstr>
      <vt:lpstr>2031 Solar Addition and Generation Retirement (Current Trends)</vt:lpstr>
      <vt:lpstr>2031 Solar Addition and Generation Retirement (Environmental Mandate)</vt:lpstr>
      <vt:lpstr>2031 Solar Addition and Generation Retirement (High EE and DG)</vt:lpstr>
      <vt:lpstr>2031 Transmission Upgrades (preliminary) (Current Trends Scenario)</vt:lpstr>
      <vt:lpstr>2031 Transmission Upgrades (preliminary) (Current Trends Scenario)</vt:lpstr>
      <vt:lpstr>2031 Transmission Upgrades (preliminary) (Current Trends Scenario)</vt:lpstr>
      <vt:lpstr>2031 Transmission Upgrades (preliminary) (Current Trends Scenario)</vt:lpstr>
      <vt:lpstr>2031 Transmission Upgrades (preliminary) (Environmental Mandate Scenario)</vt:lpstr>
      <vt:lpstr>2031 Transmission Upgrades (preliminary) (Environmental Mandate Scenario)</vt:lpstr>
      <vt:lpstr>2031 Transmission Upgrades (preliminary) (Environmental Mandate Scenario)</vt:lpstr>
      <vt:lpstr>2031 Transmission Upgrades (preliminary) (Environmental Mandate Scenario)</vt:lpstr>
      <vt:lpstr>2031 Transmission Upgrades (preliminary) (Environmental Mandate Scenario)</vt:lpstr>
      <vt:lpstr>2031 Transmission Upgrades (preliminary) (Environmental Mandate Scenario)</vt:lpstr>
      <vt:lpstr>Summary of Preliminary Transmission Upgrades (2031)</vt:lpstr>
      <vt:lpstr>Next Steps</vt:lpstr>
      <vt:lpstr>Questions</vt:lpstr>
      <vt:lpstr>Appendix: 2016 LTSA Study Scope</vt:lpstr>
      <vt:lpstr>Appendix: Scenario Summary (MW values)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McGinnis, Tim</cp:lastModifiedBy>
  <cp:revision>138</cp:revision>
  <cp:lastPrinted>2016-11-09T19:45:23Z</cp:lastPrinted>
  <dcterms:created xsi:type="dcterms:W3CDTF">2016-01-21T15:20:31Z</dcterms:created>
  <dcterms:modified xsi:type="dcterms:W3CDTF">2016-11-14T22:40:47Z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