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4" r:id="rId2"/>
    <p:sldMasterId id="2147483655" r:id="rId3"/>
  </p:sldMasterIdLst>
  <p:notesMasterIdLst>
    <p:notesMasterId r:id="rId38"/>
  </p:notesMasterIdLst>
  <p:sldIdLst>
    <p:sldId id="642" r:id="rId4"/>
    <p:sldId id="839" r:id="rId5"/>
    <p:sldId id="840" r:id="rId6"/>
    <p:sldId id="849" r:id="rId7"/>
    <p:sldId id="764" r:id="rId8"/>
    <p:sldId id="812" r:id="rId9"/>
    <p:sldId id="822" r:id="rId10"/>
    <p:sldId id="823" r:id="rId11"/>
    <p:sldId id="825" r:id="rId12"/>
    <p:sldId id="824" r:id="rId13"/>
    <p:sldId id="850" r:id="rId14"/>
    <p:sldId id="851" r:id="rId15"/>
    <p:sldId id="841" r:id="rId16"/>
    <p:sldId id="852" r:id="rId17"/>
    <p:sldId id="853" r:id="rId18"/>
    <p:sldId id="831" r:id="rId19"/>
    <p:sldId id="832" r:id="rId20"/>
    <p:sldId id="833" r:id="rId21"/>
    <p:sldId id="834" r:id="rId22"/>
    <p:sldId id="835" r:id="rId23"/>
    <p:sldId id="836" r:id="rId24"/>
    <p:sldId id="837" r:id="rId25"/>
    <p:sldId id="838" r:id="rId26"/>
    <p:sldId id="846" r:id="rId27"/>
    <p:sldId id="862" r:id="rId28"/>
    <p:sldId id="861" r:id="rId29"/>
    <p:sldId id="857" r:id="rId30"/>
    <p:sldId id="858" r:id="rId31"/>
    <p:sldId id="863" r:id="rId32"/>
    <p:sldId id="855" r:id="rId33"/>
    <p:sldId id="856" r:id="rId34"/>
    <p:sldId id="859" r:id="rId35"/>
    <p:sldId id="860" r:id="rId36"/>
    <p:sldId id="854" r:id="rId37"/>
  </p:sldIdLst>
  <p:sldSz cx="11887200" cy="6858000"/>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B674"/>
    <a:srgbClr val="FFFF66"/>
    <a:srgbClr val="3333CC"/>
    <a:srgbClr val="FFFFCC"/>
    <a:srgbClr val="36B871"/>
    <a:srgbClr val="349E69"/>
    <a:srgbClr val="37A76F"/>
    <a:srgbClr val="333399"/>
    <a:srgbClr val="FF0000"/>
    <a:srgbClr val="E1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40" autoAdjust="0"/>
    <p:restoredTop sz="94722" autoAdjust="0"/>
  </p:normalViewPr>
  <p:slideViewPr>
    <p:cSldViewPr>
      <p:cViewPr varScale="1">
        <p:scale>
          <a:sx n="70" d="100"/>
          <a:sy n="70" d="100"/>
        </p:scale>
        <p:origin x="912" y="62"/>
      </p:cViewPr>
      <p:guideLst>
        <p:guide orient="horz" pos="2160"/>
        <p:guide pos="3744"/>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11" Type="http://schemas.openxmlformats.org/officeDocument/2006/relationships/image" Target="../media/image32.wmf"/><Relationship Id="rId5" Type="http://schemas.openxmlformats.org/officeDocument/2006/relationships/image" Target="../media/image26.wmf"/><Relationship Id="rId10" Type="http://schemas.openxmlformats.org/officeDocument/2006/relationships/image" Target="../media/image31.wmf"/><Relationship Id="rId4" Type="http://schemas.openxmlformats.org/officeDocument/2006/relationships/image" Target="../media/image25.wmf"/><Relationship Id="rId9"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11" Type="http://schemas.openxmlformats.org/officeDocument/2006/relationships/image" Target="../media/image43.wmf"/><Relationship Id="rId5" Type="http://schemas.openxmlformats.org/officeDocument/2006/relationships/image" Target="../media/image37.wmf"/><Relationship Id="rId10" Type="http://schemas.openxmlformats.org/officeDocument/2006/relationships/image" Target="../media/image42.wmf"/><Relationship Id="rId4" Type="http://schemas.openxmlformats.org/officeDocument/2006/relationships/image" Target="../media/image36.wmf"/><Relationship Id="rId9" Type="http://schemas.openxmlformats.org/officeDocument/2006/relationships/image" Target="../media/image4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7739" cy="469424"/>
          </a:xfrm>
          <a:prstGeom prst="rect">
            <a:avLst/>
          </a:prstGeom>
          <a:noFill/>
          <a:ln>
            <a:noFill/>
          </a:ln>
          <a:effectLst/>
          <a:extLst/>
        </p:spPr>
        <p:txBody>
          <a:bodyPr vert="horz" wrap="square" lIns="94229" tIns="47114" rIns="94229" bIns="47114" numCol="1" anchor="t"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11267" name="Rectangle 3"/>
          <p:cNvSpPr>
            <a:spLocks noGrp="1" noChangeArrowheads="1"/>
          </p:cNvSpPr>
          <p:nvPr>
            <p:ph type="dt" idx="1"/>
          </p:nvPr>
        </p:nvSpPr>
        <p:spPr bwMode="auto">
          <a:xfrm>
            <a:off x="4023092" y="0"/>
            <a:ext cx="3077739" cy="469424"/>
          </a:xfrm>
          <a:prstGeom prst="rect">
            <a:avLst/>
          </a:prstGeom>
          <a:noFill/>
          <a:ln>
            <a:noFill/>
          </a:ln>
          <a:effectLst/>
          <a:extLst/>
        </p:spPr>
        <p:txBody>
          <a:bodyPr vert="horz" wrap="square" lIns="94229" tIns="47114" rIns="94229" bIns="47114"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501650" y="704850"/>
            <a:ext cx="6099175" cy="3519488"/>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10248" y="4459526"/>
            <a:ext cx="5681980" cy="4224814"/>
          </a:xfrm>
          <a:prstGeom prst="rect">
            <a:avLst/>
          </a:prstGeom>
          <a:noFill/>
          <a:ln>
            <a:noFill/>
          </a:ln>
          <a:effectLst/>
          <a:extLst/>
        </p:spPr>
        <p:txBody>
          <a:bodyPr vert="horz" wrap="square" lIns="94229" tIns="47114" rIns="94229" bIns="471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917422"/>
            <a:ext cx="3077739" cy="469424"/>
          </a:xfrm>
          <a:prstGeom prst="rect">
            <a:avLst/>
          </a:prstGeom>
          <a:noFill/>
          <a:ln>
            <a:noFill/>
          </a:ln>
          <a:effectLst/>
          <a:extLst/>
        </p:spPr>
        <p:txBody>
          <a:bodyPr vert="horz" wrap="square" lIns="94229" tIns="47114" rIns="94229" bIns="47114" numCol="1" anchor="b"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11271" name="Rectangle 7"/>
          <p:cNvSpPr>
            <a:spLocks noGrp="1" noChangeArrowheads="1"/>
          </p:cNvSpPr>
          <p:nvPr>
            <p:ph type="sldNum" sz="quarter" idx="5"/>
          </p:nvPr>
        </p:nvSpPr>
        <p:spPr bwMode="auto">
          <a:xfrm>
            <a:off x="4023092" y="8917422"/>
            <a:ext cx="3077739" cy="469424"/>
          </a:xfrm>
          <a:prstGeom prst="rect">
            <a:avLst/>
          </a:prstGeom>
          <a:noFill/>
          <a:ln>
            <a:noFill/>
          </a:ln>
          <a:effectLst/>
          <a:extLst/>
        </p:spPr>
        <p:txBody>
          <a:bodyPr vert="horz" wrap="square" lIns="94229" tIns="47114" rIns="94229" bIns="47114" numCol="1" anchor="b" anchorCtr="0" compatLnSpc="1">
            <a:prstTxWarp prst="textNoShape">
              <a:avLst/>
            </a:prstTxWarp>
          </a:bodyPr>
          <a:lstStyle>
            <a:lvl1pPr algn="r">
              <a:defRPr sz="1200">
                <a:latin typeface="Arial" pitchFamily="34" charset="0"/>
                <a:cs typeface="Arial" pitchFamily="34" charset="0"/>
              </a:defRPr>
            </a:lvl1pPr>
          </a:lstStyle>
          <a:p>
            <a:pPr>
              <a:defRPr/>
            </a:pPr>
            <a:fld id="{9138C63C-3BD2-426F-854A-72649AB77BF2}" type="slidenum">
              <a:rPr lang="en-US"/>
              <a:pPr>
                <a:defRPr/>
              </a:pPr>
              <a:t>‹#›</a:t>
            </a:fld>
            <a:endParaRPr lang="en-US"/>
          </a:p>
        </p:txBody>
      </p:sp>
    </p:spTree>
    <p:extLst>
      <p:ext uri="{BB962C8B-B14F-4D97-AF65-F5344CB8AC3E}">
        <p14:creationId xmlns:p14="http://schemas.microsoft.com/office/powerpoint/2010/main" val="1785419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138C63C-3BD2-426F-854A-72649AB77BF2}" type="slidenum">
              <a:rPr lang="en-US" smtClean="0"/>
              <a:pPr>
                <a:defRPr/>
              </a:pPr>
              <a:t>18</a:t>
            </a:fld>
            <a:endParaRPr lang="en-US"/>
          </a:p>
        </p:txBody>
      </p:sp>
    </p:spTree>
    <p:extLst>
      <p:ext uri="{BB962C8B-B14F-4D97-AF65-F5344CB8AC3E}">
        <p14:creationId xmlns:p14="http://schemas.microsoft.com/office/powerpoint/2010/main" val="3294106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CFFC1EF-BBCE-4823-A225-CE6DBBBE0A1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E4424EBD-E13E-478A-8843-EF1F5D4B0F2D}" type="datetime1">
              <a:rPr lang="en-US" altLang="en-US"/>
              <a:pPr>
                <a:defRPr/>
              </a:pPr>
              <a:t>11/11/2016</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71AE529-F1A1-4405-8C24-7FD399AA805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57DD6B13-B539-4084-A2CF-3F6CFDCE4327}" type="datetime1">
              <a:rPr lang="en-US" altLang="en-US"/>
              <a:pPr>
                <a:defRPr/>
              </a:pPr>
              <a:t>11/11/2016</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7438" y="457200"/>
            <a:ext cx="2822575"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8125" y="457200"/>
            <a:ext cx="8316913"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C36885F-5CFA-45A9-950E-F458DAFE87E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25AFE122-51F0-4BFD-946E-8BC56C5C7316}" type="datetime1">
              <a:rPr lang="en-US" altLang="en-US"/>
              <a:pPr>
                <a:defRPr/>
              </a:pPr>
              <a:t>11/11/2016</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1828800"/>
            <a:ext cx="11291888" cy="44910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828800"/>
            <a:ext cx="5568950" cy="44910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9950" y="1828800"/>
            <a:ext cx="5570538" cy="44910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F163EFC-C947-4978-B298-04A2BF603432}"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F65E4EE1-E75B-4723-96C9-C3C9C18AB6D6}" type="datetime1">
              <a:rPr lang="en-US" altLang="en-US"/>
              <a:pPr>
                <a:defRPr/>
              </a:pPr>
              <a:t>11/11/2016</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11291888" cy="44910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5850" y="515938"/>
            <a:ext cx="2824163"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515938"/>
            <a:ext cx="8324850" cy="5803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51000" y="4038600"/>
            <a:ext cx="4257675"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61075" y="4038600"/>
            <a:ext cx="4257675"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7566505-B161-4BDD-A11B-CF12D21FFF88}"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AA04878D-0F9C-41B9-8CCE-A1D64CAEB8F5}" type="datetime1">
              <a:rPr lang="en-US" altLang="en-US"/>
              <a:pPr>
                <a:defRPr/>
              </a:pPr>
              <a:t>11/11/2016</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3" y="2133600"/>
            <a:ext cx="2744787" cy="365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8050" y="2133600"/>
            <a:ext cx="8081963" cy="365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8125" y="1863725"/>
            <a:ext cx="5568950" cy="449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9475" y="1863725"/>
            <a:ext cx="5570538" cy="449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7BEB011-61E0-45D6-B902-AB7297DD7240}"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171AD106-BE79-4239-9970-719F296C3F76}" type="datetime1">
              <a:rPr lang="en-US" altLang="en-US"/>
              <a:pPr>
                <a:defRPr/>
              </a:pPr>
              <a:t>11/11/2016</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D7279B77-850F-40D9-9DE3-FD907E21EB68}" type="slidenum">
              <a:rPr lang="en-US"/>
              <a:pPr>
                <a:defRPr/>
              </a:pPr>
              <a:t>‹#›</a:t>
            </a:fld>
            <a:endParaRPr lang="en-US"/>
          </a:p>
        </p:txBody>
      </p:sp>
      <p:sp>
        <p:nvSpPr>
          <p:cNvPr id="8" name="Rectangle 8"/>
          <p:cNvSpPr>
            <a:spLocks noGrp="1" noChangeArrowheads="1"/>
          </p:cNvSpPr>
          <p:nvPr>
            <p:ph type="dt" sz="half" idx="11"/>
          </p:nvPr>
        </p:nvSpPr>
        <p:spPr>
          <a:ln/>
        </p:spPr>
        <p:txBody>
          <a:bodyPr/>
          <a:lstStyle>
            <a:lvl1pPr>
              <a:defRPr/>
            </a:lvl1pPr>
          </a:lstStyle>
          <a:p>
            <a:pPr>
              <a:defRPr/>
            </a:pPr>
            <a:fld id="{4AF905DA-59AB-4D47-8680-4736641EAFD2}" type="datetime1">
              <a:rPr lang="en-US" altLang="en-US"/>
              <a:pPr>
                <a:defRPr/>
              </a:pPr>
              <a:t>11/11/2016</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BCE9D54-7CF0-494C-B0FF-C678D01D5864}" type="slidenum">
              <a:rPr lang="en-US"/>
              <a:pPr>
                <a:defRPr/>
              </a:pPr>
              <a:t>‹#›</a:t>
            </a:fld>
            <a:endParaRPr lang="en-US"/>
          </a:p>
        </p:txBody>
      </p:sp>
      <p:sp>
        <p:nvSpPr>
          <p:cNvPr id="4" name="Rectangle 8"/>
          <p:cNvSpPr>
            <a:spLocks noGrp="1" noChangeArrowheads="1"/>
          </p:cNvSpPr>
          <p:nvPr>
            <p:ph type="dt" sz="half" idx="11"/>
          </p:nvPr>
        </p:nvSpPr>
        <p:spPr>
          <a:ln/>
        </p:spPr>
        <p:txBody>
          <a:bodyPr/>
          <a:lstStyle>
            <a:lvl1pPr>
              <a:defRPr/>
            </a:lvl1pPr>
          </a:lstStyle>
          <a:p>
            <a:pPr>
              <a:defRPr/>
            </a:pPr>
            <a:fld id="{E9D646C2-BAFB-430C-B5F9-D0407ECF0282}" type="datetime1">
              <a:rPr lang="en-US" altLang="en-US"/>
              <a:pPr>
                <a:defRPr/>
              </a:pPr>
              <a:t>11/11/2016</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D0A9D15-6AD5-4E7F-8829-3A2A455B323B}" type="slidenum">
              <a:rPr lang="en-US"/>
              <a:pPr>
                <a:defRPr/>
              </a:pPr>
              <a:t>‹#›</a:t>
            </a:fld>
            <a:endParaRPr lang="en-US"/>
          </a:p>
        </p:txBody>
      </p:sp>
      <p:sp>
        <p:nvSpPr>
          <p:cNvPr id="3" name="Rectangle 8"/>
          <p:cNvSpPr>
            <a:spLocks noGrp="1" noChangeArrowheads="1"/>
          </p:cNvSpPr>
          <p:nvPr>
            <p:ph type="dt" sz="half" idx="11"/>
          </p:nvPr>
        </p:nvSpPr>
        <p:spPr>
          <a:ln/>
        </p:spPr>
        <p:txBody>
          <a:bodyPr/>
          <a:lstStyle>
            <a:lvl1pPr>
              <a:defRPr/>
            </a:lvl1pPr>
          </a:lstStyle>
          <a:p>
            <a:pPr>
              <a:defRPr/>
            </a:pPr>
            <a:fld id="{6E6A3F20-15F6-4A75-AF67-81AA9AAE863D}" type="datetime1">
              <a:rPr lang="en-US" altLang="en-US"/>
              <a:pPr>
                <a:defRPr/>
              </a:pPr>
              <a:t>11/11/2016</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A80012-20C7-4582-A96F-DB4DF81A3666}"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CAA404E5-97E3-4BFE-BD74-DDF460A6C8DC}" type="datetime1">
              <a:rPr lang="en-US" altLang="en-US"/>
              <a:pPr>
                <a:defRPr/>
              </a:pPr>
              <a:t>11/11/2016</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E5A842D-0426-4C3D-B27F-577349F27674}"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51001BC0-5D60-4571-A477-822E4A9685C6}" type="datetime1">
              <a:rPr lang="en-US" altLang="en-US"/>
              <a:pPr>
                <a:defRPr/>
              </a:pPr>
              <a:t>11/11/2016</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8125" y="457200"/>
            <a:ext cx="11291888" cy="5111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38125" y="1863725"/>
            <a:ext cx="11291888" cy="4491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1028" name="Line 4"/>
          <p:cNvSpPr>
            <a:spLocks noChangeShapeType="1"/>
          </p:cNvSpPr>
          <p:nvPr/>
        </p:nvSpPr>
        <p:spPr bwMode="auto">
          <a:xfrm flipV="1">
            <a:off x="381000" y="968375"/>
            <a:ext cx="11172825" cy="0"/>
          </a:xfrm>
          <a:prstGeom prst="line">
            <a:avLst/>
          </a:prstGeom>
          <a:noFill/>
          <a:ln w="9525">
            <a:solidFill>
              <a:schemeClr val="tx1"/>
            </a:solidFill>
            <a:round/>
            <a:headEnd/>
            <a:tailEnd/>
          </a:ln>
        </p:spPr>
        <p:txBody>
          <a:bodyPr/>
          <a:lstStyle/>
          <a:p>
            <a:pPr algn="ctr">
              <a:defRPr/>
            </a:pPr>
            <a:endParaRPr lang="en-US"/>
          </a:p>
        </p:txBody>
      </p:sp>
      <p:sp>
        <p:nvSpPr>
          <p:cNvPr id="448518" name="Rectangle 6"/>
          <p:cNvSpPr>
            <a:spLocks noGrp="1" noChangeArrowheads="1"/>
          </p:cNvSpPr>
          <p:nvPr>
            <p:ph type="sldNum" sz="quarter" idx="4"/>
          </p:nvPr>
        </p:nvSpPr>
        <p:spPr bwMode="black">
          <a:xfrm>
            <a:off x="228600" y="6553200"/>
            <a:ext cx="476250"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eaLnBrk="1" hangingPunct="1">
              <a:spcBef>
                <a:spcPct val="0"/>
              </a:spcBef>
              <a:defRPr sz="800">
                <a:latin typeface="+mn-lt"/>
                <a:cs typeface="+mn-cs"/>
              </a:defRPr>
            </a:lvl1pPr>
          </a:lstStyle>
          <a:p>
            <a:pPr>
              <a:defRPr/>
            </a:pPr>
            <a:fld id="{D698C850-EE6C-4C99-BF89-30256EE745F8}" type="slidenum">
              <a:rPr lang="en-US"/>
              <a:pPr>
                <a:defRPr/>
              </a:pPr>
              <a:t>‹#›</a:t>
            </a:fld>
            <a:endParaRPr lang="en-US"/>
          </a:p>
        </p:txBody>
      </p:sp>
      <p:sp>
        <p:nvSpPr>
          <p:cNvPr id="448520" name="Rectangle 8"/>
          <p:cNvSpPr>
            <a:spLocks noGrp="1" noChangeArrowheads="1"/>
          </p:cNvSpPr>
          <p:nvPr>
            <p:ph type="dt" sz="half" idx="2"/>
          </p:nvPr>
        </p:nvSpPr>
        <p:spPr bwMode="auto">
          <a:xfrm>
            <a:off x="685800" y="6553200"/>
            <a:ext cx="1306513"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a:defRPr sz="800"/>
            </a:lvl1pPr>
          </a:lstStyle>
          <a:p>
            <a:pPr>
              <a:defRPr/>
            </a:pPr>
            <a:fld id="{3510AAFF-23FC-48F1-BB03-522193471CA7}" type="datetime1">
              <a:rPr lang="en-US" altLang="en-US"/>
              <a:pPr>
                <a:defRPr/>
              </a:pPr>
              <a:t>11/11/2016</a:t>
            </a:fld>
            <a:endParaRPr lang="en-US" altLang="en-US"/>
          </a:p>
        </p:txBody>
      </p:sp>
      <p:sp>
        <p:nvSpPr>
          <p:cNvPr id="98315"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98316"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pic>
        <p:nvPicPr>
          <p:cNvPr id="1036" name="Picture 8" descr="SMT Logo"/>
          <p:cNvPicPr>
            <a:picLocks noChangeAspect="1" noChangeArrowheads="1"/>
          </p:cNvPicPr>
          <p:nvPr/>
        </p:nvPicPr>
        <p:blipFill>
          <a:blip r:embed="rId13"/>
          <a:srcRect/>
          <a:stretch>
            <a:fillRect/>
          </a:stretch>
        </p:blipFill>
        <p:spPr bwMode="auto">
          <a:xfrm>
            <a:off x="203200" y="152400"/>
            <a:ext cx="1244600" cy="358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Lst>
  <p:hf hdr="0" dt="0"/>
  <p:txStyles>
    <p:title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2pPr>
      <a:lvl3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3pPr>
      <a:lvl4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4pPr>
      <a:lvl5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5pPr>
      <a:lvl6pPr marL="4572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6pPr>
      <a:lvl7pPr marL="9144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7pPr>
      <a:lvl8pPr marL="13716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8pPr>
      <a:lvl9pPr marL="18288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9pPr>
    </p:titleStyle>
    <p:bodyStyle>
      <a:lvl1pPr marL="173038" indent="-173038"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n-ea"/>
          <a:cs typeface="+mn-cs"/>
        </a:defRPr>
      </a:lvl1pPr>
      <a:lvl2pPr marL="509588" indent="-163513" algn="l" rtl="0" eaLnBrk="0" fontAlgn="base" hangingPunct="0">
        <a:spcBef>
          <a:spcPct val="20000"/>
        </a:spcBef>
        <a:spcAft>
          <a:spcPct val="0"/>
        </a:spcAft>
        <a:buClr>
          <a:schemeClr val="tx1"/>
        </a:buClr>
        <a:buFont typeface="Arial" charset="0"/>
        <a:buChar char="–"/>
        <a:defRPr sz="1600">
          <a:solidFill>
            <a:schemeClr val="tx1"/>
          </a:solidFill>
          <a:latin typeface="+mn-lt"/>
          <a:cs typeface="+mn-cs"/>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cs typeface="+mn-cs"/>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eaLnBrk="0" fontAlgn="base" hangingPunct="0">
        <a:spcBef>
          <a:spcPct val="20000"/>
        </a:spcBef>
        <a:spcAft>
          <a:spcPct val="0"/>
        </a:spcAft>
        <a:buClr>
          <a:schemeClr val="bg1"/>
        </a:buClr>
        <a:buChar char="»"/>
        <a:defRPr sz="1600">
          <a:solidFill>
            <a:schemeClr val="bg1"/>
          </a:solidFill>
          <a:latin typeface="+mn-lt"/>
          <a:cs typeface="+mn-cs"/>
        </a:defRPr>
      </a:lvl6pPr>
      <a:lvl7pPr marL="2454275" indent="-163513" algn="l" rtl="0" eaLnBrk="0" fontAlgn="base" hangingPunct="0">
        <a:spcBef>
          <a:spcPct val="20000"/>
        </a:spcBef>
        <a:spcAft>
          <a:spcPct val="0"/>
        </a:spcAft>
        <a:buClr>
          <a:schemeClr val="bg1"/>
        </a:buClr>
        <a:buChar char="»"/>
        <a:defRPr sz="1600">
          <a:solidFill>
            <a:schemeClr val="bg1"/>
          </a:solidFill>
          <a:latin typeface="+mn-lt"/>
          <a:cs typeface="+mn-cs"/>
        </a:defRPr>
      </a:lvl7pPr>
      <a:lvl8pPr marL="2911475" indent="-163513" algn="l" rtl="0" eaLnBrk="0" fontAlgn="base" hangingPunct="0">
        <a:spcBef>
          <a:spcPct val="20000"/>
        </a:spcBef>
        <a:spcAft>
          <a:spcPct val="0"/>
        </a:spcAft>
        <a:buClr>
          <a:schemeClr val="bg1"/>
        </a:buClr>
        <a:buChar char="»"/>
        <a:defRPr sz="1600">
          <a:solidFill>
            <a:schemeClr val="bg1"/>
          </a:solidFill>
          <a:latin typeface="+mn-lt"/>
          <a:cs typeface="+mn-cs"/>
        </a:defRPr>
      </a:lvl8pPr>
      <a:lvl9pPr marL="3368675" indent="-163513" algn="l" rtl="0" eaLnBrk="0" fontAlgn="base" hangingPunct="0">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Line 4"/>
          <p:cNvSpPr>
            <a:spLocks noChangeShapeType="1"/>
          </p:cNvSpPr>
          <p:nvPr/>
        </p:nvSpPr>
        <p:spPr bwMode="auto">
          <a:xfrm flipV="1">
            <a:off x="357188" y="1323975"/>
            <a:ext cx="11172825" cy="0"/>
          </a:xfrm>
          <a:prstGeom prst="line">
            <a:avLst/>
          </a:prstGeom>
          <a:noFill/>
          <a:ln w="9525">
            <a:solidFill>
              <a:schemeClr val="tx1"/>
            </a:solidFill>
            <a:round/>
            <a:headEnd/>
            <a:tailEnd/>
          </a:ln>
        </p:spPr>
        <p:txBody>
          <a:bodyPr/>
          <a:lstStyle/>
          <a:p>
            <a:pPr algn="ctr">
              <a:defRPr/>
            </a:pPr>
            <a:endParaRPr lang="en-US"/>
          </a:p>
        </p:txBody>
      </p:sp>
      <p:pic>
        <p:nvPicPr>
          <p:cNvPr id="13316"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pic>
        <p:nvPicPr>
          <p:cNvPr id="13317"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sp>
        <p:nvSpPr>
          <p:cNvPr id="19"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13321" name="Rectangle 2"/>
          <p:cNvSpPr>
            <a:spLocks noGrp="1" noChangeArrowheads="1"/>
          </p:cNvSpPr>
          <p:nvPr>
            <p:ph type="title"/>
          </p:nvPr>
        </p:nvSpPr>
        <p:spPr bwMode="auto">
          <a:xfrm>
            <a:off x="238125" y="515938"/>
            <a:ext cx="11291888" cy="8159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Line 4"/>
          <p:cNvSpPr>
            <a:spLocks noChangeShapeType="1"/>
          </p:cNvSpPr>
          <p:nvPr/>
        </p:nvSpPr>
        <p:spPr bwMode="auto">
          <a:xfrm flipV="1">
            <a:off x="357188" y="1323975"/>
            <a:ext cx="11172825" cy="0"/>
          </a:xfrm>
          <a:prstGeom prst="line">
            <a:avLst/>
          </a:prstGeom>
          <a:noFill/>
          <a:ln w="9525">
            <a:solidFill>
              <a:schemeClr val="tx1"/>
            </a:solidFill>
            <a:round/>
            <a:headEnd/>
            <a:tailEnd/>
          </a:ln>
        </p:spPr>
        <p:txBody>
          <a:bodyPr/>
          <a:lstStyle/>
          <a:p>
            <a:pPr algn="ctr">
              <a:defRPr/>
            </a:pPr>
            <a:endParaRPr lang="en-US"/>
          </a:p>
        </p:txBody>
      </p:sp>
      <p:sp>
        <p:nvSpPr>
          <p:cNvPr id="275459" name="Rectangle 6"/>
          <p:cNvSpPr>
            <a:spLocks noChangeArrowheads="1"/>
          </p:cNvSpPr>
          <p:nvPr/>
        </p:nvSpPr>
        <p:spPr bwMode="black">
          <a:xfrm>
            <a:off x="9866313" y="6537325"/>
            <a:ext cx="1784350" cy="184150"/>
          </a:xfrm>
          <a:prstGeom prst="rect">
            <a:avLst/>
          </a:prstGeom>
          <a:noFill/>
          <a:ln>
            <a:noFill/>
          </a:ln>
          <a:extLst/>
        </p:spPr>
        <p:txBody>
          <a:bodyPr lIns="92075" tIns="46038" rIns="92075" bIns="46038"/>
          <a:lstStyle>
            <a:lvl1pPr algn="l" eaLnBrk="0" hangingPunct="0">
              <a:defRPr>
                <a:solidFill>
                  <a:schemeClr val="tx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defRPr>
                <a:solidFill>
                  <a:schemeClr val="tx1"/>
                </a:solidFill>
                <a:latin typeface="Arial" charset="0"/>
                <a:cs typeface="Arial" charset="0"/>
              </a:defRPr>
            </a:lvl3pPr>
            <a:lvl4pPr marL="1600200" indent="-228600" algn="l" eaLnBrk="0" hangingPunct="0">
              <a:defRPr>
                <a:solidFill>
                  <a:schemeClr val="tx1"/>
                </a:solidFill>
                <a:latin typeface="Arial" charset="0"/>
                <a:cs typeface="Arial" charset="0"/>
              </a:defRPr>
            </a:lvl4pPr>
            <a:lvl5pPr marL="2057400" indent="-228600" algn="l"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altLang="en-US" sz="800" smtClean="0"/>
              <a:t>© 2013 IBM Corporation</a:t>
            </a:r>
            <a:endParaRPr lang="en-US" altLang="en-US" smtClean="0"/>
          </a:p>
        </p:txBody>
      </p:sp>
      <p:pic>
        <p:nvPicPr>
          <p:cNvPr id="25604"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pic>
        <p:nvPicPr>
          <p:cNvPr id="25605"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sp>
        <p:nvSpPr>
          <p:cNvPr id="10246" name="Text Box 8"/>
          <p:cNvSpPr txBox="1">
            <a:spLocks noChangeArrowheads="1"/>
          </p:cNvSpPr>
          <p:nvPr/>
        </p:nvSpPr>
        <p:spPr bwMode="auto">
          <a:xfrm>
            <a:off x="296863" y="6172200"/>
            <a:ext cx="5111750" cy="458788"/>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800" smtClean="0"/>
              <a:t>This report is solely for the use of Client personnel.  No part of it may be circulated, quoted, or reproduced for distribution outside the Client organization without prior written approval from IBM. This material was used by IBM during an oral presentation;  it is not a complete record of the discussion.</a:t>
            </a:r>
          </a:p>
        </p:txBody>
      </p:sp>
      <p:pic>
        <p:nvPicPr>
          <p:cNvPr id="25607" name="Picture 9"/>
          <p:cNvPicPr>
            <a:picLocks noChangeAspect="1" noChangeArrowheads="1"/>
          </p:cNvPicPr>
          <p:nvPr/>
        </p:nvPicPr>
        <p:blipFill>
          <a:blip r:embed="rId14"/>
          <a:srcRect/>
          <a:stretch>
            <a:fillRect/>
          </a:stretch>
        </p:blipFill>
        <p:spPr bwMode="auto">
          <a:xfrm>
            <a:off x="355600" y="3665538"/>
            <a:ext cx="11222038" cy="2420937"/>
          </a:xfrm>
          <a:prstGeom prst="rect">
            <a:avLst/>
          </a:prstGeom>
          <a:noFill/>
          <a:ln w="12700" algn="ctr">
            <a:noFill/>
            <a:miter lim="800000"/>
            <a:headEnd/>
            <a:tailEnd/>
          </a:ln>
        </p:spPr>
      </p:pic>
      <p:sp>
        <p:nvSpPr>
          <p:cNvPr id="10248"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25609" name="Rectangle 2"/>
          <p:cNvSpPr>
            <a:spLocks noGrp="1" noChangeArrowheads="1"/>
          </p:cNvSpPr>
          <p:nvPr>
            <p:ph type="title"/>
          </p:nvPr>
        </p:nvSpPr>
        <p:spPr bwMode="auto">
          <a:xfrm>
            <a:off x="908050" y="2133600"/>
            <a:ext cx="10979150" cy="15017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5610" name="Rectangle 3"/>
          <p:cNvSpPr>
            <a:spLocks noGrp="1" noChangeArrowheads="1"/>
          </p:cNvSpPr>
          <p:nvPr>
            <p:ph type="body" idx="1"/>
          </p:nvPr>
        </p:nvSpPr>
        <p:spPr bwMode="auto">
          <a:xfrm>
            <a:off x="1651000" y="4038600"/>
            <a:ext cx="866775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add subtitle</a:t>
            </a:r>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Lst>
  <p:hf hdr="0" dt="0"/>
  <p:txStyles>
    <p:title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charset="0"/>
          <a:cs typeface="Arial" charset="0"/>
        </a:defRPr>
      </a:lvl2pPr>
      <a:lvl3pPr algn="l" rtl="0" eaLnBrk="0" fontAlgn="base" hangingPunct="0">
        <a:lnSpc>
          <a:spcPct val="90000"/>
        </a:lnSpc>
        <a:spcBef>
          <a:spcPct val="0"/>
        </a:spcBef>
        <a:spcAft>
          <a:spcPct val="0"/>
        </a:spcAft>
        <a:defRPr sz="2200">
          <a:solidFill>
            <a:schemeClr val="hlink"/>
          </a:solidFill>
          <a:latin typeface="Arial" charset="0"/>
          <a:cs typeface="Arial" charset="0"/>
        </a:defRPr>
      </a:lvl3pPr>
      <a:lvl4pPr algn="l" rtl="0" eaLnBrk="0" fontAlgn="base" hangingPunct="0">
        <a:lnSpc>
          <a:spcPct val="90000"/>
        </a:lnSpc>
        <a:spcBef>
          <a:spcPct val="0"/>
        </a:spcBef>
        <a:spcAft>
          <a:spcPct val="0"/>
        </a:spcAft>
        <a:defRPr sz="2200">
          <a:solidFill>
            <a:schemeClr val="hlink"/>
          </a:solidFill>
          <a:latin typeface="Arial" charset="0"/>
          <a:cs typeface="Arial" charset="0"/>
        </a:defRPr>
      </a:lvl4pPr>
      <a:lvl5pPr algn="l" rtl="0" eaLnBrk="0" fontAlgn="base" hangingPunct="0">
        <a:lnSpc>
          <a:spcPct val="90000"/>
        </a:lnSpc>
        <a:spcBef>
          <a:spcPct val="0"/>
        </a:spcBef>
        <a:spcAft>
          <a:spcPct val="0"/>
        </a:spcAft>
        <a:defRPr sz="2200">
          <a:solidFill>
            <a:schemeClr val="hlink"/>
          </a:solidFill>
          <a:latin typeface="Arial" charset="0"/>
          <a:cs typeface="Arial" charset="0"/>
        </a:defRPr>
      </a:lvl5pPr>
      <a:lvl6pPr marL="457200" algn="l" rtl="0" fontAlgn="base">
        <a:lnSpc>
          <a:spcPct val="90000"/>
        </a:lnSpc>
        <a:spcBef>
          <a:spcPct val="0"/>
        </a:spcBef>
        <a:spcAft>
          <a:spcPct val="0"/>
        </a:spcAft>
        <a:defRPr sz="2200">
          <a:solidFill>
            <a:schemeClr val="hlink"/>
          </a:solidFill>
          <a:latin typeface="Arial" charset="0"/>
          <a:cs typeface="Arial" charset="0"/>
        </a:defRPr>
      </a:lvl6pPr>
      <a:lvl7pPr marL="914400" algn="l" rtl="0" fontAlgn="base">
        <a:lnSpc>
          <a:spcPct val="90000"/>
        </a:lnSpc>
        <a:spcBef>
          <a:spcPct val="0"/>
        </a:spcBef>
        <a:spcAft>
          <a:spcPct val="0"/>
        </a:spcAft>
        <a:defRPr sz="2200">
          <a:solidFill>
            <a:schemeClr val="hlink"/>
          </a:solidFill>
          <a:latin typeface="Arial" charset="0"/>
          <a:cs typeface="Arial" charset="0"/>
        </a:defRPr>
      </a:lvl7pPr>
      <a:lvl8pPr marL="1371600" algn="l" rtl="0" fontAlgn="base">
        <a:lnSpc>
          <a:spcPct val="90000"/>
        </a:lnSpc>
        <a:spcBef>
          <a:spcPct val="0"/>
        </a:spcBef>
        <a:spcAft>
          <a:spcPct val="0"/>
        </a:spcAft>
        <a:defRPr sz="2200">
          <a:solidFill>
            <a:schemeClr val="hlink"/>
          </a:solidFill>
          <a:latin typeface="Arial" charset="0"/>
          <a:cs typeface="Arial" charset="0"/>
        </a:defRPr>
      </a:lvl8pPr>
      <a:lvl9pPr marL="1828800" algn="l" rtl="0" fontAlgn="base">
        <a:lnSpc>
          <a:spcPct val="90000"/>
        </a:lnSpc>
        <a:spcBef>
          <a:spcPct val="0"/>
        </a:spcBef>
        <a:spcAft>
          <a:spcPct val="0"/>
        </a:spcAft>
        <a:defRPr sz="2200">
          <a:solidFill>
            <a:schemeClr val="hlink"/>
          </a:solidFill>
          <a:latin typeface="Arial" charset="0"/>
          <a:cs typeface="Arial" charset="0"/>
        </a:defRPr>
      </a:lvl9pPr>
    </p:titleStyle>
    <p:bodyStyle>
      <a:lvl1pPr marL="173038" indent="-173038" algn="ctr" rtl="0" eaLnBrk="0" fontAlgn="base" hangingPunct="0">
        <a:spcBef>
          <a:spcPct val="20000"/>
        </a:spcBef>
        <a:spcAft>
          <a:spcPct val="0"/>
        </a:spcAft>
        <a:buClr>
          <a:schemeClr val="tx1"/>
        </a:buClr>
        <a:buFont typeface="Wingdings" pitchFamily="2" charset="2"/>
        <a:defRPr sz="1600">
          <a:solidFill>
            <a:schemeClr val="tx1"/>
          </a:solidFill>
          <a:latin typeface="+mn-lt"/>
          <a:ea typeface="+mn-ea"/>
          <a:cs typeface="+mn-cs"/>
        </a:defRPr>
      </a:lvl1pPr>
      <a:lvl2pPr marL="509588" indent="-163513" algn="l" rtl="0" eaLnBrk="0" fontAlgn="base" hangingPunct="0">
        <a:spcBef>
          <a:spcPct val="20000"/>
        </a:spcBef>
        <a:spcAft>
          <a:spcPct val="0"/>
        </a:spcAft>
        <a:buClr>
          <a:schemeClr val="tx1"/>
        </a:buClr>
        <a:buFont typeface="Arial" charset="0"/>
        <a:defRPr sz="1600">
          <a:solidFill>
            <a:schemeClr val="tx1"/>
          </a:solidFill>
          <a:latin typeface="+mn-lt"/>
          <a:cs typeface="+mn-cs"/>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cs typeface="+mn-cs"/>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fontAlgn="base">
        <a:spcBef>
          <a:spcPct val="20000"/>
        </a:spcBef>
        <a:spcAft>
          <a:spcPct val="0"/>
        </a:spcAft>
        <a:buClr>
          <a:schemeClr val="bg1"/>
        </a:buClr>
        <a:buChar char="»"/>
        <a:defRPr sz="1600">
          <a:solidFill>
            <a:schemeClr val="bg1"/>
          </a:solidFill>
          <a:latin typeface="+mn-lt"/>
          <a:cs typeface="+mn-cs"/>
        </a:defRPr>
      </a:lvl6pPr>
      <a:lvl7pPr marL="2454275" indent="-163513" algn="l" rtl="0" fontAlgn="base">
        <a:spcBef>
          <a:spcPct val="20000"/>
        </a:spcBef>
        <a:spcAft>
          <a:spcPct val="0"/>
        </a:spcAft>
        <a:buClr>
          <a:schemeClr val="bg1"/>
        </a:buClr>
        <a:buChar char="»"/>
        <a:defRPr sz="1600">
          <a:solidFill>
            <a:schemeClr val="bg1"/>
          </a:solidFill>
          <a:latin typeface="+mn-lt"/>
          <a:cs typeface="+mn-cs"/>
        </a:defRPr>
      </a:lvl7pPr>
      <a:lvl8pPr marL="2911475" indent="-163513" algn="l" rtl="0" fontAlgn="base">
        <a:spcBef>
          <a:spcPct val="20000"/>
        </a:spcBef>
        <a:spcAft>
          <a:spcPct val="0"/>
        </a:spcAft>
        <a:buClr>
          <a:schemeClr val="bg1"/>
        </a:buClr>
        <a:buChar char="»"/>
        <a:defRPr sz="1600">
          <a:solidFill>
            <a:schemeClr val="bg1"/>
          </a:solidFill>
          <a:latin typeface="+mn-lt"/>
          <a:cs typeface="+mn-cs"/>
        </a:defRPr>
      </a:lvl8pPr>
      <a:lvl9pPr marL="3368675" indent="-163513" algn="l" rtl="0" fontAlgn="base">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3" Type="http://schemas.openxmlformats.org/officeDocument/2006/relationships/oleObject" Target="../embeddings/oleObject4.bin"/><Relationship Id="rId18" Type="http://schemas.openxmlformats.org/officeDocument/2006/relationships/image" Target="../media/image8.wmf"/><Relationship Id="rId26" Type="http://schemas.openxmlformats.org/officeDocument/2006/relationships/oleObject" Target="../embeddings/Microsoft_Word_97_-_2003_Document8.doc"/><Relationship Id="rId3" Type="http://schemas.openxmlformats.org/officeDocument/2006/relationships/notesSlide" Target="../notesSlides/notesSlide1.xml"/><Relationship Id="rId21" Type="http://schemas.openxmlformats.org/officeDocument/2006/relationships/image" Target="../media/image9.wmf"/><Relationship Id="rId7" Type="http://schemas.openxmlformats.org/officeDocument/2006/relationships/oleObject" Target="../embeddings/oleObject2.bin"/><Relationship Id="rId12" Type="http://schemas.openxmlformats.org/officeDocument/2006/relationships/image" Target="../media/image6.wmf"/><Relationship Id="rId17" Type="http://schemas.openxmlformats.org/officeDocument/2006/relationships/oleObject" Target="../embeddings/Microsoft_Word_97_-_2003_Document5.doc"/><Relationship Id="rId25" Type="http://schemas.openxmlformats.org/officeDocument/2006/relationships/oleObject" Target="../embeddings/oleObject8.bin"/><Relationship Id="rId33" Type="http://schemas.openxmlformats.org/officeDocument/2006/relationships/image" Target="../media/image13.wmf"/><Relationship Id="rId2" Type="http://schemas.openxmlformats.org/officeDocument/2006/relationships/slideLayout" Target="../slideLayouts/slideLayout7.xml"/><Relationship Id="rId16" Type="http://schemas.openxmlformats.org/officeDocument/2006/relationships/oleObject" Target="../embeddings/oleObject5.bin"/><Relationship Id="rId20" Type="http://schemas.openxmlformats.org/officeDocument/2006/relationships/oleObject" Target="../embeddings/Microsoft_Word_97_-_2003_Document6.doc"/><Relationship Id="rId29" Type="http://schemas.openxmlformats.org/officeDocument/2006/relationships/oleObject" Target="../embeddings/Microsoft_Word_97_-_2003_Document9.doc"/><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Microsoft_Word_97_-_2003_Document3.doc"/><Relationship Id="rId24" Type="http://schemas.openxmlformats.org/officeDocument/2006/relationships/image" Target="../media/image10.wmf"/><Relationship Id="rId32" Type="http://schemas.openxmlformats.org/officeDocument/2006/relationships/oleObject" Target="../embeddings/Microsoft_Word_97_-_2003_Document10.doc"/><Relationship Id="rId5" Type="http://schemas.openxmlformats.org/officeDocument/2006/relationships/oleObject" Target="../embeddings/Microsoft_Word_97_-_2003_Document1.doc"/><Relationship Id="rId15" Type="http://schemas.openxmlformats.org/officeDocument/2006/relationships/image" Target="../media/image7.wmf"/><Relationship Id="rId23" Type="http://schemas.openxmlformats.org/officeDocument/2006/relationships/oleObject" Target="../embeddings/Microsoft_Word_97_-_2003_Document7.doc"/><Relationship Id="rId28" Type="http://schemas.openxmlformats.org/officeDocument/2006/relationships/oleObject" Target="../embeddings/oleObject9.bin"/><Relationship Id="rId10" Type="http://schemas.openxmlformats.org/officeDocument/2006/relationships/oleObject" Target="../embeddings/oleObject3.bin"/><Relationship Id="rId19" Type="http://schemas.openxmlformats.org/officeDocument/2006/relationships/oleObject" Target="../embeddings/oleObject6.bin"/><Relationship Id="rId31" Type="http://schemas.openxmlformats.org/officeDocument/2006/relationships/oleObject" Target="../embeddings/oleObject10.bin"/><Relationship Id="rId4" Type="http://schemas.openxmlformats.org/officeDocument/2006/relationships/oleObject" Target="../embeddings/oleObject1.bin"/><Relationship Id="rId9" Type="http://schemas.openxmlformats.org/officeDocument/2006/relationships/image" Target="../media/image5.wmf"/><Relationship Id="rId14" Type="http://schemas.openxmlformats.org/officeDocument/2006/relationships/oleObject" Target="../embeddings/Microsoft_Word_97_-_2003_Document4.doc"/><Relationship Id="rId22" Type="http://schemas.openxmlformats.org/officeDocument/2006/relationships/oleObject" Target="../embeddings/oleObject7.bin"/><Relationship Id="rId27" Type="http://schemas.openxmlformats.org/officeDocument/2006/relationships/image" Target="../media/image11.wmf"/><Relationship Id="rId30" Type="http://schemas.openxmlformats.org/officeDocument/2006/relationships/image" Target="../media/image12.wmf"/><Relationship Id="rId8" Type="http://schemas.openxmlformats.org/officeDocument/2006/relationships/oleObject" Target="../embeddings/Microsoft_Word_97_-_2003_Document2.doc"/></Relationships>
</file>

<file path=ppt/slides/_rels/slide19.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Microsoft_Word_97_-_2003_Document14.doc"/><Relationship Id="rId18" Type="http://schemas.openxmlformats.org/officeDocument/2006/relationships/oleObject" Target="../embeddings/oleObject16.bin"/><Relationship Id="rId26" Type="http://schemas.openxmlformats.org/officeDocument/2006/relationships/image" Target="../media/image21.wmf"/><Relationship Id="rId3" Type="http://schemas.openxmlformats.org/officeDocument/2006/relationships/oleObject" Target="../embeddings/oleObject11.bin"/><Relationship Id="rId21" Type="http://schemas.openxmlformats.org/officeDocument/2006/relationships/oleObject" Target="../embeddings/oleObject17.bin"/><Relationship Id="rId7" Type="http://schemas.openxmlformats.org/officeDocument/2006/relationships/oleObject" Target="../embeddings/Microsoft_Word_97_-_2003_Document12.doc"/><Relationship Id="rId12" Type="http://schemas.openxmlformats.org/officeDocument/2006/relationships/oleObject" Target="../embeddings/oleObject14.bin"/><Relationship Id="rId17" Type="http://schemas.openxmlformats.org/officeDocument/2006/relationships/image" Target="../media/image18.wmf"/><Relationship Id="rId25" Type="http://schemas.openxmlformats.org/officeDocument/2006/relationships/oleObject" Target="../embeddings/Microsoft_Word_97_-_2003_Document18.doc"/><Relationship Id="rId2" Type="http://schemas.openxmlformats.org/officeDocument/2006/relationships/slideLayout" Target="../slideLayouts/slideLayout7.xml"/><Relationship Id="rId16" Type="http://schemas.openxmlformats.org/officeDocument/2006/relationships/oleObject" Target="../embeddings/Microsoft_Word_97_-_2003_Document15.doc"/><Relationship Id="rId20" Type="http://schemas.openxmlformats.org/officeDocument/2006/relationships/image" Target="../media/image19.wmf"/><Relationship Id="rId1" Type="http://schemas.openxmlformats.org/officeDocument/2006/relationships/vmlDrawing" Target="../drawings/vmlDrawing2.vml"/><Relationship Id="rId6" Type="http://schemas.openxmlformats.org/officeDocument/2006/relationships/oleObject" Target="../embeddings/oleObject12.bin"/><Relationship Id="rId11" Type="http://schemas.openxmlformats.org/officeDocument/2006/relationships/image" Target="../media/image16.wmf"/><Relationship Id="rId24" Type="http://schemas.openxmlformats.org/officeDocument/2006/relationships/oleObject" Target="../embeddings/oleObject18.bin"/><Relationship Id="rId5" Type="http://schemas.openxmlformats.org/officeDocument/2006/relationships/image" Target="../media/image14.wmf"/><Relationship Id="rId15" Type="http://schemas.openxmlformats.org/officeDocument/2006/relationships/oleObject" Target="../embeddings/oleObject15.bin"/><Relationship Id="rId23" Type="http://schemas.openxmlformats.org/officeDocument/2006/relationships/image" Target="../media/image20.wmf"/><Relationship Id="rId10" Type="http://schemas.openxmlformats.org/officeDocument/2006/relationships/oleObject" Target="../embeddings/Microsoft_Word_97_-_2003_Document13.doc"/><Relationship Id="rId19" Type="http://schemas.openxmlformats.org/officeDocument/2006/relationships/oleObject" Target="../embeddings/Microsoft_Word_97_-_2003_Document16.doc"/><Relationship Id="rId4" Type="http://schemas.openxmlformats.org/officeDocument/2006/relationships/oleObject" Target="../embeddings/Microsoft_Word_97_-_2003_Document11.doc"/><Relationship Id="rId9" Type="http://schemas.openxmlformats.org/officeDocument/2006/relationships/oleObject" Target="../embeddings/oleObject13.bin"/><Relationship Id="rId14" Type="http://schemas.openxmlformats.org/officeDocument/2006/relationships/image" Target="../media/image17.wmf"/><Relationship Id="rId22" Type="http://schemas.openxmlformats.org/officeDocument/2006/relationships/oleObject" Target="../embeddings/Microsoft_Word_97_-_2003_Document17.doc"/></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3" Type="http://schemas.openxmlformats.org/officeDocument/2006/relationships/oleObject" Target="../embeddings/Microsoft_Word_97_-_2003_Document22.doc"/><Relationship Id="rId18" Type="http://schemas.openxmlformats.org/officeDocument/2006/relationships/oleObject" Target="../embeddings/oleObject24.bin"/><Relationship Id="rId26" Type="http://schemas.openxmlformats.org/officeDocument/2006/relationships/image" Target="../media/image29.wmf"/><Relationship Id="rId3" Type="http://schemas.openxmlformats.org/officeDocument/2006/relationships/oleObject" Target="../embeddings/oleObject19.bin"/><Relationship Id="rId21" Type="http://schemas.openxmlformats.org/officeDocument/2006/relationships/oleObject" Target="../embeddings/oleObject25.bin"/><Relationship Id="rId34" Type="http://schemas.openxmlformats.org/officeDocument/2006/relationships/oleObject" Target="../embeddings/Microsoft_Word_97_-_2003_Document29.doc"/><Relationship Id="rId7" Type="http://schemas.openxmlformats.org/officeDocument/2006/relationships/oleObject" Target="../embeddings/Microsoft_Word_97_-_2003_Document20.doc"/><Relationship Id="rId12" Type="http://schemas.openxmlformats.org/officeDocument/2006/relationships/oleObject" Target="../embeddings/oleObject22.bin"/><Relationship Id="rId17" Type="http://schemas.openxmlformats.org/officeDocument/2006/relationships/image" Target="../media/image26.wmf"/><Relationship Id="rId25" Type="http://schemas.openxmlformats.org/officeDocument/2006/relationships/oleObject" Target="../embeddings/Microsoft_Word_97_-_2003_Document26.doc"/><Relationship Id="rId33" Type="http://schemas.openxmlformats.org/officeDocument/2006/relationships/oleObject" Target="../embeddings/oleObject29.bin"/><Relationship Id="rId2" Type="http://schemas.openxmlformats.org/officeDocument/2006/relationships/slideLayout" Target="../slideLayouts/slideLayout7.xml"/><Relationship Id="rId16" Type="http://schemas.openxmlformats.org/officeDocument/2006/relationships/oleObject" Target="../embeddings/Microsoft_Word_97_-_2003_Document23.doc"/><Relationship Id="rId20" Type="http://schemas.openxmlformats.org/officeDocument/2006/relationships/image" Target="../media/image27.wmf"/><Relationship Id="rId29" Type="http://schemas.openxmlformats.org/officeDocument/2006/relationships/image" Target="../media/image30.wmf"/><Relationship Id="rId1" Type="http://schemas.openxmlformats.org/officeDocument/2006/relationships/vmlDrawing" Target="../drawings/vmlDrawing3.vml"/><Relationship Id="rId6" Type="http://schemas.openxmlformats.org/officeDocument/2006/relationships/oleObject" Target="../embeddings/oleObject20.bin"/><Relationship Id="rId11" Type="http://schemas.openxmlformats.org/officeDocument/2006/relationships/image" Target="../media/image24.wmf"/><Relationship Id="rId24" Type="http://schemas.openxmlformats.org/officeDocument/2006/relationships/oleObject" Target="../embeddings/oleObject26.bin"/><Relationship Id="rId32" Type="http://schemas.openxmlformats.org/officeDocument/2006/relationships/image" Target="../media/image31.wmf"/><Relationship Id="rId5" Type="http://schemas.openxmlformats.org/officeDocument/2006/relationships/image" Target="../media/image22.wmf"/><Relationship Id="rId15" Type="http://schemas.openxmlformats.org/officeDocument/2006/relationships/oleObject" Target="../embeddings/oleObject23.bin"/><Relationship Id="rId23" Type="http://schemas.openxmlformats.org/officeDocument/2006/relationships/image" Target="../media/image28.wmf"/><Relationship Id="rId28" Type="http://schemas.openxmlformats.org/officeDocument/2006/relationships/oleObject" Target="../embeddings/Microsoft_Word_97_-_2003_Document27.doc"/><Relationship Id="rId10" Type="http://schemas.openxmlformats.org/officeDocument/2006/relationships/oleObject" Target="../embeddings/Microsoft_Word_97_-_2003_Document21.doc"/><Relationship Id="rId19" Type="http://schemas.openxmlformats.org/officeDocument/2006/relationships/oleObject" Target="../embeddings/Microsoft_Word_97_-_2003_Document24.doc"/><Relationship Id="rId31" Type="http://schemas.openxmlformats.org/officeDocument/2006/relationships/oleObject" Target="../embeddings/Microsoft_Word_97_-_2003_Document28.doc"/><Relationship Id="rId4" Type="http://schemas.openxmlformats.org/officeDocument/2006/relationships/oleObject" Target="../embeddings/Microsoft_Word_97_-_2003_Document19.doc"/><Relationship Id="rId9" Type="http://schemas.openxmlformats.org/officeDocument/2006/relationships/oleObject" Target="../embeddings/oleObject21.bin"/><Relationship Id="rId14" Type="http://schemas.openxmlformats.org/officeDocument/2006/relationships/image" Target="../media/image25.wmf"/><Relationship Id="rId22" Type="http://schemas.openxmlformats.org/officeDocument/2006/relationships/oleObject" Target="../embeddings/Microsoft_Word_97_-_2003_Document25.doc"/><Relationship Id="rId27" Type="http://schemas.openxmlformats.org/officeDocument/2006/relationships/oleObject" Target="../embeddings/oleObject27.bin"/><Relationship Id="rId30" Type="http://schemas.openxmlformats.org/officeDocument/2006/relationships/oleObject" Target="../embeddings/oleObject28.bin"/><Relationship Id="rId35" Type="http://schemas.openxmlformats.org/officeDocument/2006/relationships/image" Target="../media/image32.wmf"/><Relationship Id="rId8" Type="http://schemas.openxmlformats.org/officeDocument/2006/relationships/image" Target="../media/image23.wmf"/></Relationships>
</file>

<file path=ppt/slides/_rels/slide21.xml.rels><?xml version="1.0" encoding="UTF-8" standalone="yes"?>
<Relationships xmlns="http://schemas.openxmlformats.org/package/2006/relationships"><Relationship Id="rId13" Type="http://schemas.openxmlformats.org/officeDocument/2006/relationships/oleObject" Target="../embeddings/Microsoft_Word_97_-_2003_Document33.doc"/><Relationship Id="rId18" Type="http://schemas.openxmlformats.org/officeDocument/2006/relationships/oleObject" Target="../embeddings/oleObject35.bin"/><Relationship Id="rId26" Type="http://schemas.openxmlformats.org/officeDocument/2006/relationships/image" Target="../media/image40.wmf"/><Relationship Id="rId3" Type="http://schemas.openxmlformats.org/officeDocument/2006/relationships/oleObject" Target="../embeddings/oleObject30.bin"/><Relationship Id="rId21" Type="http://schemas.openxmlformats.org/officeDocument/2006/relationships/oleObject" Target="../embeddings/oleObject36.bin"/><Relationship Id="rId34" Type="http://schemas.openxmlformats.org/officeDocument/2006/relationships/oleObject" Target="../embeddings/Microsoft_Word_97_-_2003_Document40.doc"/><Relationship Id="rId7" Type="http://schemas.openxmlformats.org/officeDocument/2006/relationships/oleObject" Target="../embeddings/Microsoft_Word_97_-_2003_Document31.doc"/><Relationship Id="rId12" Type="http://schemas.openxmlformats.org/officeDocument/2006/relationships/oleObject" Target="../embeddings/oleObject33.bin"/><Relationship Id="rId17" Type="http://schemas.openxmlformats.org/officeDocument/2006/relationships/image" Target="../media/image37.wmf"/><Relationship Id="rId25" Type="http://schemas.openxmlformats.org/officeDocument/2006/relationships/oleObject" Target="../embeddings/Microsoft_Word_97_-_2003_Document37.doc"/><Relationship Id="rId33" Type="http://schemas.openxmlformats.org/officeDocument/2006/relationships/oleObject" Target="../embeddings/oleObject40.bin"/><Relationship Id="rId2" Type="http://schemas.openxmlformats.org/officeDocument/2006/relationships/slideLayout" Target="../slideLayouts/slideLayout7.xml"/><Relationship Id="rId16" Type="http://schemas.openxmlformats.org/officeDocument/2006/relationships/oleObject" Target="../embeddings/Microsoft_Word_97_-_2003_Document34.doc"/><Relationship Id="rId20" Type="http://schemas.openxmlformats.org/officeDocument/2006/relationships/image" Target="../media/image38.wmf"/><Relationship Id="rId29" Type="http://schemas.openxmlformats.org/officeDocument/2006/relationships/image" Target="../media/image41.wmf"/><Relationship Id="rId1" Type="http://schemas.openxmlformats.org/officeDocument/2006/relationships/vmlDrawing" Target="../drawings/vmlDrawing4.vml"/><Relationship Id="rId6" Type="http://schemas.openxmlformats.org/officeDocument/2006/relationships/oleObject" Target="../embeddings/oleObject31.bin"/><Relationship Id="rId11" Type="http://schemas.openxmlformats.org/officeDocument/2006/relationships/image" Target="../media/image35.wmf"/><Relationship Id="rId24" Type="http://schemas.openxmlformats.org/officeDocument/2006/relationships/oleObject" Target="../embeddings/oleObject37.bin"/><Relationship Id="rId32" Type="http://schemas.openxmlformats.org/officeDocument/2006/relationships/image" Target="../media/image42.wmf"/><Relationship Id="rId5" Type="http://schemas.openxmlformats.org/officeDocument/2006/relationships/image" Target="../media/image33.wmf"/><Relationship Id="rId15" Type="http://schemas.openxmlformats.org/officeDocument/2006/relationships/oleObject" Target="../embeddings/oleObject34.bin"/><Relationship Id="rId23" Type="http://schemas.openxmlformats.org/officeDocument/2006/relationships/image" Target="../media/image39.wmf"/><Relationship Id="rId28" Type="http://schemas.openxmlformats.org/officeDocument/2006/relationships/oleObject" Target="../embeddings/Microsoft_Word_97_-_2003_Document38.doc"/><Relationship Id="rId10" Type="http://schemas.openxmlformats.org/officeDocument/2006/relationships/oleObject" Target="../embeddings/Microsoft_Word_97_-_2003_Document32.doc"/><Relationship Id="rId19" Type="http://schemas.openxmlformats.org/officeDocument/2006/relationships/oleObject" Target="../embeddings/Microsoft_Word_97_-_2003_Document35.doc"/><Relationship Id="rId31" Type="http://schemas.openxmlformats.org/officeDocument/2006/relationships/oleObject" Target="../embeddings/Microsoft_Word_97_-_2003_Document39.doc"/><Relationship Id="rId4" Type="http://schemas.openxmlformats.org/officeDocument/2006/relationships/oleObject" Target="../embeddings/Microsoft_Word_97_-_2003_Document30.doc"/><Relationship Id="rId9" Type="http://schemas.openxmlformats.org/officeDocument/2006/relationships/oleObject" Target="../embeddings/oleObject32.bin"/><Relationship Id="rId14" Type="http://schemas.openxmlformats.org/officeDocument/2006/relationships/image" Target="../media/image36.wmf"/><Relationship Id="rId22" Type="http://schemas.openxmlformats.org/officeDocument/2006/relationships/oleObject" Target="../embeddings/Microsoft_Word_97_-_2003_Document36.doc"/><Relationship Id="rId27" Type="http://schemas.openxmlformats.org/officeDocument/2006/relationships/oleObject" Target="../embeddings/oleObject38.bin"/><Relationship Id="rId30" Type="http://schemas.openxmlformats.org/officeDocument/2006/relationships/oleObject" Target="../embeddings/oleObject39.bin"/><Relationship Id="rId35" Type="http://schemas.openxmlformats.org/officeDocument/2006/relationships/image" Target="../media/image43.wmf"/><Relationship Id="rId8" Type="http://schemas.openxmlformats.org/officeDocument/2006/relationships/image" Target="../media/image34.wmf"/></Relationships>
</file>

<file path=ppt/slides/_rels/slide22.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41.bin"/><Relationship Id="rId7" Type="http://schemas.openxmlformats.org/officeDocument/2006/relationships/oleObject" Target="../embeddings/Microsoft_Word_97_-_2003_Document42.doc"/><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42.bin"/><Relationship Id="rId5" Type="http://schemas.openxmlformats.org/officeDocument/2006/relationships/image" Target="../media/image44.wmf"/><Relationship Id="rId4" Type="http://schemas.openxmlformats.org/officeDocument/2006/relationships/oleObject" Target="../embeddings/Microsoft_Word_97_-_2003_Document41.doc"/></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pPr algn="ctr"/>
            <a:r>
              <a:rPr lang="en-US" sz="3600" b="1" dirty="0" smtClean="0">
                <a:solidFill>
                  <a:schemeClr val="tx1"/>
                </a:solidFill>
                <a:cs typeface="Aharoni" pitchFamily="2" charset="-79"/>
              </a:rPr>
              <a:t>SMT Update </a:t>
            </a:r>
            <a:r>
              <a:rPr lang="en-US" sz="3600" b="1" dirty="0" smtClean="0">
                <a:solidFill>
                  <a:schemeClr val="tx1"/>
                </a:solidFill>
              </a:rPr>
              <a:t>To AMWG</a:t>
            </a:r>
            <a:br>
              <a:rPr lang="en-US" sz="3600" b="1" dirty="0" smtClean="0">
                <a:solidFill>
                  <a:schemeClr val="tx1"/>
                </a:solidFill>
              </a:rPr>
            </a:br>
            <a:endParaRPr lang="en-US" sz="3600" dirty="0">
              <a:solidFill>
                <a:schemeClr val="tx1"/>
              </a:solidFill>
            </a:endParaRPr>
          </a:p>
        </p:txBody>
      </p:sp>
      <p:sp>
        <p:nvSpPr>
          <p:cNvPr id="12" name="Subtitle 11"/>
          <p:cNvSpPr>
            <a:spLocks noGrp="1"/>
          </p:cNvSpPr>
          <p:nvPr>
            <p:ph type="subTitle" idx="1"/>
          </p:nvPr>
        </p:nvSpPr>
        <p:spPr>
          <a:xfrm>
            <a:off x="1783080" y="3581400"/>
            <a:ext cx="8321040" cy="1752600"/>
          </a:xfrm>
        </p:spPr>
        <p:txBody>
          <a:bodyPr/>
          <a:lstStyle/>
          <a:p>
            <a:r>
              <a:rPr lang="en-US" sz="2800" b="1" dirty="0" smtClean="0">
                <a:cs typeface="Aharoni" pitchFamily="2" charset="-79"/>
              </a:rPr>
              <a:t>November 15</a:t>
            </a:r>
            <a:r>
              <a:rPr lang="en-US" sz="2800" b="1" dirty="0" smtClean="0">
                <a:solidFill>
                  <a:schemeClr val="tx1"/>
                </a:solidFill>
                <a:cs typeface="Aharoni" pitchFamily="2" charset="-79"/>
              </a:rPr>
              <a:t>, 2016</a:t>
            </a:r>
            <a:r>
              <a:rPr lang="en-US" sz="2000" b="1" dirty="0">
                <a:cs typeface="Aharoni" pitchFamily="2" charset="-79"/>
              </a:rPr>
              <a:t/>
            </a:r>
            <a:br>
              <a:rPr lang="en-US" sz="2000" b="1" dirty="0">
                <a:cs typeface="Aharoni" pitchFamily="2" charset="-79"/>
              </a:rPr>
            </a:br>
            <a:endParaRPr lang="en-US" sz="2000" dirty="0"/>
          </a:p>
        </p:txBody>
      </p:sp>
    </p:spTree>
    <p:extLst>
      <p:ext uri="{BB962C8B-B14F-4D97-AF65-F5344CB8AC3E}">
        <p14:creationId xmlns:p14="http://schemas.microsoft.com/office/powerpoint/2010/main" val="854974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fontScale="90000"/>
          </a:bodyPr>
          <a:lstStyle/>
          <a:p>
            <a:pPr algn="ctr"/>
            <a:r>
              <a:rPr lang="en-US" sz="2600" dirty="0" smtClean="0">
                <a:solidFill>
                  <a:srgbClr val="C00000"/>
                </a:solidFill>
              </a:rPr>
              <a:t>December 17, </a:t>
            </a:r>
            <a:r>
              <a:rPr lang="en-US" sz="2600" dirty="0">
                <a:solidFill>
                  <a:srgbClr val="C00000"/>
                </a:solidFill>
              </a:rPr>
              <a:t>2016</a:t>
            </a:r>
            <a:r>
              <a:rPr lang="en-US" sz="2600" dirty="0"/>
              <a:t/>
            </a:r>
            <a:br>
              <a:rPr lang="en-US" sz="2600" dirty="0"/>
            </a:br>
            <a:r>
              <a:rPr lang="en-US" sz="2600" dirty="0" smtClean="0">
                <a:solidFill>
                  <a:srgbClr val="C00000"/>
                </a:solidFill>
              </a:rPr>
              <a:t>SMT Minor Release to Correct Deficiencies and Usability Defects</a:t>
            </a:r>
            <a:br>
              <a:rPr lang="en-US" sz="2600" dirty="0" smtClean="0">
                <a:solidFill>
                  <a:srgbClr val="C00000"/>
                </a:solidFill>
              </a:rPr>
            </a:b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10</a:t>
            </a:fld>
            <a:endParaRPr lang="en-US"/>
          </a:p>
        </p:txBody>
      </p:sp>
      <p:sp>
        <p:nvSpPr>
          <p:cNvPr id="6" name="Content Placeholder 12"/>
          <p:cNvSpPr>
            <a:spLocks noGrp="1"/>
          </p:cNvSpPr>
          <p:nvPr>
            <p:ph idx="1"/>
          </p:nvPr>
        </p:nvSpPr>
        <p:spPr>
          <a:xfrm>
            <a:off x="533400" y="1371600"/>
            <a:ext cx="10698480" cy="4876800"/>
          </a:xfrm>
        </p:spPr>
        <p:txBody>
          <a:bodyPr>
            <a:normAutofit/>
          </a:bodyPr>
          <a:lstStyle/>
          <a:p>
            <a:pPr marL="346075" lvl="1" indent="0">
              <a:buNone/>
            </a:pPr>
            <a:endParaRPr lang="en-US" sz="1800" dirty="0" smtClean="0"/>
          </a:p>
          <a:p>
            <a:pPr marL="0" indent="0">
              <a:buNone/>
            </a:pPr>
            <a:r>
              <a:rPr lang="en-US" sz="1800" dirty="0"/>
              <a:t>The </a:t>
            </a:r>
            <a:r>
              <a:rPr lang="en-US" sz="1800" dirty="0" smtClean="0"/>
              <a:t>release is planned for implementation </a:t>
            </a:r>
            <a:r>
              <a:rPr lang="en-US" sz="1800" dirty="0"/>
              <a:t>on </a:t>
            </a:r>
            <a:r>
              <a:rPr lang="en-US" sz="1800" dirty="0" smtClean="0"/>
              <a:t>December 17, 2016 and will required </a:t>
            </a:r>
            <a:r>
              <a:rPr lang="en-US" sz="1800" dirty="0"/>
              <a:t>an outage of the portal website, HAN and </a:t>
            </a:r>
            <a:r>
              <a:rPr lang="en-US" sz="1800" dirty="0" smtClean="0"/>
              <a:t>ODR services </a:t>
            </a:r>
            <a:r>
              <a:rPr lang="en-US" sz="1800" dirty="0"/>
              <a:t>from </a:t>
            </a:r>
            <a:r>
              <a:rPr lang="en-US" sz="1800" dirty="0" smtClean="0"/>
              <a:t>Saturday December 17, 2016 00:01 </a:t>
            </a:r>
            <a:r>
              <a:rPr lang="en-US" sz="1800" dirty="0"/>
              <a:t>A</a:t>
            </a:r>
            <a:r>
              <a:rPr lang="en-US" sz="1800" dirty="0" smtClean="0"/>
              <a:t>.M</a:t>
            </a:r>
            <a:r>
              <a:rPr lang="en-US" sz="1800" dirty="0"/>
              <a:t>. CST until </a:t>
            </a:r>
            <a:r>
              <a:rPr lang="en-US" sz="1800" dirty="0" smtClean="0"/>
              <a:t>Saturday December 17, 2016 6:00 </a:t>
            </a:r>
            <a:r>
              <a:rPr lang="en-US" sz="1800" dirty="0"/>
              <a:t>A.M. </a:t>
            </a:r>
            <a:r>
              <a:rPr lang="en-US" sz="1800" dirty="0" smtClean="0"/>
              <a:t>CST.  </a:t>
            </a:r>
          </a:p>
          <a:p>
            <a:pPr marL="0" indent="0">
              <a:buNone/>
            </a:pPr>
            <a:endParaRPr lang="en-US" sz="1800" dirty="0"/>
          </a:p>
          <a:p>
            <a:pPr marL="0" indent="0">
              <a:buNone/>
            </a:pPr>
            <a:r>
              <a:rPr lang="en-US" sz="1800" dirty="0"/>
              <a:t>LSE file delivery and the FTPS folders </a:t>
            </a:r>
            <a:r>
              <a:rPr lang="en-US" sz="1800" dirty="0" smtClean="0"/>
              <a:t>are not expected to be affected</a:t>
            </a:r>
            <a:r>
              <a:rPr lang="en-US" sz="1800" dirty="0"/>
              <a:t>.</a:t>
            </a:r>
          </a:p>
          <a:p>
            <a:pPr marL="0" indent="0">
              <a:buNone/>
            </a:pPr>
            <a:endParaRPr lang="en-US" sz="1800" dirty="0"/>
          </a:p>
          <a:p>
            <a:pPr marL="0" indent="0">
              <a:buNone/>
            </a:pPr>
            <a:r>
              <a:rPr lang="en-US" sz="1800" dirty="0"/>
              <a:t>Market Notices </a:t>
            </a:r>
            <a:r>
              <a:rPr lang="en-US" sz="1800" dirty="0" smtClean="0"/>
              <a:t>will be sent out for the following::30 day (11//17/16), 10 day (12/7/16), 3 day (12/14/16), 1 day (12/16/6), and Final Complete (12/18/16)</a:t>
            </a:r>
            <a:endParaRPr lang="en-US" sz="1800" dirty="0"/>
          </a:p>
          <a:p>
            <a:pPr lvl="1"/>
            <a:endParaRPr lang="en-US" sz="1800" dirty="0"/>
          </a:p>
        </p:txBody>
      </p:sp>
    </p:spTree>
    <p:extLst>
      <p:ext uri="{BB962C8B-B14F-4D97-AF65-F5344CB8AC3E}">
        <p14:creationId xmlns:p14="http://schemas.microsoft.com/office/powerpoint/2010/main" val="338665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130425"/>
            <a:ext cx="11887200" cy="1470025"/>
          </a:xfrm>
        </p:spPr>
        <p:txBody>
          <a:bodyPr>
            <a:noAutofit/>
          </a:bodyPr>
          <a:lstStyle/>
          <a:p>
            <a:pPr algn="ctr"/>
            <a:r>
              <a:rPr lang="en-US" sz="3600" b="1" dirty="0" smtClean="0"/>
              <a:t>SMT ESIID Entry Length Shortened to 9 Digits</a:t>
            </a:r>
            <a:endParaRPr lang="en-US" sz="3200" dirty="0"/>
          </a:p>
        </p:txBody>
      </p:sp>
    </p:spTree>
    <p:extLst>
      <p:ext uri="{BB962C8B-B14F-4D97-AF65-F5344CB8AC3E}">
        <p14:creationId xmlns:p14="http://schemas.microsoft.com/office/powerpoint/2010/main" val="2016934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a:bodyPr>
          <a:lstStyle/>
          <a:p>
            <a:pPr algn="ctr"/>
            <a:r>
              <a:rPr lang="en-US" sz="2600" dirty="0" smtClean="0">
                <a:solidFill>
                  <a:srgbClr val="C00000"/>
                </a:solidFill>
              </a:rPr>
              <a:t>SMT ESIID Length Shortened to 9 Digits </a:t>
            </a:r>
            <a:br>
              <a:rPr lang="en-US" sz="2600" dirty="0" smtClean="0">
                <a:solidFill>
                  <a:srgbClr val="C00000"/>
                </a:solidFill>
              </a:rPr>
            </a:b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12</a:t>
            </a:fld>
            <a:endParaRPr lang="en-US"/>
          </a:p>
        </p:txBody>
      </p:sp>
      <p:sp>
        <p:nvSpPr>
          <p:cNvPr id="6" name="Content Placeholder 12"/>
          <p:cNvSpPr>
            <a:spLocks noGrp="1"/>
          </p:cNvSpPr>
          <p:nvPr>
            <p:ph idx="1"/>
          </p:nvPr>
        </p:nvSpPr>
        <p:spPr>
          <a:xfrm>
            <a:off x="533400" y="1371600"/>
            <a:ext cx="10698480" cy="4876800"/>
          </a:xfrm>
        </p:spPr>
        <p:txBody>
          <a:bodyPr>
            <a:normAutofit/>
          </a:bodyPr>
          <a:lstStyle/>
          <a:p>
            <a:r>
              <a:rPr lang="en-US" sz="2400" dirty="0" smtClean="0"/>
              <a:t>The SMT ESIID length was shortened to 9 digits in May of 2013</a:t>
            </a:r>
          </a:p>
          <a:p>
            <a:pPr marL="0" indent="0">
              <a:buNone/>
            </a:pPr>
            <a:endParaRPr lang="en-US" sz="2400" dirty="0"/>
          </a:p>
          <a:p>
            <a:r>
              <a:rPr lang="en-US" sz="2400" dirty="0" smtClean="0"/>
              <a:t>It was implemented in Release 4.4</a:t>
            </a:r>
          </a:p>
          <a:p>
            <a:pPr marL="0" indent="0">
              <a:buNone/>
            </a:pPr>
            <a:endParaRPr lang="en-US" sz="2400" dirty="0" smtClean="0"/>
          </a:p>
          <a:p>
            <a:r>
              <a:rPr lang="en-US" sz="2400" dirty="0" smtClean="0"/>
              <a:t>It was implemented to improve usability and to address issues identified through help desk tickets concerning user ESIID entry</a:t>
            </a:r>
          </a:p>
          <a:p>
            <a:pPr marL="346075" lvl="1" indent="0">
              <a:buNone/>
            </a:pPr>
            <a:endParaRPr lang="en-US" sz="1800" dirty="0"/>
          </a:p>
        </p:txBody>
      </p:sp>
    </p:spTree>
    <p:extLst>
      <p:ext uri="{BB962C8B-B14F-4D97-AF65-F5344CB8AC3E}">
        <p14:creationId xmlns:p14="http://schemas.microsoft.com/office/powerpoint/2010/main" val="2752291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130425"/>
            <a:ext cx="11887200" cy="1470025"/>
          </a:xfrm>
        </p:spPr>
        <p:txBody>
          <a:bodyPr>
            <a:noAutofit/>
          </a:bodyPr>
          <a:lstStyle/>
          <a:p>
            <a:pPr algn="ctr"/>
            <a:r>
              <a:rPr lang="en-US" sz="3600" b="1" dirty="0" smtClean="0"/>
              <a:t>SMT Customer Share Feedback</a:t>
            </a:r>
            <a:endParaRPr lang="en-US" sz="3200" dirty="0"/>
          </a:p>
        </p:txBody>
      </p:sp>
    </p:spTree>
    <p:extLst>
      <p:ext uri="{BB962C8B-B14F-4D97-AF65-F5344CB8AC3E}">
        <p14:creationId xmlns:p14="http://schemas.microsoft.com/office/powerpoint/2010/main" val="3414512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a:bodyPr>
          <a:lstStyle/>
          <a:p>
            <a:pPr algn="ctr"/>
            <a:r>
              <a:rPr lang="en-US" sz="2600" dirty="0" smtClean="0">
                <a:solidFill>
                  <a:srgbClr val="C00000"/>
                </a:solidFill>
              </a:rPr>
              <a:t>SMT Customer Share Feedback</a:t>
            </a:r>
            <a:br>
              <a:rPr lang="en-US" sz="2600" dirty="0" smtClean="0">
                <a:solidFill>
                  <a:srgbClr val="C00000"/>
                </a:solidFill>
              </a:rPr>
            </a:b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14</a:t>
            </a:fld>
            <a:endParaRPr lang="en-US"/>
          </a:p>
        </p:txBody>
      </p:sp>
      <p:sp>
        <p:nvSpPr>
          <p:cNvPr id="6" name="Content Placeholder 12"/>
          <p:cNvSpPr>
            <a:spLocks noGrp="1"/>
          </p:cNvSpPr>
          <p:nvPr>
            <p:ph idx="1"/>
          </p:nvPr>
        </p:nvSpPr>
        <p:spPr>
          <a:xfrm>
            <a:off x="533400" y="1371600"/>
            <a:ext cx="10698480" cy="4876800"/>
          </a:xfrm>
        </p:spPr>
        <p:txBody>
          <a:bodyPr>
            <a:normAutofit/>
          </a:bodyPr>
          <a:lstStyle/>
          <a:p>
            <a:r>
              <a:rPr lang="en-US" sz="2400" dirty="0" smtClean="0"/>
              <a:t>SMT provided a historical report containing all of the SMT customer share feedback for November 2014 through September 2016</a:t>
            </a:r>
          </a:p>
          <a:p>
            <a:pPr marL="0" indent="0">
              <a:buNone/>
            </a:pPr>
            <a:endParaRPr lang="en-US" sz="2400" dirty="0"/>
          </a:p>
          <a:p>
            <a:r>
              <a:rPr lang="en-US" sz="2400" dirty="0" smtClean="0"/>
              <a:t>SMT provided October 2016 weekly SMT customer share feedback reports</a:t>
            </a:r>
          </a:p>
          <a:p>
            <a:endParaRPr lang="en-US" sz="2400" dirty="0"/>
          </a:p>
          <a:p>
            <a:r>
              <a:rPr lang="en-US" sz="2400" dirty="0" smtClean="0"/>
              <a:t>Going forward, SMT will continue to share the monthly customer share feedback report information with AMWG</a:t>
            </a:r>
          </a:p>
          <a:p>
            <a:pPr marL="0" indent="0">
              <a:buNone/>
            </a:pPr>
            <a:endParaRPr lang="en-US" sz="2400" dirty="0" smtClean="0"/>
          </a:p>
          <a:p>
            <a:r>
              <a:rPr lang="en-US" sz="2400" dirty="0" smtClean="0"/>
              <a:t>Discuss historical and October SMT customer share feedback and next steps</a:t>
            </a:r>
          </a:p>
          <a:p>
            <a:pPr marL="346075" lvl="1" indent="0">
              <a:buNone/>
            </a:pPr>
            <a:endParaRPr lang="en-US" sz="1800" dirty="0"/>
          </a:p>
        </p:txBody>
      </p:sp>
    </p:spTree>
    <p:extLst>
      <p:ext uri="{BB962C8B-B14F-4D97-AF65-F5344CB8AC3E}">
        <p14:creationId xmlns:p14="http://schemas.microsoft.com/office/powerpoint/2010/main" val="3281715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130425"/>
            <a:ext cx="11887200" cy="1470025"/>
          </a:xfrm>
        </p:spPr>
        <p:txBody>
          <a:bodyPr>
            <a:noAutofit/>
          </a:bodyPr>
          <a:lstStyle/>
          <a:p>
            <a:pPr algn="ctr"/>
            <a:r>
              <a:rPr lang="en-US" sz="3600" b="1" dirty="0" smtClean="0"/>
              <a:t>SMT Help Desk SLAs</a:t>
            </a:r>
            <a:endParaRPr lang="en-US" sz="3200" dirty="0"/>
          </a:p>
        </p:txBody>
      </p:sp>
    </p:spTree>
    <p:extLst>
      <p:ext uri="{BB962C8B-B14F-4D97-AF65-F5344CB8AC3E}">
        <p14:creationId xmlns:p14="http://schemas.microsoft.com/office/powerpoint/2010/main" val="2885561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68655" y="2162891"/>
            <a:ext cx="10571560" cy="1433274"/>
          </a:xfrm>
        </p:spPr>
        <p:txBody>
          <a:bodyPr>
            <a:noAutofit/>
          </a:bodyPr>
          <a:lstStyle/>
          <a:p>
            <a:pPr algn="ctr"/>
            <a:r>
              <a:rPr lang="en-US" sz="3510" b="1" dirty="0"/>
              <a:t>Status Update of AMWG Change Requests</a:t>
            </a:r>
            <a:br>
              <a:rPr lang="en-US" sz="3510" b="1" dirty="0"/>
            </a:br>
            <a:endParaRPr lang="en-US" sz="3510" dirty="0"/>
          </a:p>
        </p:txBody>
      </p:sp>
    </p:spTree>
    <p:extLst>
      <p:ext uri="{BB962C8B-B14F-4D97-AF65-F5344CB8AC3E}">
        <p14:creationId xmlns:p14="http://schemas.microsoft.com/office/powerpoint/2010/main" val="3309424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8091" y="-508635"/>
            <a:ext cx="10431018" cy="1114425"/>
          </a:xfrm>
        </p:spPr>
        <p:txBody>
          <a:bodyPr>
            <a:normAutofit/>
          </a:bodyPr>
          <a:lstStyle/>
          <a:p>
            <a:pPr algn="ctr"/>
            <a:r>
              <a:rPr lang="en-US" sz="2535" dirty="0">
                <a:solidFill>
                  <a:srgbClr val="C00000"/>
                </a:solidFill>
              </a:rPr>
              <a:t>Status of AMWG Change Requests </a:t>
            </a:r>
            <a:endParaRPr lang="en-US" sz="2535" dirty="0"/>
          </a:p>
        </p:txBody>
      </p:sp>
      <p:sp>
        <p:nvSpPr>
          <p:cNvPr id="2" name="Slide Number Placeholder 1"/>
          <p:cNvSpPr>
            <a:spLocks noGrp="1"/>
          </p:cNvSpPr>
          <p:nvPr>
            <p:ph type="sldNum" sz="quarter" idx="4294967295"/>
          </p:nvPr>
        </p:nvSpPr>
        <p:spPr>
          <a:xfrm>
            <a:off x="8454771" y="6283169"/>
            <a:ext cx="2704338" cy="355997"/>
          </a:xfrm>
          <a:prstGeom prst="rect">
            <a:avLst/>
          </a:prstGeom>
        </p:spPr>
        <p:txBody>
          <a:bodyPr/>
          <a:lstStyle/>
          <a:p>
            <a:fld id="{55A6C506-8EF9-49FE-BAD8-BB04BE2F5208}" type="slidenum">
              <a:rPr lang="en-US" smtClean="0"/>
              <a:t>17</a:t>
            </a:fld>
            <a:endParaRPr lang="en-US"/>
          </a:p>
        </p:txBody>
      </p:sp>
      <p:sp>
        <p:nvSpPr>
          <p:cNvPr id="6" name="Content Placeholder 12"/>
          <p:cNvSpPr>
            <a:spLocks noGrp="1"/>
          </p:cNvSpPr>
          <p:nvPr>
            <p:ph idx="1"/>
          </p:nvPr>
        </p:nvSpPr>
        <p:spPr>
          <a:xfrm>
            <a:off x="817245" y="1125855"/>
            <a:ext cx="10431018" cy="4754880"/>
          </a:xfrm>
        </p:spPr>
        <p:txBody>
          <a:bodyPr>
            <a:normAutofit/>
          </a:bodyPr>
          <a:lstStyle/>
          <a:p>
            <a:pPr marL="0" indent="0">
              <a:buNone/>
            </a:pPr>
            <a:endParaRPr lang="en-US" sz="2340" dirty="0">
              <a:cs typeface="Aharoni" pitchFamily="2" charset="-79"/>
            </a:endParaRPr>
          </a:p>
        </p:txBody>
      </p:sp>
      <p:graphicFrame>
        <p:nvGraphicFramePr>
          <p:cNvPr id="5" name="Table 4"/>
          <p:cNvGraphicFramePr>
            <a:graphicFrameLocks noGrp="1"/>
          </p:cNvGraphicFramePr>
          <p:nvPr>
            <p:extLst/>
          </p:nvPr>
        </p:nvGraphicFramePr>
        <p:xfrm>
          <a:off x="371475" y="680085"/>
          <a:ext cx="11292840" cy="6664730"/>
        </p:xfrm>
        <a:graphic>
          <a:graphicData uri="http://schemas.openxmlformats.org/drawingml/2006/table">
            <a:tbl>
              <a:tblPr firstRow="1" bandRow="1">
                <a:tableStyleId>{5C22544A-7EE6-4342-B048-85BDC9FD1C3A}</a:tableStyleId>
              </a:tblPr>
              <a:tblGrid>
                <a:gridCol w="1013460"/>
                <a:gridCol w="1190625"/>
                <a:gridCol w="1129284"/>
                <a:gridCol w="1541237"/>
                <a:gridCol w="1462381"/>
                <a:gridCol w="1381139"/>
                <a:gridCol w="974922"/>
                <a:gridCol w="816712"/>
                <a:gridCol w="879653"/>
                <a:gridCol w="903427"/>
              </a:tblGrid>
              <a:tr h="807132">
                <a:tc>
                  <a:txBody>
                    <a:bodyPr/>
                    <a:lstStyle/>
                    <a:p>
                      <a:r>
                        <a:rPr lang="en-US" sz="1200" dirty="0" smtClean="0"/>
                        <a:t>Delivered</a:t>
                      </a:r>
                      <a:endParaRPr lang="en-US" sz="1200" dirty="0"/>
                    </a:p>
                  </a:txBody>
                  <a:tcPr marL="89154" marR="89154" marT="44577" marB="44577"/>
                </a:tc>
                <a:tc>
                  <a:txBody>
                    <a:bodyPr/>
                    <a:lstStyle/>
                    <a:p>
                      <a:r>
                        <a:rPr lang="en-US" sz="1200" dirty="0" smtClean="0"/>
                        <a:t>Approved Awaiting Project Packaging</a:t>
                      </a:r>
                      <a:endParaRPr lang="en-US" sz="1200" dirty="0"/>
                    </a:p>
                  </a:txBody>
                  <a:tcPr marL="89154" marR="89154" marT="44577" marB="44577"/>
                </a:tc>
                <a:tc>
                  <a:txBody>
                    <a:bodyPr/>
                    <a:lstStyle/>
                    <a:p>
                      <a:r>
                        <a:rPr lang="en-US" sz="1200" dirty="0" smtClean="0"/>
                        <a:t>Approved</a:t>
                      </a:r>
                    </a:p>
                    <a:p>
                      <a:r>
                        <a:rPr lang="en-US" sz="1200" dirty="0" smtClean="0"/>
                        <a:t>Awaiting Project Packaging</a:t>
                      </a:r>
                      <a:endParaRPr lang="en-US" sz="1200" dirty="0"/>
                    </a:p>
                  </a:txBody>
                  <a:tcPr marL="89154" marR="89154" marT="44577" marB="44577"/>
                </a:tc>
                <a:tc>
                  <a:txBody>
                    <a:bodyPr/>
                    <a:lstStyle/>
                    <a:p>
                      <a:r>
                        <a:rPr lang="en-US" sz="1200" dirty="0" smtClean="0"/>
                        <a:t>AMWG</a:t>
                      </a:r>
                      <a:r>
                        <a:rPr lang="en-US" sz="1200" baseline="0" dirty="0" smtClean="0"/>
                        <a:t>  Reporting Options Under Review</a:t>
                      </a:r>
                      <a:endParaRPr lang="en-US" sz="1200" dirty="0"/>
                    </a:p>
                  </a:txBody>
                  <a:tcPr marL="89154" marR="89154" marT="44577" marB="44577"/>
                </a:tc>
                <a:tc>
                  <a:txBody>
                    <a:bodyPr/>
                    <a:lstStyle/>
                    <a:p>
                      <a:r>
                        <a:rPr lang="en-US" sz="1200" dirty="0" smtClean="0"/>
                        <a:t>RMS Approved</a:t>
                      </a:r>
                    </a:p>
                    <a:p>
                      <a:r>
                        <a:rPr lang="en-US" sz="1200" dirty="0" smtClean="0"/>
                        <a:t>Awaiting</a:t>
                      </a:r>
                    </a:p>
                    <a:p>
                      <a:r>
                        <a:rPr lang="en-US" sz="1200" dirty="0" smtClean="0"/>
                        <a:t>Categorization</a:t>
                      </a:r>
                      <a:endParaRPr lang="en-US" sz="1200" dirty="0"/>
                    </a:p>
                  </a:txBody>
                  <a:tcPr marL="89154" marR="89154" marT="44577" marB="44577"/>
                </a:tc>
                <a:tc>
                  <a:txBody>
                    <a:bodyPr/>
                    <a:lstStyle/>
                    <a:p>
                      <a:r>
                        <a:rPr lang="en-US" sz="1200" dirty="0" smtClean="0"/>
                        <a:t>JDOA Estimated Awaiting AMWG Review</a:t>
                      </a:r>
                      <a:endParaRPr lang="en-US" sz="1200" dirty="0"/>
                    </a:p>
                  </a:txBody>
                  <a:tcPr marL="89154" marR="89154" marT="44577" marB="44577"/>
                </a:tc>
                <a:tc>
                  <a:txBody>
                    <a:bodyPr/>
                    <a:lstStyle/>
                    <a:p>
                      <a:r>
                        <a:rPr lang="en-US" sz="1200" dirty="0" smtClean="0"/>
                        <a:t>Tabled RMS</a:t>
                      </a:r>
                      <a:endParaRPr lang="en-US" sz="1200" dirty="0"/>
                    </a:p>
                  </a:txBody>
                  <a:tcPr marL="89154" marR="89154" marT="44577" marB="44577"/>
                </a:tc>
                <a:tc>
                  <a:txBody>
                    <a:bodyPr/>
                    <a:lstStyle/>
                    <a:p>
                      <a:r>
                        <a:rPr lang="en-US" sz="1200" baseline="0" dirty="0" smtClean="0"/>
                        <a:t>AMWG Delayed</a:t>
                      </a:r>
                      <a:endParaRPr lang="en-US" sz="1200" dirty="0"/>
                    </a:p>
                  </a:txBody>
                  <a:tcPr marL="89154" marR="89154" marT="44577" marB="44577"/>
                </a:tc>
                <a:tc>
                  <a:txBody>
                    <a:bodyPr/>
                    <a:lstStyle/>
                    <a:p>
                      <a:r>
                        <a:rPr lang="en-US" sz="1100" baseline="0" dirty="0" smtClean="0"/>
                        <a:t>RMS Remanded back to AMWG</a:t>
                      </a:r>
                      <a:endParaRPr lang="en-US" sz="1100" dirty="0"/>
                    </a:p>
                  </a:txBody>
                  <a:tcPr marL="89154" marR="89154" marT="44577" marB="44577"/>
                </a:tc>
                <a:tc>
                  <a:txBody>
                    <a:bodyPr/>
                    <a:lstStyle/>
                    <a:p>
                      <a:r>
                        <a:rPr lang="en-US" sz="1200" dirty="0" smtClean="0"/>
                        <a:t>Pushed Back</a:t>
                      </a:r>
                      <a:r>
                        <a:rPr lang="en-US" sz="1200" baseline="0" dirty="0" smtClean="0"/>
                        <a:t> as Defect</a:t>
                      </a:r>
                      <a:endParaRPr lang="en-US" sz="1200" dirty="0"/>
                    </a:p>
                  </a:txBody>
                  <a:tcPr marL="89154" marR="89154" marT="44577" marB="44577"/>
                </a:tc>
              </a:tr>
              <a:tr h="445770">
                <a:tc>
                  <a:txBody>
                    <a:bodyPr/>
                    <a:lstStyle/>
                    <a:p>
                      <a:r>
                        <a:rPr lang="en-US" sz="1200" dirty="0" smtClean="0"/>
                        <a:t>2013 002</a:t>
                      </a:r>
                      <a:endParaRPr lang="en-US" sz="1200" dirty="0"/>
                    </a:p>
                  </a:txBody>
                  <a:tcPr marL="89154" marR="89154" marT="44577" marB="445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2015 021</a:t>
                      </a:r>
                    </a:p>
                    <a:p>
                      <a:endParaRPr lang="en-US" sz="1200" dirty="0" smtClean="0"/>
                    </a:p>
                  </a:txBody>
                  <a:tcPr marL="89154" marR="89154" marT="44577" marB="44577"/>
                </a:tc>
                <a:tc>
                  <a:txBody>
                    <a:bodyPr/>
                    <a:lstStyle/>
                    <a:p>
                      <a:r>
                        <a:rPr lang="en-US" sz="1200" dirty="0" smtClean="0"/>
                        <a:t>2013 015</a:t>
                      </a:r>
                      <a:endParaRPr lang="en-US" sz="1200" dirty="0"/>
                    </a:p>
                  </a:txBody>
                  <a:tcPr marL="89154" marR="89154" marT="44577" marB="44577"/>
                </a:tc>
                <a:tc>
                  <a:txBody>
                    <a:bodyPr/>
                    <a:lstStyle/>
                    <a:p>
                      <a:r>
                        <a:rPr lang="en-US" sz="1200" dirty="0" smtClean="0"/>
                        <a:t>2013 001</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2014 018</a:t>
                      </a:r>
                      <a:endParaRPr lang="en-US" sz="1200" dirty="0"/>
                    </a:p>
                  </a:txBody>
                  <a:tcPr marL="89154" marR="89154" marT="44577" marB="44577"/>
                </a:tc>
                <a:tc>
                  <a:txBody>
                    <a:bodyPr/>
                    <a:lstStyle/>
                    <a:p>
                      <a:r>
                        <a:rPr lang="en-US" sz="1200" dirty="0" smtClean="0"/>
                        <a:t>2015 029</a:t>
                      </a:r>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2015 022</a:t>
                      </a:r>
                      <a:endParaRPr lang="en-US" sz="1200" dirty="0"/>
                    </a:p>
                  </a:txBody>
                  <a:tcPr marL="89154" marR="89154" marT="44577" marB="44577"/>
                </a:tc>
              </a:tr>
              <a:tr h="353887">
                <a:tc>
                  <a:txBody>
                    <a:bodyPr/>
                    <a:lstStyle/>
                    <a:p>
                      <a:r>
                        <a:rPr lang="en-US" sz="1200" dirty="0" smtClean="0"/>
                        <a:t>2013 005</a:t>
                      </a:r>
                      <a:endParaRPr lang="en-US" sz="1200" dirty="0"/>
                    </a:p>
                  </a:txBody>
                  <a:tcPr marL="89154" marR="89154" marT="44577" marB="445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2015 042</a:t>
                      </a:r>
                    </a:p>
                  </a:txBody>
                  <a:tcPr marL="89154" marR="89154" marT="44577" marB="44577"/>
                </a:tc>
                <a:tc>
                  <a:txBody>
                    <a:bodyPr/>
                    <a:lstStyle/>
                    <a:p>
                      <a:r>
                        <a:rPr lang="en-US" sz="1200" dirty="0" smtClean="0"/>
                        <a:t>2015 019</a:t>
                      </a:r>
                      <a:endParaRPr lang="en-US" sz="1200" dirty="0"/>
                    </a:p>
                  </a:txBody>
                  <a:tcPr marL="89154" marR="89154" marT="44577" marB="44577"/>
                </a:tc>
                <a:tc>
                  <a:txBody>
                    <a:bodyPr/>
                    <a:lstStyle/>
                    <a:p>
                      <a:r>
                        <a:rPr lang="en-US" sz="1200" dirty="0" smtClean="0"/>
                        <a:t>2013 003</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2015 030</a:t>
                      </a:r>
                      <a:endParaRPr lang="en-US" sz="1200" dirty="0"/>
                    </a:p>
                  </a:txBody>
                  <a:tcPr marL="89154" marR="89154" marT="44577" marB="44577"/>
                </a:tc>
                <a:tc>
                  <a:txBody>
                    <a:bodyPr/>
                    <a:lstStyle/>
                    <a:p>
                      <a:endParaRPr lang="en-US" sz="1200"/>
                    </a:p>
                  </a:txBody>
                  <a:tcPr marL="89154" marR="89154" marT="44577" marB="44577"/>
                </a:tc>
                <a:tc>
                  <a:txBody>
                    <a:bodyPr/>
                    <a:lstStyle/>
                    <a:p>
                      <a:endParaRPr lang="en-US" sz="1200"/>
                    </a:p>
                  </a:txBody>
                  <a:tcPr marL="89154" marR="89154" marT="44577" marB="44577"/>
                </a:tc>
              </a:tr>
              <a:tr h="353887">
                <a:tc>
                  <a:txBody>
                    <a:bodyPr/>
                    <a:lstStyle/>
                    <a:p>
                      <a:r>
                        <a:rPr lang="en-US" sz="1200" dirty="0" smtClean="0"/>
                        <a:t>2013 006</a:t>
                      </a:r>
                      <a:endParaRPr lang="en-US" sz="1200" dirty="0"/>
                    </a:p>
                  </a:txBody>
                  <a:tcPr marL="89154" marR="89154" marT="44577" marB="445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2015 033</a:t>
                      </a:r>
                    </a:p>
                  </a:txBody>
                  <a:tcPr marL="89154" marR="89154" marT="44577" marB="44577"/>
                </a:tc>
                <a:tc>
                  <a:txBody>
                    <a:bodyPr/>
                    <a:lstStyle/>
                    <a:p>
                      <a:r>
                        <a:rPr lang="en-US" sz="1200" dirty="0" smtClean="0"/>
                        <a:t>2015 020</a:t>
                      </a:r>
                      <a:endParaRPr lang="en-US" sz="1200" dirty="0"/>
                    </a:p>
                  </a:txBody>
                  <a:tcPr marL="89154" marR="89154" marT="44577" marB="44577"/>
                </a:tc>
                <a:tc>
                  <a:txBody>
                    <a:bodyPr/>
                    <a:lstStyle/>
                    <a:p>
                      <a:r>
                        <a:rPr lang="en-US" sz="1200" dirty="0" smtClean="0"/>
                        <a:t>2013 004</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2015 031</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a:p>
                  </a:txBody>
                  <a:tcPr marL="89154" marR="89154" marT="44577" marB="44577"/>
                </a:tc>
              </a:tr>
              <a:tr h="353887">
                <a:tc>
                  <a:txBody>
                    <a:bodyPr/>
                    <a:lstStyle/>
                    <a:p>
                      <a:r>
                        <a:rPr lang="en-US" sz="1200" dirty="0" smtClean="0"/>
                        <a:t>2013 007</a:t>
                      </a:r>
                      <a:endParaRPr lang="en-US" sz="1200" dirty="0"/>
                    </a:p>
                  </a:txBody>
                  <a:tcPr marL="89154" marR="89154" marT="44577" marB="44577"/>
                </a:tc>
                <a:tc>
                  <a:txBody>
                    <a:bodyPr/>
                    <a:lstStyle/>
                    <a:p>
                      <a:endParaRPr lang="en-US" sz="1200"/>
                    </a:p>
                  </a:txBody>
                  <a:tcPr marL="89154" marR="89154" marT="44577" marB="44577"/>
                </a:tc>
                <a:tc>
                  <a:txBody>
                    <a:bodyPr/>
                    <a:lstStyle/>
                    <a:p>
                      <a:r>
                        <a:rPr lang="en-US" sz="1200" dirty="0" smtClean="0"/>
                        <a:t>2015 023</a:t>
                      </a:r>
                      <a:endParaRPr lang="en-US" sz="1200" dirty="0"/>
                    </a:p>
                  </a:txBody>
                  <a:tcPr marL="89154" marR="89154" marT="44577" marB="44577"/>
                </a:tc>
                <a:tc>
                  <a:txBody>
                    <a:bodyPr/>
                    <a:lstStyle/>
                    <a:p>
                      <a:r>
                        <a:rPr lang="en-US" sz="1200" dirty="0" smtClean="0"/>
                        <a:t>2013 008</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2015 032</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r>
              <a:tr h="356616">
                <a:tc>
                  <a:txBody>
                    <a:bodyPr/>
                    <a:lstStyle/>
                    <a:p>
                      <a:r>
                        <a:rPr lang="en-US" sz="1200" dirty="0" smtClean="0"/>
                        <a:t>2013 009</a:t>
                      </a:r>
                      <a:endParaRPr lang="en-US" sz="1200" dirty="0"/>
                    </a:p>
                  </a:txBody>
                  <a:tcPr marL="89154" marR="89154" marT="44577" marB="44577"/>
                </a:tc>
                <a:tc>
                  <a:txBody>
                    <a:bodyPr/>
                    <a:lstStyle/>
                    <a:p>
                      <a:endParaRPr lang="en-US" sz="1200"/>
                    </a:p>
                  </a:txBody>
                  <a:tcPr marL="89154" marR="89154" marT="44577" marB="44577"/>
                </a:tc>
                <a:tc>
                  <a:txBody>
                    <a:bodyPr/>
                    <a:lstStyle/>
                    <a:p>
                      <a:r>
                        <a:rPr lang="en-US" sz="1200" dirty="0" smtClean="0"/>
                        <a:t>2015 025</a:t>
                      </a:r>
                      <a:endParaRPr lang="en-US" sz="1200" dirty="0"/>
                    </a:p>
                  </a:txBody>
                  <a:tcPr marL="89154" marR="89154" marT="44577" marB="44577"/>
                </a:tc>
                <a:tc>
                  <a:txBody>
                    <a:bodyPr/>
                    <a:lstStyle/>
                    <a:p>
                      <a:r>
                        <a:rPr lang="en-US" sz="1200" dirty="0" smtClean="0"/>
                        <a:t>2013 010</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a:p>
                  </a:txBody>
                  <a:tcPr marL="89154" marR="89154" marT="44577" marB="44577"/>
                </a:tc>
                <a:tc>
                  <a:txBody>
                    <a:bodyPr/>
                    <a:lstStyle/>
                    <a:p>
                      <a:r>
                        <a:rPr lang="en-US" sz="1200" dirty="0" smtClean="0"/>
                        <a:t>2015 034</a:t>
                      </a:r>
                      <a:endParaRPr lang="en-US" sz="1200" dirty="0"/>
                    </a:p>
                  </a:txBody>
                  <a:tcPr marL="89154" marR="89154" marT="44577" marB="44577"/>
                </a:tc>
                <a:tc>
                  <a:txBody>
                    <a:bodyPr/>
                    <a:lstStyle/>
                    <a:p>
                      <a:endParaRPr lang="en-US" sz="1800" dirty="0"/>
                    </a:p>
                  </a:txBody>
                  <a:tcPr marL="89154" marR="89154" marT="44577" marB="44577"/>
                </a:tc>
                <a:tc>
                  <a:txBody>
                    <a:bodyPr/>
                    <a:lstStyle/>
                    <a:p>
                      <a:endParaRPr lang="en-US" sz="1200" dirty="0"/>
                    </a:p>
                  </a:txBody>
                  <a:tcPr marL="89154" marR="89154" marT="44577" marB="44577"/>
                </a:tc>
              </a:tr>
              <a:tr h="374916">
                <a:tc>
                  <a:txBody>
                    <a:bodyPr/>
                    <a:lstStyle/>
                    <a:p>
                      <a:r>
                        <a:rPr lang="en-US" sz="1200" dirty="0" smtClean="0"/>
                        <a:t>2013 012</a:t>
                      </a:r>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2015 026</a:t>
                      </a:r>
                      <a:endParaRPr lang="en-US" sz="1200" dirty="0"/>
                    </a:p>
                  </a:txBody>
                  <a:tcPr marL="89154" marR="89154" marT="44577" marB="44577"/>
                </a:tc>
                <a:tc>
                  <a:txBody>
                    <a:bodyPr/>
                    <a:lstStyle/>
                    <a:p>
                      <a:r>
                        <a:rPr lang="en-US" sz="1200" dirty="0" smtClean="0"/>
                        <a:t>2013 011</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800"/>
                    </a:p>
                  </a:txBody>
                  <a:tcPr marL="89154" marR="89154" marT="44577" marB="445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2015 038</a:t>
                      </a:r>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r>
              <a:tr h="445770">
                <a:tc>
                  <a:txBody>
                    <a:bodyPr/>
                    <a:lstStyle/>
                    <a:p>
                      <a:r>
                        <a:rPr lang="en-US" sz="1200" dirty="0" smtClean="0"/>
                        <a:t>2013 013</a:t>
                      </a:r>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2015 027</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2015 040</a:t>
                      </a:r>
                    </a:p>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r>
              <a:tr h="445770">
                <a:tc>
                  <a:txBody>
                    <a:bodyPr/>
                    <a:lstStyle/>
                    <a:p>
                      <a:r>
                        <a:rPr lang="en-US" sz="1200" dirty="0" smtClean="0"/>
                        <a:t>2013</a:t>
                      </a:r>
                      <a:r>
                        <a:rPr lang="en-US" sz="1200" baseline="0" dirty="0" smtClean="0"/>
                        <a:t> 016</a:t>
                      </a:r>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2015 028</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2015 041</a:t>
                      </a:r>
                    </a:p>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r>
              <a:tr h="353887">
                <a:tc>
                  <a:txBody>
                    <a:bodyPr/>
                    <a:lstStyle/>
                    <a:p>
                      <a:r>
                        <a:rPr lang="en-US" sz="1200" dirty="0" smtClean="0"/>
                        <a:t>2013 017</a:t>
                      </a:r>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2015 035</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r>
              <a:tr h="445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2015 024</a:t>
                      </a:r>
                    </a:p>
                    <a:p>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2015 036</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r>
              <a:tr h="445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2013 </a:t>
                      </a:r>
                      <a:r>
                        <a:rPr lang="en-US" sz="1200" baseline="0" dirty="0" smtClean="0"/>
                        <a:t> 014</a:t>
                      </a:r>
                      <a:endParaRPr lang="en-US" sz="1200" dirty="0" smtClean="0"/>
                    </a:p>
                    <a:p>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2015 037</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r>
              <a:tr h="353887">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2015 039</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r>
              <a:tr h="353887">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r>
              <a:tr h="353887">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r>
              <a:tr h="353887">
                <a:tc>
                  <a:txBody>
                    <a:bodyPr/>
                    <a:lstStyle/>
                    <a:p>
                      <a:r>
                        <a:rPr lang="en-US" sz="1200" dirty="0" smtClean="0"/>
                        <a:t>Total</a:t>
                      </a:r>
                      <a:r>
                        <a:rPr lang="en-US" sz="1200" baseline="0" dirty="0" smtClean="0"/>
                        <a:t> 10</a:t>
                      </a:r>
                      <a:endParaRPr lang="en-US" sz="1200" dirty="0"/>
                    </a:p>
                  </a:txBody>
                  <a:tcPr marL="89154" marR="89154" marT="44577" marB="44577"/>
                </a:tc>
                <a:tc>
                  <a:txBody>
                    <a:bodyPr/>
                    <a:lstStyle/>
                    <a:p>
                      <a:r>
                        <a:rPr lang="en-US" sz="1200" dirty="0" smtClean="0"/>
                        <a:t>See</a:t>
                      </a:r>
                      <a:r>
                        <a:rPr lang="en-US" sz="1200" baseline="0" dirty="0" smtClean="0"/>
                        <a:t> column 3</a:t>
                      </a:r>
                      <a:endParaRPr lang="en-US" sz="1200" dirty="0"/>
                    </a:p>
                  </a:txBody>
                  <a:tcPr marL="89154" marR="89154" marT="44577" marB="44577"/>
                </a:tc>
                <a:tc>
                  <a:txBody>
                    <a:bodyPr/>
                    <a:lstStyle/>
                    <a:p>
                      <a:r>
                        <a:rPr lang="en-US" sz="1200" dirty="0" smtClean="0"/>
                        <a:t>Total 15</a:t>
                      </a:r>
                      <a:endParaRPr lang="en-US" sz="1200" dirty="0"/>
                    </a:p>
                  </a:txBody>
                  <a:tcPr marL="89154" marR="89154" marT="44577" marB="44577"/>
                </a:tc>
                <a:tc>
                  <a:txBody>
                    <a:bodyPr/>
                    <a:lstStyle/>
                    <a:p>
                      <a:r>
                        <a:rPr lang="en-US" sz="1200" dirty="0" smtClean="0"/>
                        <a:t>Total 6</a:t>
                      </a:r>
                      <a:endParaRPr lang="en-US" sz="1200" dirty="0"/>
                    </a:p>
                  </a:txBody>
                  <a:tcPr marL="89154" marR="89154" marT="44577" marB="44577"/>
                </a:tc>
                <a:tc>
                  <a:txBody>
                    <a:bodyPr/>
                    <a:lstStyle/>
                    <a:p>
                      <a:r>
                        <a:rPr lang="en-US" sz="1200" dirty="0" smtClean="0"/>
                        <a:t>Total </a:t>
                      </a:r>
                      <a:r>
                        <a:rPr lang="en-US" sz="1200" baseline="0" dirty="0" smtClean="0"/>
                        <a:t> 1</a:t>
                      </a:r>
                      <a:endParaRPr lang="en-US" sz="1200" dirty="0"/>
                    </a:p>
                  </a:txBody>
                  <a:tcPr marL="89154" marR="89154" marT="44577" marB="44577"/>
                </a:tc>
                <a:tc>
                  <a:txBody>
                    <a:bodyPr/>
                    <a:lstStyle/>
                    <a:p>
                      <a:r>
                        <a:rPr lang="en-US" sz="1200" dirty="0" smtClean="0"/>
                        <a:t>Total 0</a:t>
                      </a:r>
                      <a:endParaRPr lang="en-US" sz="1200" dirty="0"/>
                    </a:p>
                  </a:txBody>
                  <a:tcPr marL="89154" marR="89154" marT="44577" marB="44577"/>
                </a:tc>
                <a:tc>
                  <a:txBody>
                    <a:bodyPr/>
                    <a:lstStyle/>
                    <a:p>
                      <a:r>
                        <a:rPr lang="en-US" sz="1200" dirty="0" smtClean="0"/>
                        <a:t>Total 1</a:t>
                      </a:r>
                      <a:endParaRPr lang="en-US" sz="1200" dirty="0"/>
                    </a:p>
                  </a:txBody>
                  <a:tcPr marL="89154" marR="89154" marT="44577" marB="44577"/>
                </a:tc>
                <a:tc>
                  <a:txBody>
                    <a:bodyPr/>
                    <a:lstStyle/>
                    <a:p>
                      <a:r>
                        <a:rPr lang="en-US" sz="1200" dirty="0" smtClean="0"/>
                        <a:t>Total 8</a:t>
                      </a:r>
                      <a:endParaRPr lang="en-US" sz="1200" dirty="0"/>
                    </a:p>
                  </a:txBody>
                  <a:tcPr marL="89154" marR="89154" marT="44577" marB="44577"/>
                </a:tc>
                <a:tc>
                  <a:txBody>
                    <a:bodyPr/>
                    <a:lstStyle/>
                    <a:p>
                      <a:r>
                        <a:rPr lang="en-US" sz="1200" dirty="0" smtClean="0"/>
                        <a:t>Total 0</a:t>
                      </a:r>
                      <a:endParaRPr lang="en-US" sz="1200" dirty="0"/>
                    </a:p>
                  </a:txBody>
                  <a:tcPr marL="89154" marR="89154" marT="44577" marB="44577"/>
                </a:tc>
                <a:tc>
                  <a:txBody>
                    <a:bodyPr/>
                    <a:lstStyle/>
                    <a:p>
                      <a:r>
                        <a:rPr lang="en-US" sz="1200" dirty="0" smtClean="0"/>
                        <a:t>Total 1</a:t>
                      </a:r>
                      <a:endParaRPr lang="en-US" sz="1200" dirty="0"/>
                    </a:p>
                  </a:txBody>
                  <a:tcPr marL="89154" marR="89154" marT="44577" marB="44577"/>
                </a:tc>
              </a:tr>
            </a:tbl>
          </a:graphicData>
        </a:graphic>
      </p:graphicFrame>
    </p:spTree>
    <p:extLst>
      <p:ext uri="{BB962C8B-B14F-4D97-AF65-F5344CB8AC3E}">
        <p14:creationId xmlns:p14="http://schemas.microsoft.com/office/powerpoint/2010/main" val="3885910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438342" y="977265"/>
          <a:ext cx="11035310" cy="6727698"/>
        </p:xfrm>
        <a:graphic>
          <a:graphicData uri="http://schemas.openxmlformats.org/drawingml/2006/table">
            <a:tbl>
              <a:tblPr firstRow="1" bandRow="1">
                <a:tableStyleId>{5940675A-B579-460E-94D1-54222C63F5DA}</a:tableStyleId>
              </a:tblPr>
              <a:tblGrid>
                <a:gridCol w="5378635"/>
                <a:gridCol w="1280627"/>
                <a:gridCol w="1594912"/>
                <a:gridCol w="1478594"/>
                <a:gridCol w="1302542"/>
              </a:tblGrid>
              <a:tr h="624078">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AMWG CR Document</a:t>
                      </a: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5900" marR="115900" marT="44577" marB="44577" anchor="ctr"/>
                </a:tc>
                <a:tc>
                  <a:txBody>
                    <a:bodyPr/>
                    <a:lstStyle/>
                    <a:p>
                      <a:pPr algn="ctr"/>
                      <a:r>
                        <a:rPr lang="en-US" sz="1000" b="1" dirty="0" smtClean="0">
                          <a:latin typeface="Arial" pitchFamily="34" charset="0"/>
                          <a:cs typeface="Arial" pitchFamily="34" charset="0"/>
                        </a:rPr>
                        <a:t>Categorization and Estimated Delivery Date</a:t>
                      </a:r>
                      <a:endParaRPr lang="en-US" sz="10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5900" marR="115900" marT="44577" marB="44577" anchor="ctr"/>
                </a:tc>
              </a:tr>
              <a:tr h="416052">
                <a:tc>
                  <a:txBody>
                    <a:bodyPr/>
                    <a:lstStyle/>
                    <a:p>
                      <a:pPr marL="0" marR="0">
                        <a:lnSpc>
                          <a:spcPct val="115000"/>
                        </a:lnSpc>
                        <a:spcBef>
                          <a:spcPts val="0"/>
                        </a:spcBef>
                        <a:spcAft>
                          <a:spcPts val="0"/>
                        </a:spcAft>
                      </a:pPr>
                      <a:r>
                        <a:rPr lang="en-US" sz="1200" dirty="0">
                          <a:effectLst/>
                          <a:latin typeface="Arial"/>
                          <a:ea typeface="Arial"/>
                          <a:cs typeface="Arial"/>
                        </a:rPr>
                        <a:t>AMWG CR 2013 001 – </a:t>
                      </a:r>
                      <a:r>
                        <a:rPr lang="en-US" sz="1200" dirty="0" smtClean="0">
                          <a:effectLst/>
                          <a:latin typeface="Arial"/>
                          <a:ea typeface="Arial"/>
                          <a:cs typeface="Arial"/>
                        </a:rPr>
                        <a:t>Report </a:t>
                      </a:r>
                      <a:r>
                        <a:rPr lang="en-US" sz="1200" dirty="0">
                          <a:effectLst/>
                          <a:latin typeface="Arial"/>
                          <a:ea typeface="Arial"/>
                          <a:cs typeface="Arial"/>
                        </a:rPr>
                        <a:t>for AMWG Data Monitoring </a:t>
                      </a:r>
                      <a:r>
                        <a:rPr lang="en-US" sz="1200" dirty="0" smtClean="0">
                          <a:effectLst/>
                          <a:latin typeface="Arial"/>
                          <a:ea typeface="Arial"/>
                          <a:cs typeface="Arial"/>
                        </a:rPr>
                        <a:t>– Data Completeness Measurements </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5900" marR="115900" marT="44577" marB="44577" anchor="ctr"/>
                </a:tc>
                <a:tc>
                  <a:txBody>
                    <a:bodyPr/>
                    <a:lstStyle/>
                    <a:p>
                      <a:r>
                        <a:rPr lang="en-US" sz="900" dirty="0" smtClean="0"/>
                        <a:t>Reporting Options Under Review</a:t>
                      </a:r>
                      <a:endParaRPr lang="en-US" sz="900" dirty="0"/>
                    </a:p>
                  </a:txBody>
                  <a:tcPr marL="115900" marR="115900" marT="44577" marB="44577"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5900" marR="115900" marT="44577" marB="44577" anchor="ctr"/>
                </a:tc>
              </a:tr>
              <a:tr h="579501">
                <a:tc>
                  <a:txBody>
                    <a:bodyPr/>
                    <a:lstStyle/>
                    <a:p>
                      <a:pPr marL="0" marR="0">
                        <a:lnSpc>
                          <a:spcPct val="115000"/>
                        </a:lnSpc>
                        <a:spcBef>
                          <a:spcPts val="0"/>
                        </a:spcBef>
                        <a:spcAft>
                          <a:spcPts val="0"/>
                        </a:spcAft>
                      </a:pPr>
                      <a:r>
                        <a:rPr lang="en-US" sz="1200" dirty="0">
                          <a:effectLst/>
                          <a:latin typeface="Arial"/>
                          <a:ea typeface="Arial"/>
                          <a:cs typeface="Arial"/>
                        </a:rPr>
                        <a:t>AMWG CR 2013 002 – Reports for AMWG Data Monitoring </a:t>
                      </a:r>
                      <a:r>
                        <a:rPr lang="en-US" sz="1200" dirty="0" smtClean="0">
                          <a:effectLst/>
                          <a:latin typeface="Arial"/>
                          <a:ea typeface="Arial"/>
                          <a:cs typeface="Arial"/>
                        </a:rPr>
                        <a:t>– Data Timeliness Measurements</a:t>
                      </a:r>
                      <a:endParaRPr lang="en-US" sz="1200" dirty="0">
                        <a:effectLst/>
                        <a:latin typeface="Arial"/>
                        <a:ea typeface="Arial"/>
                        <a:cs typeface="Times New Roman"/>
                      </a:endParaRPr>
                    </a:p>
                  </a:txBody>
                  <a:tcPr marL="86925" marR="86925"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5900" marR="115900" marT="44577" marB="44577" anchor="ctr">
                    <a:solidFill>
                      <a:srgbClr val="92D050"/>
                    </a:solidFill>
                  </a:tcPr>
                </a:tc>
                <a:tc>
                  <a:txBody>
                    <a:bodyPr/>
                    <a:lstStyle/>
                    <a:p>
                      <a:r>
                        <a:rPr lang="en-US" sz="1200" dirty="0" smtClean="0"/>
                        <a:t>Q2 2014 Delivered</a:t>
                      </a:r>
                      <a:endParaRPr lang="en-US" sz="1200" dirty="0"/>
                    </a:p>
                  </a:txBody>
                  <a:tcPr marL="115900" marR="115900" marT="44577" marB="44577" anchor="ctr">
                    <a:solidFill>
                      <a:srgbClr val="92D050"/>
                    </a:solidFill>
                  </a:tcPr>
                </a:tc>
                <a:tc>
                  <a:txBody>
                    <a:bodyPr/>
                    <a:lstStyle/>
                    <a:p>
                      <a:r>
                        <a:rPr lang="en-US" sz="1100" dirty="0" smtClean="0">
                          <a:latin typeface="Arial" pitchFamily="34" charset="0"/>
                          <a:cs typeface="Arial" pitchFamily="34" charset="0"/>
                        </a:rPr>
                        <a:t>Included in Maintenance Contract</a:t>
                      </a:r>
                      <a:endParaRPr lang="en-US" sz="1100" dirty="0">
                        <a:latin typeface="Arial" pitchFamily="34" charset="0"/>
                        <a:cs typeface="Arial" pitchFamily="34" charset="0"/>
                      </a:endParaRPr>
                    </a:p>
                  </a:txBody>
                  <a:tcPr marL="115900" marR="115900" marT="44577" marB="44577" anchor="ctr">
                    <a:solidFill>
                      <a:srgbClr val="92D050"/>
                    </a:solidFill>
                  </a:tcPr>
                </a:tc>
              </a:tr>
              <a:tr h="445770">
                <a:tc>
                  <a:txBody>
                    <a:bodyPr/>
                    <a:lstStyle/>
                    <a:p>
                      <a:pPr marL="0" marR="0">
                        <a:lnSpc>
                          <a:spcPct val="115000"/>
                        </a:lnSpc>
                        <a:spcBef>
                          <a:spcPts val="0"/>
                        </a:spcBef>
                        <a:spcAft>
                          <a:spcPts val="0"/>
                        </a:spcAft>
                      </a:pPr>
                      <a:r>
                        <a:rPr lang="en-US" sz="1200" dirty="0">
                          <a:effectLst/>
                          <a:latin typeface="Arial"/>
                          <a:ea typeface="Arial"/>
                          <a:cs typeface="Arial"/>
                        </a:rPr>
                        <a:t>AMWG CR 2013 003 – Reports for AMWG Data Monitoring </a:t>
                      </a:r>
                      <a:r>
                        <a:rPr lang="en-US" sz="1200" dirty="0" smtClean="0">
                          <a:effectLst/>
                          <a:latin typeface="Arial"/>
                          <a:ea typeface="Arial"/>
                          <a:cs typeface="Arial"/>
                        </a:rPr>
                        <a:t>– Measurement of Percentage of Actual Meter</a:t>
                      </a:r>
                      <a:r>
                        <a:rPr lang="en-US" sz="1200" baseline="0" dirty="0" smtClean="0">
                          <a:effectLst/>
                          <a:latin typeface="Arial"/>
                          <a:ea typeface="Arial"/>
                          <a:cs typeface="Arial"/>
                        </a:rPr>
                        <a:t> Reads</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5900" marR="115900" marT="44577" marB="44577" anchor="ctr"/>
                </a:tc>
                <a:tc>
                  <a:txBody>
                    <a:bodyPr/>
                    <a:lstStyle/>
                    <a:p>
                      <a:r>
                        <a:rPr lang="en-US" sz="900" dirty="0" smtClean="0"/>
                        <a:t>Reporting Options Under Review</a:t>
                      </a:r>
                      <a:endParaRPr lang="en-US" sz="900" dirty="0"/>
                    </a:p>
                  </a:txBody>
                  <a:tcPr marL="115900" marR="115900" marT="44577" marB="44577"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5900" marR="115900" marT="44577" marB="44577" anchor="ctr"/>
                </a:tc>
              </a:tr>
              <a:tr h="416052">
                <a:tc>
                  <a:txBody>
                    <a:bodyPr/>
                    <a:lstStyle/>
                    <a:p>
                      <a:pPr marL="0" marR="0">
                        <a:lnSpc>
                          <a:spcPct val="115000"/>
                        </a:lnSpc>
                        <a:spcBef>
                          <a:spcPts val="0"/>
                        </a:spcBef>
                        <a:spcAft>
                          <a:spcPts val="0"/>
                        </a:spcAft>
                      </a:pPr>
                      <a:r>
                        <a:rPr lang="en-US" sz="1200" dirty="0">
                          <a:effectLst/>
                          <a:latin typeface="Arial"/>
                          <a:ea typeface="Arial"/>
                          <a:cs typeface="Arial"/>
                        </a:rPr>
                        <a:t>AMWG CR 2013 004 – Reports for AMWG Data Monitoring </a:t>
                      </a:r>
                      <a:r>
                        <a:rPr lang="en-US" sz="1200" dirty="0" smtClean="0">
                          <a:effectLst/>
                          <a:latin typeface="Arial"/>
                          <a:ea typeface="Arial"/>
                          <a:cs typeface="Arial"/>
                        </a:rPr>
                        <a:t>– Measurement of Estimates</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5900" marR="115900" marT="44577" marB="44577" anchor="ctr"/>
                </a:tc>
                <a:tc>
                  <a:txBody>
                    <a:bodyPr/>
                    <a:lstStyle/>
                    <a:p>
                      <a:r>
                        <a:rPr lang="en-US" sz="900" dirty="0" smtClean="0"/>
                        <a:t>Reporting Options Under Review</a:t>
                      </a:r>
                      <a:endParaRPr lang="en-US" sz="900" dirty="0"/>
                    </a:p>
                  </a:txBody>
                  <a:tcPr marL="115900" marR="115900" marT="44577" marB="44577"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5900" marR="115900" marT="44577" marB="44577" anchor="ctr"/>
                </a:tc>
              </a:tr>
              <a:tr h="624078">
                <a:tc>
                  <a:txBody>
                    <a:bodyPr/>
                    <a:lstStyle/>
                    <a:p>
                      <a:pPr marL="0" marR="0">
                        <a:lnSpc>
                          <a:spcPct val="115000"/>
                        </a:lnSpc>
                        <a:spcBef>
                          <a:spcPts val="0"/>
                        </a:spcBef>
                        <a:spcAft>
                          <a:spcPts val="0"/>
                        </a:spcAft>
                      </a:pPr>
                      <a:r>
                        <a:rPr lang="en-US" sz="1200" dirty="0">
                          <a:effectLst/>
                          <a:latin typeface="Arial"/>
                          <a:ea typeface="Arial"/>
                          <a:cs typeface="Arial"/>
                        </a:rPr>
                        <a:t>AMWG CR 2013 005 – Reports for AMWG Data Monitoring </a:t>
                      </a:r>
                      <a:r>
                        <a:rPr lang="en-US" sz="1200" dirty="0" smtClean="0">
                          <a:effectLst/>
                          <a:latin typeface="Arial"/>
                          <a:ea typeface="Arial"/>
                          <a:cs typeface="Arial"/>
                        </a:rPr>
                        <a:t>– Number of SMT Help Desk Tickets Monthly by Ticket Type</a:t>
                      </a:r>
                      <a:endParaRPr lang="en-US" sz="1200" dirty="0">
                        <a:effectLst/>
                        <a:latin typeface="Arial"/>
                        <a:ea typeface="Arial"/>
                        <a:cs typeface="Times New Roman"/>
                      </a:endParaRPr>
                    </a:p>
                  </a:txBody>
                  <a:tcPr marL="86925" marR="86925"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5900" marR="115900" marT="44577" marB="44577" anchor="ctr">
                    <a:solidFill>
                      <a:srgbClr val="92D050"/>
                    </a:solidFill>
                  </a:tcPr>
                </a:tc>
                <a:tc>
                  <a:txBody>
                    <a:bodyPr/>
                    <a:lstStyle/>
                    <a:p>
                      <a:r>
                        <a:rPr lang="en-US" sz="1200" dirty="0" smtClean="0"/>
                        <a:t>Q2 2014</a:t>
                      </a:r>
                      <a:r>
                        <a:rPr lang="en-US" sz="1200" baseline="0" dirty="0" smtClean="0"/>
                        <a:t> Delivered</a:t>
                      </a:r>
                      <a:endParaRPr lang="en-US" sz="1200" dirty="0"/>
                    </a:p>
                  </a:txBody>
                  <a:tcPr marL="115900" marR="115900" marT="44577" marB="44577"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5900" marR="115900" marT="44577" marB="44577" anchor="ctr">
                    <a:solidFill>
                      <a:srgbClr val="92D050"/>
                    </a:solidFill>
                  </a:tcPr>
                </a:tc>
              </a:tr>
              <a:tr h="624078">
                <a:tc>
                  <a:txBody>
                    <a:bodyPr/>
                    <a:lstStyle/>
                    <a:p>
                      <a:pPr marL="0" marR="0">
                        <a:lnSpc>
                          <a:spcPct val="115000"/>
                        </a:lnSpc>
                        <a:spcBef>
                          <a:spcPts val="0"/>
                        </a:spcBef>
                        <a:spcAft>
                          <a:spcPts val="0"/>
                        </a:spcAft>
                      </a:pPr>
                      <a:r>
                        <a:rPr lang="en-US" sz="1200" dirty="0">
                          <a:effectLst/>
                          <a:latin typeface="Arial"/>
                          <a:ea typeface="Arial"/>
                          <a:cs typeface="Arial"/>
                        </a:rPr>
                        <a:t>AMWG CR 2013 006 – Reports for AMWG Data Monitoring </a:t>
                      </a:r>
                      <a:r>
                        <a:rPr lang="en-US" sz="1200" dirty="0" smtClean="0">
                          <a:effectLst/>
                          <a:latin typeface="Arial"/>
                          <a:ea typeface="Arial"/>
                          <a:cs typeface="Arial"/>
                        </a:rPr>
                        <a:t>– Availability of SMT API</a:t>
                      </a:r>
                      <a:endParaRPr lang="en-US" sz="1200" dirty="0">
                        <a:effectLst/>
                        <a:latin typeface="Arial"/>
                        <a:ea typeface="Arial"/>
                        <a:cs typeface="Times New Roman"/>
                      </a:endParaRPr>
                    </a:p>
                  </a:txBody>
                  <a:tcPr marL="86925" marR="86925"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3">
                              <a:lumMod val="50000"/>
                            </a:schemeClr>
                          </a:solidFill>
                        </a:rPr>
                        <a:t>Implemented </a:t>
                      </a:r>
                      <a:endParaRPr lang="en-US" sz="1200" b="1" dirty="0" smtClean="0">
                        <a:solidFill>
                          <a:schemeClr val="accent3">
                            <a:lumMod val="50000"/>
                          </a:schemeClr>
                        </a:solidFill>
                      </a:endParaRPr>
                    </a:p>
                  </a:txBody>
                  <a:tcPr marL="115900" marR="115900" marT="44577" marB="44577" anchor="ctr">
                    <a:solidFill>
                      <a:srgbClr val="92D050"/>
                    </a:solidFill>
                  </a:tcPr>
                </a:tc>
                <a:tc>
                  <a:txBody>
                    <a:bodyPr/>
                    <a:lstStyle/>
                    <a:p>
                      <a:r>
                        <a:rPr lang="en-US" sz="1200" dirty="0" smtClean="0"/>
                        <a:t>Q2 2014 Delivered</a:t>
                      </a:r>
                      <a:endParaRPr lang="en-US" sz="1200" dirty="0"/>
                    </a:p>
                  </a:txBody>
                  <a:tcPr marL="115900" marR="115900" marT="44577" marB="44577"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5900" marR="115900" marT="44577" marB="44577" anchor="ctr">
                    <a:solidFill>
                      <a:srgbClr val="92D050"/>
                    </a:solidFill>
                  </a:tcPr>
                </a:tc>
              </a:tr>
              <a:tr h="624078">
                <a:tc>
                  <a:txBody>
                    <a:bodyPr/>
                    <a:lstStyle/>
                    <a:p>
                      <a:pPr marL="0" marR="0">
                        <a:lnSpc>
                          <a:spcPct val="115000"/>
                        </a:lnSpc>
                        <a:spcBef>
                          <a:spcPts val="0"/>
                        </a:spcBef>
                        <a:spcAft>
                          <a:spcPts val="0"/>
                        </a:spcAft>
                      </a:pPr>
                      <a:r>
                        <a:rPr lang="en-US" sz="1200" dirty="0">
                          <a:effectLst/>
                          <a:latin typeface="Arial"/>
                          <a:ea typeface="Arial"/>
                          <a:cs typeface="Arial"/>
                        </a:rPr>
                        <a:t>AMWG CR 2013 007 – Reports for AMWG Data Monitoring </a:t>
                      </a:r>
                      <a:r>
                        <a:rPr lang="en-US" sz="1200" dirty="0" smtClean="0">
                          <a:effectLst/>
                          <a:latin typeface="Arial"/>
                          <a:ea typeface="Arial"/>
                          <a:cs typeface="Arial"/>
                        </a:rPr>
                        <a:t>– Availability of SMT FTPS</a:t>
                      </a:r>
                      <a:endParaRPr lang="en-US" sz="1200" dirty="0">
                        <a:effectLst/>
                        <a:latin typeface="Arial"/>
                        <a:ea typeface="Arial"/>
                        <a:cs typeface="Times New Roman"/>
                      </a:endParaRPr>
                    </a:p>
                  </a:txBody>
                  <a:tcPr marL="86925" marR="86925"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5900" marR="115900" marT="44577" marB="44577" anchor="ctr">
                    <a:solidFill>
                      <a:srgbClr val="92D050"/>
                    </a:solidFill>
                  </a:tcPr>
                </a:tc>
                <a:tc>
                  <a:txBody>
                    <a:bodyPr/>
                    <a:lstStyle/>
                    <a:p>
                      <a:r>
                        <a:rPr lang="en-US" sz="1200" dirty="0" smtClean="0"/>
                        <a:t>Q2 2014</a:t>
                      </a:r>
                      <a:r>
                        <a:rPr lang="en-US" sz="1200" baseline="0" dirty="0" smtClean="0"/>
                        <a:t> Delivered</a:t>
                      </a:r>
                      <a:endParaRPr lang="en-US" sz="1200" dirty="0"/>
                    </a:p>
                  </a:txBody>
                  <a:tcPr marL="115900" marR="115900" marT="44577" marB="44577"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5900" marR="115900" marT="44577" marB="44577" anchor="ctr">
                    <a:solidFill>
                      <a:srgbClr val="92D050"/>
                    </a:solidFill>
                  </a:tcPr>
                </a:tc>
              </a:tr>
              <a:tr h="416052">
                <a:tc>
                  <a:txBody>
                    <a:bodyPr/>
                    <a:lstStyle/>
                    <a:p>
                      <a:pPr marL="0" marR="0">
                        <a:lnSpc>
                          <a:spcPct val="115000"/>
                        </a:lnSpc>
                        <a:spcBef>
                          <a:spcPts val="0"/>
                        </a:spcBef>
                        <a:spcAft>
                          <a:spcPts val="0"/>
                        </a:spcAft>
                      </a:pPr>
                      <a:r>
                        <a:rPr lang="en-US" sz="1200" dirty="0">
                          <a:effectLst/>
                          <a:latin typeface="Arial"/>
                          <a:ea typeface="Arial"/>
                          <a:cs typeface="Arial"/>
                        </a:rPr>
                        <a:t>AMWG CR 2013 008 – Reports for AMWG Data Monitoring </a:t>
                      </a:r>
                      <a:r>
                        <a:rPr lang="en-US" sz="1200" dirty="0" smtClean="0">
                          <a:effectLst/>
                          <a:latin typeface="Arial"/>
                          <a:ea typeface="Arial"/>
                          <a:cs typeface="Arial"/>
                        </a:rPr>
                        <a:t>– Average Time to Deliver HAN</a:t>
                      </a:r>
                      <a:r>
                        <a:rPr lang="en-US" sz="1200" baseline="0" dirty="0" smtClean="0">
                          <a:effectLst/>
                          <a:latin typeface="Arial"/>
                          <a:ea typeface="Arial"/>
                          <a:cs typeface="Arial"/>
                        </a:rPr>
                        <a:t> Messages</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5900" marR="115900" marT="44577" marB="44577" anchor="ctr"/>
                </a:tc>
                <a:tc>
                  <a:txBody>
                    <a:bodyPr/>
                    <a:lstStyle/>
                    <a:p>
                      <a:r>
                        <a:rPr lang="en-US" sz="900" dirty="0" smtClean="0"/>
                        <a:t>Reporting Options Under Review</a:t>
                      </a:r>
                      <a:endParaRPr lang="en-US" sz="900" dirty="0"/>
                    </a:p>
                  </a:txBody>
                  <a:tcPr marL="115900" marR="115900" marT="44577" marB="44577"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5900" marR="115900" marT="44577" marB="44577" anchor="ctr"/>
                </a:tc>
              </a:tr>
              <a:tr h="624078">
                <a:tc>
                  <a:txBody>
                    <a:bodyPr/>
                    <a:lstStyle/>
                    <a:p>
                      <a:pPr marL="0" marR="0">
                        <a:lnSpc>
                          <a:spcPct val="115000"/>
                        </a:lnSpc>
                        <a:spcBef>
                          <a:spcPts val="0"/>
                        </a:spcBef>
                        <a:spcAft>
                          <a:spcPts val="0"/>
                        </a:spcAft>
                      </a:pPr>
                      <a:r>
                        <a:rPr lang="en-US" sz="1200" dirty="0">
                          <a:effectLst/>
                          <a:latin typeface="Arial"/>
                          <a:ea typeface="Arial"/>
                          <a:cs typeface="Arial"/>
                        </a:rPr>
                        <a:t>AMWG CR 2013 009 – Reports for AMWG Data Monitoring </a:t>
                      </a:r>
                      <a:r>
                        <a:rPr lang="en-US" sz="1200" dirty="0" smtClean="0">
                          <a:effectLst/>
                          <a:latin typeface="Arial"/>
                          <a:ea typeface="Arial"/>
                          <a:cs typeface="Arial"/>
                        </a:rPr>
                        <a:t>– Number of Accounts by Type</a:t>
                      </a:r>
                      <a:endParaRPr lang="en-US" sz="1200" dirty="0">
                        <a:effectLst/>
                        <a:latin typeface="Arial"/>
                        <a:ea typeface="Arial"/>
                        <a:cs typeface="Times New Roman"/>
                      </a:endParaRPr>
                    </a:p>
                  </a:txBody>
                  <a:tcPr marL="86925" marR="86925"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5900" marR="115900" marT="44577" marB="44577" anchor="ctr">
                    <a:solidFill>
                      <a:srgbClr val="92D050"/>
                    </a:solidFill>
                  </a:tcPr>
                </a:tc>
                <a:tc>
                  <a:txBody>
                    <a:bodyPr/>
                    <a:lstStyle/>
                    <a:p>
                      <a:r>
                        <a:rPr lang="en-US" sz="1200" dirty="0" smtClean="0"/>
                        <a:t>Q2 2014</a:t>
                      </a:r>
                      <a:r>
                        <a:rPr lang="en-US" sz="1200" baseline="0" dirty="0" smtClean="0"/>
                        <a:t> Delivered</a:t>
                      </a:r>
                      <a:endParaRPr lang="en-US" sz="1200" dirty="0"/>
                    </a:p>
                  </a:txBody>
                  <a:tcPr marL="115900" marR="115900" marT="44577" marB="44577"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5900" marR="115900" marT="44577" marB="44577" anchor="ctr">
                    <a:solidFill>
                      <a:srgbClr val="92D050"/>
                    </a:solidFill>
                  </a:tcPr>
                </a:tc>
              </a:tr>
              <a:tr h="416052">
                <a:tc>
                  <a:txBody>
                    <a:bodyPr/>
                    <a:lstStyle/>
                    <a:p>
                      <a:pPr marL="0" marR="0">
                        <a:lnSpc>
                          <a:spcPct val="115000"/>
                        </a:lnSpc>
                        <a:spcBef>
                          <a:spcPts val="0"/>
                        </a:spcBef>
                        <a:spcAft>
                          <a:spcPts val="0"/>
                        </a:spcAft>
                      </a:pPr>
                      <a:r>
                        <a:rPr lang="en-US" sz="1200" dirty="0">
                          <a:effectLst/>
                          <a:latin typeface="Arial"/>
                          <a:ea typeface="Arial"/>
                          <a:cs typeface="Arial"/>
                        </a:rPr>
                        <a:t>AMWG CR 2013 010 – Reports for AMWG Data Monitoring </a:t>
                      </a:r>
                      <a:r>
                        <a:rPr lang="en-US" sz="1200" dirty="0" smtClean="0">
                          <a:effectLst/>
                          <a:latin typeface="Arial"/>
                          <a:ea typeface="Arial"/>
                          <a:cs typeface="Arial"/>
                        </a:rPr>
                        <a:t>– Number of Reports Requested by GUI</a:t>
                      </a:r>
                      <a:r>
                        <a:rPr lang="en-US" sz="1200" baseline="0" dirty="0" smtClean="0">
                          <a:effectLst/>
                          <a:latin typeface="Arial"/>
                          <a:ea typeface="Arial"/>
                          <a:cs typeface="Arial"/>
                        </a:rPr>
                        <a:t> (Portal) and Number of FTPS Accesses</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5/6/15</a:t>
                      </a:r>
                    </a:p>
                  </a:txBody>
                  <a:tcPr marL="115900" marR="115900" marT="44577" marB="44577" anchor="ctr"/>
                </a:tc>
                <a:tc>
                  <a:txBody>
                    <a:bodyPr/>
                    <a:lstStyle/>
                    <a:p>
                      <a:r>
                        <a:rPr lang="en-US" sz="900" dirty="0" smtClean="0"/>
                        <a:t>Reporting Options Under Review</a:t>
                      </a:r>
                      <a:endParaRPr lang="en-US" sz="900" dirty="0"/>
                    </a:p>
                  </a:txBody>
                  <a:tcPr marL="115900" marR="115900" marT="44577" marB="44577"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5900" marR="115900" marT="44577" marB="44577" anchor="ctr"/>
                </a:tc>
              </a:tr>
            </a:tbl>
          </a:graphicData>
        </a:graphic>
      </p:graphicFrame>
      <p:sp>
        <p:nvSpPr>
          <p:cNvPr id="6" name="Title 11"/>
          <p:cNvSpPr txBox="1">
            <a:spLocks/>
          </p:cNvSpPr>
          <p:nvPr/>
        </p:nvSpPr>
        <p:spPr>
          <a:xfrm>
            <a:off x="728091" y="234315"/>
            <a:ext cx="10431018" cy="1114425"/>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535" dirty="0">
                <a:latin typeface="+mj-lt"/>
              </a:rPr>
              <a:t>AMWG  Change Requests</a:t>
            </a:r>
          </a:p>
        </p:txBody>
      </p:sp>
      <p:graphicFrame>
        <p:nvGraphicFramePr>
          <p:cNvPr id="11" name="Object 10"/>
          <p:cNvGraphicFramePr>
            <a:graphicFrameLocks noChangeAspect="1"/>
          </p:cNvGraphicFramePr>
          <p:nvPr>
            <p:extLst/>
          </p:nvPr>
        </p:nvGraphicFramePr>
        <p:xfrm>
          <a:off x="5925026" y="1645920"/>
          <a:ext cx="891540" cy="297180"/>
        </p:xfrm>
        <a:graphic>
          <a:graphicData uri="http://schemas.openxmlformats.org/presentationml/2006/ole">
            <mc:AlternateContent xmlns:mc="http://schemas.openxmlformats.org/markup-compatibility/2006">
              <mc:Choice xmlns:v="urn:schemas-microsoft-com:vml" Requires="v">
                <p:oleObj spid="_x0000_s1876" name="Document" showAsIcon="1" r:id="rId5" imgW="914400" imgH="792360" progId="Word.Document.8">
                  <p:embed/>
                </p:oleObj>
              </mc:Choice>
              <mc:Fallback>
                <p:oleObj name="Document" showAsIcon="1" r:id="rId5" imgW="914400" imgH="792360" progId="Word.Document.8">
                  <p:embed/>
                  <p:pic>
                    <p:nvPicPr>
                      <p:cNvPr id="0" name=""/>
                      <p:cNvPicPr/>
                      <p:nvPr/>
                    </p:nvPicPr>
                    <p:blipFill>
                      <a:blip r:embed="rId6"/>
                      <a:stretch>
                        <a:fillRect/>
                      </a:stretch>
                    </p:blipFill>
                    <p:spPr>
                      <a:xfrm>
                        <a:off x="5925026" y="1645920"/>
                        <a:ext cx="891540" cy="297180"/>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5943600" y="2165986"/>
          <a:ext cx="891540" cy="297179"/>
        </p:xfrm>
        <a:graphic>
          <a:graphicData uri="http://schemas.openxmlformats.org/presentationml/2006/ole">
            <mc:AlternateContent xmlns:mc="http://schemas.openxmlformats.org/markup-compatibility/2006">
              <mc:Choice xmlns:v="urn:schemas-microsoft-com:vml" Requires="v">
                <p:oleObj spid="_x0000_s1877" name="Document" showAsIcon="1" r:id="rId8" imgW="914400" imgH="792360" progId="Word.Document.8">
                  <p:embed/>
                </p:oleObj>
              </mc:Choice>
              <mc:Fallback>
                <p:oleObj name="Document" showAsIcon="1" r:id="rId8" imgW="914400" imgH="792360" progId="Word.Document.8">
                  <p:embed/>
                  <p:pic>
                    <p:nvPicPr>
                      <p:cNvPr id="0" name=""/>
                      <p:cNvPicPr/>
                      <p:nvPr/>
                    </p:nvPicPr>
                    <p:blipFill>
                      <a:blip r:embed="rId9"/>
                      <a:stretch>
                        <a:fillRect/>
                      </a:stretch>
                    </p:blipFill>
                    <p:spPr>
                      <a:xfrm>
                        <a:off x="5943600" y="2165986"/>
                        <a:ext cx="891540" cy="297179"/>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5943600" y="2686052"/>
          <a:ext cx="891540" cy="386953"/>
        </p:xfrm>
        <a:graphic>
          <a:graphicData uri="http://schemas.openxmlformats.org/presentationml/2006/ole">
            <mc:AlternateContent xmlns:mc="http://schemas.openxmlformats.org/markup-compatibility/2006">
              <mc:Choice xmlns:v="urn:schemas-microsoft-com:vml" Requires="v">
                <p:oleObj spid="_x0000_s1878" name="Document" showAsIcon="1" r:id="rId11" imgW="914400" imgH="792360" progId="Word.Document.8">
                  <p:embed/>
                </p:oleObj>
              </mc:Choice>
              <mc:Fallback>
                <p:oleObj name="Document" showAsIcon="1" r:id="rId11" imgW="914400" imgH="792360" progId="Word.Document.8">
                  <p:embed/>
                  <p:pic>
                    <p:nvPicPr>
                      <p:cNvPr id="0" name=""/>
                      <p:cNvPicPr/>
                      <p:nvPr/>
                    </p:nvPicPr>
                    <p:blipFill>
                      <a:blip r:embed="rId12"/>
                      <a:stretch>
                        <a:fillRect/>
                      </a:stretch>
                    </p:blipFill>
                    <p:spPr>
                      <a:xfrm>
                        <a:off x="5943600" y="2686052"/>
                        <a:ext cx="891540" cy="386953"/>
                      </a:xfrm>
                      <a:prstGeom prst="rect">
                        <a:avLst/>
                      </a:prstGeom>
                    </p:spPr>
                  </p:pic>
                </p:oleObj>
              </mc:Fallback>
            </mc:AlternateContent>
          </a:graphicData>
        </a:graphic>
      </p:graphicFrame>
      <p:graphicFrame>
        <p:nvGraphicFramePr>
          <p:cNvPr id="14" name="Object 13"/>
          <p:cNvGraphicFramePr>
            <a:graphicFrameLocks noChangeAspect="1"/>
          </p:cNvGraphicFramePr>
          <p:nvPr>
            <p:extLst/>
          </p:nvPr>
        </p:nvGraphicFramePr>
        <p:xfrm>
          <a:off x="5943600" y="3131820"/>
          <a:ext cx="891540" cy="371475"/>
        </p:xfrm>
        <a:graphic>
          <a:graphicData uri="http://schemas.openxmlformats.org/presentationml/2006/ole">
            <mc:AlternateContent xmlns:mc="http://schemas.openxmlformats.org/markup-compatibility/2006">
              <mc:Choice xmlns:v="urn:schemas-microsoft-com:vml" Requires="v">
                <p:oleObj spid="_x0000_s1879" name="Document" showAsIcon="1" r:id="rId14" imgW="914400" imgH="792360" progId="Word.Document.8">
                  <p:embed/>
                </p:oleObj>
              </mc:Choice>
              <mc:Fallback>
                <p:oleObj name="Document" showAsIcon="1" r:id="rId14" imgW="914400" imgH="792360" progId="Word.Document.8">
                  <p:embed/>
                  <p:pic>
                    <p:nvPicPr>
                      <p:cNvPr id="0" name=""/>
                      <p:cNvPicPr/>
                      <p:nvPr/>
                    </p:nvPicPr>
                    <p:blipFill>
                      <a:blip r:embed="rId15"/>
                      <a:stretch>
                        <a:fillRect/>
                      </a:stretch>
                    </p:blipFill>
                    <p:spPr>
                      <a:xfrm>
                        <a:off x="5943600" y="3131820"/>
                        <a:ext cx="891540" cy="371475"/>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5943600" y="3636408"/>
          <a:ext cx="891540" cy="386953"/>
        </p:xfrm>
        <a:graphic>
          <a:graphicData uri="http://schemas.openxmlformats.org/presentationml/2006/ole">
            <mc:AlternateContent xmlns:mc="http://schemas.openxmlformats.org/markup-compatibility/2006">
              <mc:Choice xmlns:v="urn:schemas-microsoft-com:vml" Requires="v">
                <p:oleObj spid="_x0000_s1880" name="Document" showAsIcon="1" r:id="rId17" imgW="914400" imgH="792360" progId="Word.Document.8">
                  <p:embed/>
                </p:oleObj>
              </mc:Choice>
              <mc:Fallback>
                <p:oleObj name="Document" showAsIcon="1" r:id="rId17" imgW="914400" imgH="792360" progId="Word.Document.8">
                  <p:embed/>
                  <p:pic>
                    <p:nvPicPr>
                      <p:cNvPr id="0" name=""/>
                      <p:cNvPicPr/>
                      <p:nvPr/>
                    </p:nvPicPr>
                    <p:blipFill>
                      <a:blip r:embed="rId18"/>
                      <a:stretch>
                        <a:fillRect/>
                      </a:stretch>
                    </p:blipFill>
                    <p:spPr>
                      <a:xfrm>
                        <a:off x="5943600" y="3636408"/>
                        <a:ext cx="891540" cy="386953"/>
                      </a:xfrm>
                      <a:prstGeom prst="rect">
                        <a:avLst/>
                      </a:prstGeom>
                    </p:spPr>
                  </p:pic>
                </p:oleObj>
              </mc:Fallback>
            </mc:AlternateContent>
          </a:graphicData>
        </a:graphic>
      </p:graphicFrame>
      <p:graphicFrame>
        <p:nvGraphicFramePr>
          <p:cNvPr id="16" name="Object 15"/>
          <p:cNvGraphicFramePr>
            <a:graphicFrameLocks noChangeAspect="1"/>
          </p:cNvGraphicFramePr>
          <p:nvPr>
            <p:extLst/>
          </p:nvPr>
        </p:nvGraphicFramePr>
        <p:xfrm>
          <a:off x="5943600" y="4246245"/>
          <a:ext cx="891540" cy="297180"/>
        </p:xfrm>
        <a:graphic>
          <a:graphicData uri="http://schemas.openxmlformats.org/presentationml/2006/ole">
            <mc:AlternateContent xmlns:mc="http://schemas.openxmlformats.org/markup-compatibility/2006">
              <mc:Choice xmlns:v="urn:schemas-microsoft-com:vml" Requires="v">
                <p:oleObj spid="_x0000_s1881" name="Document" showAsIcon="1" r:id="rId20" imgW="914400" imgH="792360" progId="Word.Document.8">
                  <p:embed/>
                </p:oleObj>
              </mc:Choice>
              <mc:Fallback>
                <p:oleObj name="Document" showAsIcon="1" r:id="rId20" imgW="914400" imgH="792360" progId="Word.Document.8">
                  <p:embed/>
                  <p:pic>
                    <p:nvPicPr>
                      <p:cNvPr id="0" name=""/>
                      <p:cNvPicPr/>
                      <p:nvPr/>
                    </p:nvPicPr>
                    <p:blipFill>
                      <a:blip r:embed="rId21"/>
                      <a:stretch>
                        <a:fillRect/>
                      </a:stretch>
                    </p:blipFill>
                    <p:spPr>
                      <a:xfrm>
                        <a:off x="5943600" y="4246245"/>
                        <a:ext cx="891540" cy="297180"/>
                      </a:xfrm>
                      <a:prstGeom prst="rect">
                        <a:avLst/>
                      </a:prstGeom>
                    </p:spPr>
                  </p:pic>
                </p:oleObj>
              </mc:Fallback>
            </mc:AlternateContent>
          </a:graphicData>
        </a:graphic>
      </p:graphicFrame>
      <p:graphicFrame>
        <p:nvGraphicFramePr>
          <p:cNvPr id="17" name="Object 16"/>
          <p:cNvGraphicFramePr>
            <a:graphicFrameLocks noChangeAspect="1"/>
          </p:cNvGraphicFramePr>
          <p:nvPr>
            <p:extLst/>
          </p:nvPr>
        </p:nvGraphicFramePr>
        <p:xfrm>
          <a:off x="5943600" y="4914900"/>
          <a:ext cx="891540" cy="297180"/>
        </p:xfrm>
        <a:graphic>
          <a:graphicData uri="http://schemas.openxmlformats.org/presentationml/2006/ole">
            <mc:AlternateContent xmlns:mc="http://schemas.openxmlformats.org/markup-compatibility/2006">
              <mc:Choice xmlns:v="urn:schemas-microsoft-com:vml" Requires="v">
                <p:oleObj spid="_x0000_s1882" name="Document" showAsIcon="1" r:id="rId23" imgW="914400" imgH="792360" progId="Word.Document.8">
                  <p:embed/>
                </p:oleObj>
              </mc:Choice>
              <mc:Fallback>
                <p:oleObj name="Document" showAsIcon="1" r:id="rId23" imgW="914400" imgH="792360" progId="Word.Document.8">
                  <p:embed/>
                  <p:pic>
                    <p:nvPicPr>
                      <p:cNvPr id="0" name=""/>
                      <p:cNvPicPr/>
                      <p:nvPr/>
                    </p:nvPicPr>
                    <p:blipFill>
                      <a:blip r:embed="rId24"/>
                      <a:stretch>
                        <a:fillRect/>
                      </a:stretch>
                    </p:blipFill>
                    <p:spPr>
                      <a:xfrm>
                        <a:off x="5943600" y="4914900"/>
                        <a:ext cx="891540" cy="297180"/>
                      </a:xfrm>
                      <a:prstGeom prst="rect">
                        <a:avLst/>
                      </a:prstGeom>
                    </p:spPr>
                  </p:pic>
                </p:oleObj>
              </mc:Fallback>
            </mc:AlternateContent>
          </a:graphicData>
        </a:graphic>
      </p:graphicFrame>
      <p:graphicFrame>
        <p:nvGraphicFramePr>
          <p:cNvPr id="18" name="Object 17"/>
          <p:cNvGraphicFramePr>
            <a:graphicFrameLocks noChangeAspect="1"/>
          </p:cNvGraphicFramePr>
          <p:nvPr>
            <p:extLst/>
          </p:nvPr>
        </p:nvGraphicFramePr>
        <p:xfrm>
          <a:off x="5943600" y="5434965"/>
          <a:ext cx="891540" cy="297180"/>
        </p:xfrm>
        <a:graphic>
          <a:graphicData uri="http://schemas.openxmlformats.org/presentationml/2006/ole">
            <mc:AlternateContent xmlns:mc="http://schemas.openxmlformats.org/markup-compatibility/2006">
              <mc:Choice xmlns:v="urn:schemas-microsoft-com:vml" Requires="v">
                <p:oleObj spid="_x0000_s1883" name="Document" showAsIcon="1" r:id="rId26" imgW="914400" imgH="792360" progId="Word.Document.8">
                  <p:embed/>
                </p:oleObj>
              </mc:Choice>
              <mc:Fallback>
                <p:oleObj name="Document" showAsIcon="1" r:id="rId26" imgW="914400" imgH="792360" progId="Word.Document.8">
                  <p:embed/>
                  <p:pic>
                    <p:nvPicPr>
                      <p:cNvPr id="0" name=""/>
                      <p:cNvPicPr/>
                      <p:nvPr/>
                    </p:nvPicPr>
                    <p:blipFill>
                      <a:blip r:embed="rId27"/>
                      <a:stretch>
                        <a:fillRect/>
                      </a:stretch>
                    </p:blipFill>
                    <p:spPr>
                      <a:xfrm>
                        <a:off x="5943600" y="5434965"/>
                        <a:ext cx="891540" cy="297180"/>
                      </a:xfrm>
                      <a:prstGeom prst="rect">
                        <a:avLst/>
                      </a:prstGeom>
                    </p:spPr>
                  </p:pic>
                </p:oleObj>
              </mc:Fallback>
            </mc:AlternateContent>
          </a:graphicData>
        </a:graphic>
      </p:graphicFrame>
      <p:graphicFrame>
        <p:nvGraphicFramePr>
          <p:cNvPr id="19" name="Object 18"/>
          <p:cNvGraphicFramePr>
            <a:graphicFrameLocks noChangeAspect="1"/>
          </p:cNvGraphicFramePr>
          <p:nvPr>
            <p:extLst/>
          </p:nvPr>
        </p:nvGraphicFramePr>
        <p:xfrm>
          <a:off x="5943600" y="5955030"/>
          <a:ext cx="891540" cy="371475"/>
        </p:xfrm>
        <a:graphic>
          <a:graphicData uri="http://schemas.openxmlformats.org/presentationml/2006/ole">
            <mc:AlternateContent xmlns:mc="http://schemas.openxmlformats.org/markup-compatibility/2006">
              <mc:Choice xmlns:v="urn:schemas-microsoft-com:vml" Requires="v">
                <p:oleObj spid="_x0000_s1884" name="Document" showAsIcon="1" r:id="rId29" imgW="914400" imgH="792360" progId="Word.Document.8">
                  <p:embed/>
                </p:oleObj>
              </mc:Choice>
              <mc:Fallback>
                <p:oleObj name="Document" showAsIcon="1" r:id="rId29" imgW="914400" imgH="792360" progId="Word.Document.8">
                  <p:embed/>
                  <p:pic>
                    <p:nvPicPr>
                      <p:cNvPr id="0" name=""/>
                      <p:cNvPicPr/>
                      <p:nvPr/>
                    </p:nvPicPr>
                    <p:blipFill>
                      <a:blip r:embed="rId30"/>
                      <a:stretch>
                        <a:fillRect/>
                      </a:stretch>
                    </p:blipFill>
                    <p:spPr>
                      <a:xfrm>
                        <a:off x="5943600" y="5955030"/>
                        <a:ext cx="891540" cy="371475"/>
                      </a:xfrm>
                      <a:prstGeom prst="rect">
                        <a:avLst/>
                      </a:prstGeom>
                    </p:spPr>
                  </p:pic>
                </p:oleObj>
              </mc:Fallback>
            </mc:AlternateContent>
          </a:graphicData>
        </a:graphic>
      </p:graphicFrame>
      <p:graphicFrame>
        <p:nvGraphicFramePr>
          <p:cNvPr id="20" name="Object 19"/>
          <p:cNvGraphicFramePr>
            <a:graphicFrameLocks noChangeAspect="1"/>
          </p:cNvGraphicFramePr>
          <p:nvPr>
            <p:extLst/>
          </p:nvPr>
        </p:nvGraphicFramePr>
        <p:xfrm>
          <a:off x="5927272" y="6475097"/>
          <a:ext cx="891540" cy="386953"/>
        </p:xfrm>
        <a:graphic>
          <a:graphicData uri="http://schemas.openxmlformats.org/presentationml/2006/ole">
            <mc:AlternateContent xmlns:mc="http://schemas.openxmlformats.org/markup-compatibility/2006">
              <mc:Choice xmlns:v="urn:schemas-microsoft-com:vml" Requires="v">
                <p:oleObj spid="_x0000_s1885" name="Document" showAsIcon="1" r:id="rId32" imgW="914400" imgH="792360" progId="Word.Document.8">
                  <p:embed/>
                </p:oleObj>
              </mc:Choice>
              <mc:Fallback>
                <p:oleObj name="Document" showAsIcon="1" r:id="rId32" imgW="914400" imgH="792360" progId="Word.Document.8">
                  <p:embed/>
                  <p:pic>
                    <p:nvPicPr>
                      <p:cNvPr id="0" name=""/>
                      <p:cNvPicPr/>
                      <p:nvPr/>
                    </p:nvPicPr>
                    <p:blipFill>
                      <a:blip r:embed="rId33"/>
                      <a:stretch>
                        <a:fillRect/>
                      </a:stretch>
                    </p:blipFill>
                    <p:spPr>
                      <a:xfrm>
                        <a:off x="5927272" y="6475097"/>
                        <a:ext cx="891540" cy="386953"/>
                      </a:xfrm>
                      <a:prstGeom prst="rect">
                        <a:avLst/>
                      </a:prstGeom>
                    </p:spPr>
                  </p:pic>
                </p:oleObj>
              </mc:Fallback>
            </mc:AlternateContent>
          </a:graphicData>
        </a:graphic>
      </p:graphicFrame>
    </p:spTree>
    <p:extLst>
      <p:ext uri="{BB962C8B-B14F-4D97-AF65-F5344CB8AC3E}">
        <p14:creationId xmlns:p14="http://schemas.microsoft.com/office/powerpoint/2010/main" val="1144385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413550" y="457200"/>
          <a:ext cx="11035310" cy="6124956"/>
        </p:xfrm>
        <a:graphic>
          <a:graphicData uri="http://schemas.openxmlformats.org/drawingml/2006/table">
            <a:tbl>
              <a:tblPr firstRow="1" bandRow="1">
                <a:tableStyleId>{5940675A-B579-460E-94D1-54222C63F5DA}</a:tableStyleId>
              </a:tblPr>
              <a:tblGrid>
                <a:gridCol w="5122510"/>
                <a:gridCol w="1125700"/>
                <a:gridCol w="1708785"/>
                <a:gridCol w="1634490"/>
                <a:gridCol w="1443825"/>
              </a:tblGrid>
              <a:tr h="624078">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5900" marR="115900" marT="44577" marB="4457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5900" marR="115900" marT="44577" marB="44577" anchor="ctr"/>
                </a:tc>
              </a:tr>
              <a:tr h="416052">
                <a:tc>
                  <a:txBody>
                    <a:bodyPr/>
                    <a:lstStyle/>
                    <a:p>
                      <a:pPr marL="0" marR="0">
                        <a:lnSpc>
                          <a:spcPct val="115000"/>
                        </a:lnSpc>
                        <a:spcBef>
                          <a:spcPts val="0"/>
                        </a:spcBef>
                        <a:spcAft>
                          <a:spcPts val="0"/>
                        </a:spcAft>
                      </a:pPr>
                      <a:r>
                        <a:rPr lang="en-US" sz="1200" dirty="0">
                          <a:effectLst/>
                          <a:latin typeface="Arial"/>
                          <a:ea typeface="Arial"/>
                          <a:cs typeface="Arial"/>
                        </a:rPr>
                        <a:t>AMWG CR 2013 011 – </a:t>
                      </a:r>
                      <a:r>
                        <a:rPr lang="en-US" sz="1200" dirty="0" smtClean="0">
                          <a:effectLst/>
                          <a:latin typeface="Arial"/>
                          <a:ea typeface="Arial"/>
                          <a:cs typeface="Arial"/>
                        </a:rPr>
                        <a:t>Average Time from</a:t>
                      </a:r>
                      <a:r>
                        <a:rPr lang="en-US" sz="1200" baseline="0" dirty="0" smtClean="0">
                          <a:effectLst/>
                          <a:latin typeface="Arial"/>
                          <a:ea typeface="Arial"/>
                          <a:cs typeface="Arial"/>
                        </a:rPr>
                        <a:t> HAN Provision Request to Meter Ready Status</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5900" marR="115900" marT="44577" marB="44577" anchor="ctr"/>
                </a:tc>
                <a:tc>
                  <a:txBody>
                    <a:bodyPr/>
                    <a:lstStyle/>
                    <a:p>
                      <a:r>
                        <a:rPr lang="en-US" sz="900" dirty="0" smtClean="0"/>
                        <a:t>Reporting Options Under Review</a:t>
                      </a:r>
                      <a:endParaRPr lang="en-US" sz="900" dirty="0"/>
                    </a:p>
                  </a:txBody>
                  <a:tcPr marL="115900" marR="115900" marT="44577" marB="44577"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5900" marR="115900" marT="44577" marB="44577" anchor="ctr"/>
                </a:tc>
              </a:tr>
              <a:tr h="445770">
                <a:tc>
                  <a:txBody>
                    <a:bodyPr/>
                    <a:lstStyle/>
                    <a:p>
                      <a:pPr marL="0" marR="0">
                        <a:lnSpc>
                          <a:spcPct val="115000"/>
                        </a:lnSpc>
                        <a:spcBef>
                          <a:spcPts val="0"/>
                        </a:spcBef>
                        <a:spcAft>
                          <a:spcPts val="0"/>
                        </a:spcAft>
                      </a:pPr>
                      <a:r>
                        <a:rPr lang="en-US" sz="1200" dirty="0">
                          <a:effectLst/>
                          <a:latin typeface="Arial"/>
                          <a:ea typeface="Arial"/>
                          <a:cs typeface="Arial"/>
                        </a:rPr>
                        <a:t>AMWG CR 2013 012 – </a:t>
                      </a:r>
                      <a:r>
                        <a:rPr lang="en-US" sz="1200" kern="1200" dirty="0" smtClean="0">
                          <a:solidFill>
                            <a:schemeClr val="tx1"/>
                          </a:solidFill>
                          <a:effectLst/>
                          <a:latin typeface="+mn-lt"/>
                          <a:ea typeface="+mn-ea"/>
                          <a:cs typeface="+mn-cs"/>
                        </a:rPr>
                        <a:t>Bypass redundant screen for Users with only one meter when accessing HAN device information</a:t>
                      </a:r>
                      <a:endParaRPr lang="en-US" sz="1200" dirty="0">
                        <a:effectLst/>
                        <a:latin typeface="+mn-lt"/>
                        <a:ea typeface="Arial"/>
                        <a:cs typeface="Times New Roman"/>
                      </a:endParaRPr>
                    </a:p>
                  </a:txBody>
                  <a:tcPr marL="86925" marR="86925" marT="0" marB="0" anchor="ctr">
                    <a:solidFill>
                      <a:srgbClr val="92D050"/>
                    </a:solidFill>
                  </a:tcPr>
                </a:tc>
                <a:tc>
                  <a:txBody>
                    <a:bodyPr/>
                    <a:lstStyle/>
                    <a:p>
                      <a:endParaRPr lang="en-US" sz="1200" b="1" dirty="0">
                        <a:solidFill>
                          <a:srgbClr val="7030A0"/>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3">
                              <a:lumMod val="50000"/>
                            </a:schemeClr>
                          </a:solidFill>
                        </a:rPr>
                        <a:t>Implemented </a:t>
                      </a:r>
                      <a:endParaRPr lang="en-US" sz="1200" b="1" dirty="0" smtClean="0">
                        <a:solidFill>
                          <a:schemeClr val="accent3">
                            <a:lumMod val="50000"/>
                          </a:schemeClr>
                        </a:solidFill>
                      </a:endParaRPr>
                    </a:p>
                  </a:txBody>
                  <a:tcPr marL="115900" marR="115900" marT="44577" marB="44577" anchor="ctr">
                    <a:solidFill>
                      <a:srgbClr val="92D050"/>
                    </a:solidFill>
                  </a:tcPr>
                </a:tc>
                <a:tc>
                  <a:txBody>
                    <a:bodyPr/>
                    <a:lstStyle/>
                    <a:p>
                      <a:r>
                        <a:rPr lang="en-US" sz="1200" dirty="0" smtClean="0"/>
                        <a:t>Q4 2014 Delivered</a:t>
                      </a:r>
                      <a:endParaRPr lang="en-US" sz="1200" dirty="0"/>
                    </a:p>
                  </a:txBody>
                  <a:tcPr marL="115900" marR="115900" marT="44577" marB="44577" anchor="ctr">
                    <a:solidFill>
                      <a:srgbClr val="92D050"/>
                    </a:solidFill>
                  </a:tcPr>
                </a:tc>
                <a:tc>
                  <a:txBody>
                    <a:bodyPr/>
                    <a:lstStyle/>
                    <a:p>
                      <a:r>
                        <a:rPr lang="en-US" sz="1200" dirty="0" smtClean="0"/>
                        <a:t>Included in Third-Party</a:t>
                      </a:r>
                      <a:endParaRPr lang="en-US" sz="1200" dirty="0"/>
                    </a:p>
                  </a:txBody>
                  <a:tcPr marL="115900" marR="115900" marT="44577" marB="44577" anchor="ctr">
                    <a:solidFill>
                      <a:srgbClr val="92D050"/>
                    </a:solidFill>
                  </a:tcPr>
                </a:tc>
              </a:tr>
              <a:tr h="445770">
                <a:tc>
                  <a:txBody>
                    <a:bodyPr/>
                    <a:lstStyle/>
                    <a:p>
                      <a:pPr marL="0" marR="0">
                        <a:lnSpc>
                          <a:spcPct val="115000"/>
                        </a:lnSpc>
                        <a:spcBef>
                          <a:spcPts val="0"/>
                        </a:spcBef>
                        <a:spcAft>
                          <a:spcPts val="0"/>
                        </a:spcAft>
                      </a:pPr>
                      <a:r>
                        <a:rPr lang="en-US" sz="1200" dirty="0">
                          <a:effectLst/>
                          <a:latin typeface="Arial"/>
                          <a:ea typeface="Arial"/>
                          <a:cs typeface="Arial"/>
                        </a:rPr>
                        <a:t>AMWG CR 2013 013 – </a:t>
                      </a:r>
                      <a:r>
                        <a:rPr lang="en-US" sz="1200" kern="1200" dirty="0" smtClean="0">
                          <a:solidFill>
                            <a:schemeClr val="tx1"/>
                          </a:solidFill>
                          <a:effectLst/>
                          <a:latin typeface="+mn-lt"/>
                          <a:ea typeface="+mn-ea"/>
                          <a:cs typeface="+mn-cs"/>
                        </a:rPr>
                        <a:t>Timeout on SMT takes user to “incorrect login” screen</a:t>
                      </a:r>
                      <a:endParaRPr lang="en-US" sz="1200" dirty="0">
                        <a:effectLst/>
                        <a:latin typeface="Arial"/>
                        <a:ea typeface="Arial"/>
                        <a:cs typeface="Times New Roman"/>
                      </a:endParaRPr>
                    </a:p>
                  </a:txBody>
                  <a:tcPr marL="86925" marR="86925" marT="0" marB="0" anchor="ctr">
                    <a:solidFill>
                      <a:srgbClr val="92D050"/>
                    </a:solidFill>
                  </a:tcPr>
                </a:tc>
                <a:tc>
                  <a:txBody>
                    <a:bodyPr/>
                    <a:lstStyle/>
                    <a:p>
                      <a:endParaRPr lang="en-US" sz="1200" b="1" dirty="0">
                        <a:solidFill>
                          <a:srgbClr val="7030A0"/>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5900" marR="115900" marT="44577" marB="44577" anchor="ctr">
                    <a:solidFill>
                      <a:srgbClr val="92D050"/>
                    </a:solidFill>
                  </a:tcPr>
                </a:tc>
                <a:tc>
                  <a:txBody>
                    <a:bodyPr/>
                    <a:lstStyle/>
                    <a:p>
                      <a:r>
                        <a:rPr lang="en-US" sz="1200" dirty="0" smtClean="0"/>
                        <a:t>Q4 2014 Delivered</a:t>
                      </a:r>
                      <a:endParaRPr lang="en-US" sz="1200" dirty="0"/>
                    </a:p>
                  </a:txBody>
                  <a:tcPr marL="115900" marR="115900" marT="44577" marB="44577" anchor="ctr">
                    <a:solidFill>
                      <a:srgbClr val="92D050"/>
                    </a:solidFill>
                  </a:tcPr>
                </a:tc>
                <a:tc>
                  <a:txBody>
                    <a:bodyPr/>
                    <a:lstStyle/>
                    <a:p>
                      <a:r>
                        <a:rPr lang="en-US" sz="1200" dirty="0" smtClean="0"/>
                        <a:t>Included in Third-Party</a:t>
                      </a:r>
                      <a:endParaRPr lang="en-US" sz="1200" dirty="0"/>
                    </a:p>
                  </a:txBody>
                  <a:tcPr marL="115900" marR="115900" marT="44577" marB="44577" anchor="ctr">
                    <a:solidFill>
                      <a:srgbClr val="92D050"/>
                    </a:solidFill>
                  </a:tcPr>
                </a:tc>
              </a:tr>
              <a:tr h="445770">
                <a:tc>
                  <a:txBody>
                    <a:bodyPr/>
                    <a:lstStyle/>
                    <a:p>
                      <a:pPr marL="0" marR="0">
                        <a:lnSpc>
                          <a:spcPct val="115000"/>
                        </a:lnSpc>
                        <a:spcBef>
                          <a:spcPts val="0"/>
                        </a:spcBef>
                        <a:spcAft>
                          <a:spcPts val="0"/>
                        </a:spcAft>
                      </a:pPr>
                      <a:r>
                        <a:rPr lang="en-US" sz="1200" dirty="0">
                          <a:effectLst/>
                          <a:latin typeface="Arial"/>
                          <a:ea typeface="Arial"/>
                          <a:cs typeface="Arial"/>
                        </a:rPr>
                        <a:t>AMWG CR 2013 014 – </a:t>
                      </a:r>
                      <a:r>
                        <a:rPr lang="en-US" sz="1200" kern="1200" dirty="0" smtClean="0">
                          <a:solidFill>
                            <a:schemeClr val="tx1"/>
                          </a:solidFill>
                          <a:effectLst/>
                          <a:latin typeface="+mn-lt"/>
                          <a:ea typeface="+mn-ea"/>
                          <a:cs typeface="+mn-cs"/>
                        </a:rPr>
                        <a:t>Allow SMT user to toggle between 15-Minute Reads and Daily Reads without having to reset the date range</a:t>
                      </a:r>
                      <a:endParaRPr lang="en-US" sz="1200" dirty="0">
                        <a:effectLst/>
                        <a:latin typeface="Arial"/>
                        <a:ea typeface="Arial"/>
                        <a:cs typeface="Times New Roman"/>
                      </a:endParaRPr>
                    </a:p>
                  </a:txBody>
                  <a:tcPr marL="86925" marR="86925" marT="0" marB="0" anchor="ctr">
                    <a:solidFill>
                      <a:srgbClr val="92D050"/>
                    </a:solidFill>
                  </a:tcPr>
                </a:tc>
                <a:tc>
                  <a:txBody>
                    <a:bodyPr/>
                    <a:lstStyle/>
                    <a:p>
                      <a:endParaRPr lang="en-US" sz="1200" b="1" dirty="0">
                        <a:solidFill>
                          <a:srgbClr val="7030A0"/>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a:t>
                      </a:r>
                    </a:p>
                  </a:txBody>
                  <a:tcPr marL="115900" marR="115900" marT="44577" marB="44577" anchor="ctr">
                    <a:solidFill>
                      <a:srgbClr val="92D050"/>
                    </a:solidFill>
                  </a:tcPr>
                </a:tc>
                <a:tc>
                  <a:txBody>
                    <a:bodyPr/>
                    <a:lstStyle/>
                    <a:p>
                      <a:r>
                        <a:rPr lang="en-US" sz="1200" dirty="0" smtClean="0"/>
                        <a:t>February 2016 Delivered</a:t>
                      </a:r>
                      <a:endParaRPr lang="en-US" sz="1200" dirty="0"/>
                    </a:p>
                  </a:txBody>
                  <a:tcPr marL="115900" marR="115900" marT="44577" marB="44577" anchor="ctr">
                    <a:solidFill>
                      <a:srgbClr val="92D050"/>
                    </a:solidFill>
                  </a:tcPr>
                </a:tc>
                <a:tc>
                  <a:txBody>
                    <a:bodyPr/>
                    <a:lstStyle/>
                    <a:p>
                      <a:r>
                        <a:rPr lang="en-US" sz="1200" dirty="0" smtClean="0"/>
                        <a:t>Included in Usability</a:t>
                      </a:r>
                      <a:endParaRPr lang="en-US" sz="1200" dirty="0"/>
                    </a:p>
                  </a:txBody>
                  <a:tcPr marL="115900" marR="115900" marT="44577" marB="44577" anchor="ctr">
                    <a:solidFill>
                      <a:srgbClr val="92D050"/>
                    </a:solidFill>
                  </a:tcPr>
                </a:tc>
              </a:tr>
              <a:tr h="44577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2013 015 – </a:t>
                      </a:r>
                      <a:r>
                        <a:rPr lang="en-US" sz="1200" kern="1200" dirty="0" smtClean="0">
                          <a:solidFill>
                            <a:schemeClr val="tx1"/>
                          </a:solidFill>
                          <a:effectLst/>
                          <a:latin typeface="+mn-lt"/>
                          <a:ea typeface="+mn-ea"/>
                          <a:cs typeface="+mn-cs"/>
                        </a:rPr>
                        <a:t>Expand Daily Usage Graph to show 35 days of daily usage on the SMT GUI</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5900" marR="115900" marT="44577" marB="44577" anchor="ctr"/>
                </a:tc>
                <a:tc>
                  <a:txBody>
                    <a:bodyPr/>
                    <a:lstStyle/>
                    <a:p>
                      <a:r>
                        <a:rPr lang="en-US" sz="1200" dirty="0" smtClean="0"/>
                        <a:t>2 Important Awaiting Packaging </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5900" marR="115900" marT="44577" marB="44577" anchor="ctr"/>
                </a:tc>
              </a:tr>
              <a:tr h="624078">
                <a:tc>
                  <a:txBody>
                    <a:bodyPr/>
                    <a:lstStyle/>
                    <a:p>
                      <a:pPr marL="0" marR="0">
                        <a:lnSpc>
                          <a:spcPct val="115000"/>
                        </a:lnSpc>
                        <a:spcBef>
                          <a:spcPts val="0"/>
                        </a:spcBef>
                        <a:spcAft>
                          <a:spcPts val="0"/>
                        </a:spcAft>
                      </a:pPr>
                      <a:r>
                        <a:rPr lang="en-US" sz="1200" dirty="0">
                          <a:effectLst/>
                          <a:latin typeface="Arial"/>
                          <a:ea typeface="Arial"/>
                          <a:cs typeface="Arial"/>
                        </a:rPr>
                        <a:t>AMWG CR 2013 016 – </a:t>
                      </a:r>
                      <a:r>
                        <a:rPr lang="en-US" sz="1200" kern="1200" dirty="0" smtClean="0">
                          <a:solidFill>
                            <a:schemeClr val="tx1"/>
                          </a:solidFill>
                          <a:effectLst/>
                          <a:latin typeface="+mn-lt"/>
                          <a:ea typeface="+mn-ea"/>
                          <a:cs typeface="+mn-cs"/>
                        </a:rPr>
                        <a:t>Capability for RORs to grant access to vendors on their behalf to the ROR’s customers via API (energy usage, HAN messaging , and HAN provisioning) and FTPS files</a:t>
                      </a:r>
                      <a:endParaRPr lang="en-US" sz="1200" dirty="0">
                        <a:effectLst/>
                        <a:latin typeface="Arial"/>
                        <a:ea typeface="Arial"/>
                        <a:cs typeface="Times New Roman"/>
                      </a:endParaRPr>
                    </a:p>
                  </a:txBody>
                  <a:tcPr marL="86925" marR="86925" marT="0" marB="0" anchor="ctr">
                    <a:solidFill>
                      <a:srgbClr val="92D050"/>
                    </a:solidFill>
                  </a:tcPr>
                </a:tc>
                <a:tc>
                  <a:txBody>
                    <a:bodyPr/>
                    <a:lstStyle/>
                    <a:p>
                      <a:endParaRPr lang="en-US" sz="1200" b="1" dirty="0">
                        <a:solidFill>
                          <a:srgbClr val="7030A0"/>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a:t>
                      </a:r>
                    </a:p>
                  </a:txBody>
                  <a:tcPr marL="115900" marR="115900" marT="44577" marB="44577" anchor="ctr">
                    <a:solidFill>
                      <a:srgbClr val="92D050"/>
                    </a:solidFill>
                  </a:tcPr>
                </a:tc>
                <a:tc>
                  <a:txBody>
                    <a:bodyPr/>
                    <a:lstStyle/>
                    <a:p>
                      <a:r>
                        <a:rPr lang="en-US" sz="1200" dirty="0" smtClean="0"/>
                        <a:t>Q3 2014 Delivered</a:t>
                      </a:r>
                      <a:endParaRPr lang="en-US" sz="1200" dirty="0"/>
                    </a:p>
                  </a:txBody>
                  <a:tcPr marL="115900" marR="115900" marT="44577" marB="44577"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5900" marR="115900" marT="44577" marB="44577" anchor="ctr">
                    <a:solidFill>
                      <a:srgbClr val="92D050"/>
                    </a:solidFill>
                  </a:tcPr>
                </a:tc>
              </a:tr>
              <a:tr h="624078">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2013 017 – REP API for Energy Usage on SMT </a:t>
                      </a:r>
                    </a:p>
                    <a:p>
                      <a:pPr marL="0" marR="0">
                        <a:lnSpc>
                          <a:spcPct val="115000"/>
                        </a:lnSpc>
                        <a:spcBef>
                          <a:spcPts val="0"/>
                        </a:spcBef>
                        <a:spcAft>
                          <a:spcPts val="0"/>
                        </a:spcAft>
                      </a:pPr>
                      <a:r>
                        <a:rPr lang="en-US" sz="1200" baseline="0" dirty="0" smtClean="0">
                          <a:effectLst/>
                          <a:latin typeface="Arial"/>
                          <a:ea typeface="Arial"/>
                          <a:cs typeface="Times New Roman"/>
                        </a:rPr>
                        <a:t>(</a:t>
                      </a:r>
                      <a:r>
                        <a:rPr lang="en-US" altLang="en-US" sz="1200" dirty="0" smtClean="0"/>
                        <a:t>Backfill of Historical Usage Data for Existing Customers</a:t>
                      </a:r>
                      <a:r>
                        <a:rPr lang="en-US" sz="1200" baseline="0" dirty="0" smtClean="0">
                          <a:effectLst/>
                          <a:latin typeface="Arial"/>
                          <a:ea typeface="Arial"/>
                          <a:cs typeface="Times New Roman"/>
                        </a:rPr>
                        <a:t>- “Interim” Older infrastructure prior to May 2015 unable to meet required CR 017 volume )</a:t>
                      </a:r>
                      <a:endParaRPr lang="en-US" sz="1200" dirty="0">
                        <a:effectLst/>
                        <a:latin typeface="Arial"/>
                        <a:ea typeface="Arial"/>
                        <a:cs typeface="Times New Roman"/>
                      </a:endParaRPr>
                    </a:p>
                  </a:txBody>
                  <a:tcPr marL="86925" marR="86925"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50000"/>
                            </a:schemeClr>
                          </a:solidFill>
                        </a:rPr>
                        <a:t>See Below CR 2013 017 FINAL</a:t>
                      </a: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accent3">
                              <a:lumMod val="50000"/>
                            </a:schemeClr>
                          </a:solidFill>
                        </a:rPr>
                        <a:t>Implemented  with performance less than requested in CR</a:t>
                      </a:r>
                    </a:p>
                  </a:txBody>
                  <a:tcPr marL="115900" marR="115900" marT="44577" marB="44577" anchor="ctr">
                    <a:solidFill>
                      <a:srgbClr val="92D050"/>
                    </a:solidFill>
                  </a:tcPr>
                </a:tc>
                <a:tc>
                  <a:txBody>
                    <a:bodyPr/>
                    <a:lstStyle/>
                    <a:p>
                      <a:r>
                        <a:rPr lang="en-US" sz="1200" dirty="0" smtClean="0"/>
                        <a:t>Q4 2013 Delivered</a:t>
                      </a:r>
                      <a:endParaRPr lang="en-US" sz="1200" dirty="0"/>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Included in  SMT Maintenance</a:t>
                      </a:r>
                      <a:r>
                        <a:rPr lang="en-US" sz="1200" baseline="0" dirty="0" smtClean="0"/>
                        <a:t> Contract</a:t>
                      </a:r>
                      <a:endParaRPr lang="en-US" sz="1200" dirty="0" smtClean="0"/>
                    </a:p>
                  </a:txBody>
                  <a:tcPr marL="115900" marR="115900" marT="44577" marB="44577" anchor="ctr">
                    <a:solidFill>
                      <a:srgbClr val="92D050"/>
                    </a:solidFill>
                  </a:tcPr>
                </a:tc>
              </a:tr>
              <a:tr h="62407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2013 017 – REP API for Energy Usage on SMT </a:t>
                      </a:r>
                    </a:p>
                    <a:p>
                      <a:pPr marL="0" marR="0" indent="0" algn="l" defTabSz="914400" rtl="0" eaLnBrk="1" fontAlgn="auto" latinLnBrk="0" hangingPunct="1">
                        <a:lnSpc>
                          <a:spcPct val="115000"/>
                        </a:lnSpc>
                        <a:spcBef>
                          <a:spcPts val="0"/>
                        </a:spcBef>
                        <a:spcAft>
                          <a:spcPts val="0"/>
                        </a:spcAft>
                        <a:buClrTx/>
                        <a:buSzTx/>
                        <a:buFontTx/>
                        <a:buNone/>
                        <a:tabLst/>
                        <a:defRPr/>
                      </a:pPr>
                      <a:r>
                        <a:rPr lang="en-US" sz="1200" baseline="0" dirty="0" smtClean="0">
                          <a:effectLst/>
                          <a:latin typeface="Arial"/>
                          <a:ea typeface="Arial"/>
                          <a:cs typeface="Times New Roman"/>
                        </a:rPr>
                        <a:t>(</a:t>
                      </a:r>
                      <a:r>
                        <a:rPr lang="en-US" altLang="en-US" sz="1200" dirty="0" smtClean="0"/>
                        <a:t>Subscription for New Customer Historical Usage </a:t>
                      </a:r>
                      <a:r>
                        <a:rPr lang="en-US" sz="1200" baseline="0" dirty="0" smtClean="0">
                          <a:effectLst/>
                          <a:latin typeface="Arial"/>
                          <a:ea typeface="Arial"/>
                          <a:cs typeface="Times New Roman"/>
                        </a:rPr>
                        <a:t>– “Interim</a:t>
                      </a:r>
                      <a:r>
                        <a:rPr lang="en-US" sz="1200" baseline="0" dirty="0" smtClean="0">
                          <a:effectLst/>
                          <a:latin typeface="+mn-lt"/>
                          <a:ea typeface="Arial"/>
                          <a:cs typeface="Times New Roman"/>
                        </a:rPr>
                        <a:t>” Older infrastructure prior to May 2015 unable to meet required CR 017 volume )</a:t>
                      </a:r>
                      <a:endParaRPr lang="en-US" sz="1200" dirty="0" smtClean="0">
                        <a:effectLst/>
                        <a:latin typeface="+mn-lt"/>
                        <a:ea typeface="Arial"/>
                        <a:cs typeface="Times New Roman"/>
                      </a:endParaRPr>
                    </a:p>
                  </a:txBody>
                  <a:tcPr marL="86925" marR="86925"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50000"/>
                            </a:schemeClr>
                          </a:solidFill>
                        </a:rPr>
                        <a:t>See Below CR 2013 017 FINAL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1" dirty="0" smtClean="0">
                        <a:solidFill>
                          <a:srgbClr val="7030A0"/>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accent3">
                              <a:lumMod val="50000"/>
                            </a:schemeClr>
                          </a:solidFill>
                        </a:rPr>
                        <a:t>Implemented  with performance less than requested in CR</a:t>
                      </a:r>
                    </a:p>
                  </a:txBody>
                  <a:tcPr marL="115900" marR="115900" marT="44577" marB="44577" anchor="ctr">
                    <a:solidFill>
                      <a:srgbClr val="92D050"/>
                    </a:solidFill>
                  </a:tcPr>
                </a:tc>
                <a:tc>
                  <a:txBody>
                    <a:bodyPr/>
                    <a:lstStyle/>
                    <a:p>
                      <a:r>
                        <a:rPr lang="en-US" sz="1200" dirty="0" smtClean="0"/>
                        <a:t>Q2 2014 Delivered</a:t>
                      </a:r>
                      <a:endParaRPr lang="en-US" sz="1200" dirty="0"/>
                    </a:p>
                  </a:txBody>
                  <a:tcPr marL="115900" marR="115900" marT="44577" marB="44577"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5900" marR="115900" marT="44577" marB="44577" anchor="ctr">
                    <a:solidFill>
                      <a:srgbClr val="92D050"/>
                    </a:solidFill>
                  </a:tcPr>
                </a:tc>
              </a:tr>
              <a:tr h="615163">
                <a:tc>
                  <a:txBody>
                    <a:bodyPr/>
                    <a:lstStyle/>
                    <a:p>
                      <a:pPr marL="0" marR="0">
                        <a:lnSpc>
                          <a:spcPct val="115000"/>
                        </a:lnSpc>
                        <a:spcBef>
                          <a:spcPts val="0"/>
                        </a:spcBef>
                        <a:spcAft>
                          <a:spcPts val="0"/>
                        </a:spcAft>
                      </a:pPr>
                      <a:r>
                        <a:rPr lang="en-US" sz="1200" dirty="0">
                          <a:effectLst/>
                          <a:latin typeface="Arial"/>
                          <a:ea typeface="Arial"/>
                          <a:cs typeface="Arial"/>
                        </a:rPr>
                        <a:t>AMWG CR 2013 017 – REP API for Energy Usage on </a:t>
                      </a:r>
                      <a:r>
                        <a:rPr lang="en-US" sz="1200" dirty="0" smtClean="0">
                          <a:effectLst/>
                          <a:latin typeface="Arial"/>
                          <a:ea typeface="Arial"/>
                          <a:cs typeface="Arial"/>
                        </a:rPr>
                        <a:t>SMT – FINAL - On May 2015 the new SMT infrastructure</a:t>
                      </a:r>
                      <a:r>
                        <a:rPr lang="en-US" sz="1200" baseline="0" dirty="0" smtClean="0">
                          <a:effectLst/>
                          <a:latin typeface="Arial"/>
                          <a:ea typeface="Arial"/>
                          <a:cs typeface="Arial"/>
                        </a:rPr>
                        <a:t> was implemented which enabled SMT to support the required CR 017 volumes)</a:t>
                      </a:r>
                      <a:endParaRPr lang="en-US" sz="1200" dirty="0">
                        <a:effectLst/>
                        <a:latin typeface="Arial"/>
                        <a:ea typeface="Arial"/>
                        <a:cs typeface="Times New Roman"/>
                      </a:endParaRPr>
                    </a:p>
                  </a:txBody>
                  <a:tcPr marL="86925" marR="86925"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smtClean="0">
                          <a:solidFill>
                            <a:schemeClr val="accent1">
                              <a:lumMod val="50000"/>
                            </a:schemeClr>
                          </a:solidFill>
                        </a:rPr>
                        <a:t>New SMT infrastructure meets performance requirements in the CR</a:t>
                      </a:r>
                      <a:endParaRPr lang="en-US" sz="1100" b="0" dirty="0" smtClean="0">
                        <a:solidFill>
                          <a:schemeClr val="accent1">
                            <a:lumMod val="50000"/>
                          </a:schemeClr>
                        </a:solidFill>
                      </a:endParaRPr>
                    </a:p>
                  </a:txBody>
                  <a:tcPr marL="115900" marR="115900" marT="44577" marB="44577" anchor="ctr">
                    <a:solidFill>
                      <a:srgbClr val="92D050"/>
                    </a:solidFill>
                  </a:tcPr>
                </a:tc>
                <a:tc>
                  <a:txBody>
                    <a:bodyPr/>
                    <a:lstStyle/>
                    <a:p>
                      <a:r>
                        <a:rPr lang="en-US" sz="1200" baseline="0" dirty="0" smtClean="0"/>
                        <a:t>Q2 2015 Delivered</a:t>
                      </a:r>
                      <a:endParaRPr lang="en-US" sz="1200" dirty="0"/>
                    </a:p>
                  </a:txBody>
                  <a:tcPr marL="115900" marR="115900" marT="44577" marB="44577" anchor="ctr">
                    <a:solidFill>
                      <a:srgbClr val="92D050"/>
                    </a:solidFill>
                  </a:tcPr>
                </a:tc>
                <a:tc>
                  <a:txBody>
                    <a:bodyPr/>
                    <a:lstStyle/>
                    <a:p>
                      <a:r>
                        <a:rPr lang="en-US" sz="1200" smtClean="0">
                          <a:latin typeface="Arial" pitchFamily="34" charset="0"/>
                          <a:cs typeface="Arial" pitchFamily="34" charset="0"/>
                        </a:rPr>
                        <a:t>Delivered 2015</a:t>
                      </a:r>
                      <a:endParaRPr lang="en-US" sz="1200" dirty="0">
                        <a:latin typeface="Arial" pitchFamily="34" charset="0"/>
                        <a:cs typeface="Arial" pitchFamily="34" charset="0"/>
                      </a:endParaRPr>
                    </a:p>
                  </a:txBody>
                  <a:tcPr marL="115900" marR="115900" marT="44577" marB="44577" anchor="ctr">
                    <a:solidFill>
                      <a:srgbClr val="92D050"/>
                    </a:solidFill>
                  </a:tcPr>
                </a:tc>
              </a:tr>
              <a:tr h="683514">
                <a:tc>
                  <a:txBody>
                    <a:bodyPr/>
                    <a:lstStyle/>
                    <a:p>
                      <a:pPr marL="0" marR="0">
                        <a:lnSpc>
                          <a:spcPct val="115000"/>
                        </a:lnSpc>
                        <a:spcBef>
                          <a:spcPts val="0"/>
                        </a:spcBef>
                        <a:spcAft>
                          <a:spcPts val="0"/>
                        </a:spcAft>
                      </a:pPr>
                      <a:r>
                        <a:rPr lang="en-US" sz="1200" dirty="0" smtClean="0">
                          <a:effectLst/>
                          <a:latin typeface="+mn-lt"/>
                          <a:ea typeface="Arial"/>
                          <a:cs typeface="+mn-cs"/>
                        </a:rPr>
                        <a:t>AMWG CR 2014 018 – Add</a:t>
                      </a:r>
                      <a:r>
                        <a:rPr lang="en-US" sz="1200" baseline="0" dirty="0" smtClean="0">
                          <a:effectLst/>
                          <a:latin typeface="+mn-lt"/>
                          <a:ea typeface="Arial"/>
                          <a:cs typeface="+mn-cs"/>
                        </a:rPr>
                        <a:t> Generation Data to the SMT Portal View</a:t>
                      </a:r>
                      <a:endParaRPr lang="en-US" sz="1200" dirty="0">
                        <a:effectLst/>
                        <a:latin typeface="+mn-lt"/>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a:t>
                      </a:r>
                      <a:r>
                        <a:rPr lang="en-US" sz="1100" b="0" baseline="0" dirty="0" smtClean="0">
                          <a:solidFill>
                            <a:schemeClr val="accent1"/>
                          </a:solidFill>
                        </a:rPr>
                        <a:t> Completed </a:t>
                      </a:r>
                      <a:endParaRPr lang="en-US" sz="1100" b="1" dirty="0" smtClean="0">
                        <a:solidFill>
                          <a:schemeClr val="accent1"/>
                        </a:solidFill>
                      </a:endParaRPr>
                    </a:p>
                  </a:txBody>
                  <a:tcPr marL="115900" marR="115900" marT="44577" marB="44577" anchor="ctr"/>
                </a:tc>
                <a:tc>
                  <a:txBody>
                    <a:bodyPr/>
                    <a:lstStyle/>
                    <a:p>
                      <a:r>
                        <a:rPr lang="en-US" sz="1200" dirty="0" smtClean="0"/>
                        <a:t>RMS Tabled 6/2/15</a:t>
                      </a:r>
                    </a:p>
                    <a:p>
                      <a:r>
                        <a:rPr lang="en-US" sz="1200" dirty="0" smtClean="0"/>
                        <a:t>RMS Tabled 8/4/15</a:t>
                      </a:r>
                      <a:endParaRPr lang="en-US" sz="1200" dirty="0"/>
                    </a:p>
                  </a:txBody>
                  <a:tcPr marL="115900" marR="115900" marT="44577" marB="44577" anchor="ctr"/>
                </a:tc>
                <a:tc>
                  <a:txBody>
                    <a:bodyPr/>
                    <a:lstStyle/>
                    <a:p>
                      <a:r>
                        <a:rPr lang="en-US" sz="1000" dirty="0" smtClean="0">
                          <a:latin typeface="Arial" pitchFamily="34" charset="0"/>
                          <a:cs typeface="Arial" pitchFamily="34" charset="0"/>
                        </a:rPr>
                        <a:t>Medium (40-60) Graph and Table</a:t>
                      </a:r>
                    </a:p>
                    <a:p>
                      <a:r>
                        <a:rPr lang="en-US" sz="1000" dirty="0" smtClean="0">
                          <a:latin typeface="Arial" pitchFamily="34" charset="0"/>
                          <a:cs typeface="Arial" pitchFamily="34" charset="0"/>
                        </a:rPr>
                        <a:t>Small (20-40)</a:t>
                      </a:r>
                      <a:r>
                        <a:rPr lang="en-US" sz="1000" baseline="0" dirty="0" smtClean="0">
                          <a:latin typeface="Arial" pitchFamily="34" charset="0"/>
                          <a:cs typeface="Arial" pitchFamily="34" charset="0"/>
                        </a:rPr>
                        <a:t> Table Only</a:t>
                      </a:r>
                      <a:endParaRPr lang="en-US" sz="1000" dirty="0">
                        <a:latin typeface="Arial" pitchFamily="34" charset="0"/>
                        <a:cs typeface="Arial" pitchFamily="34" charset="0"/>
                      </a:endParaRPr>
                    </a:p>
                  </a:txBody>
                  <a:tcPr marL="115900" marR="115900" marT="44577" marB="44577" anchor="ctr"/>
                </a:tc>
              </a:tr>
            </a:tbl>
          </a:graphicData>
        </a:graphic>
      </p:graphicFrame>
      <p:sp>
        <p:nvSpPr>
          <p:cNvPr id="6" name="Title 11"/>
          <p:cNvSpPr txBox="1">
            <a:spLocks/>
          </p:cNvSpPr>
          <p:nvPr/>
        </p:nvSpPr>
        <p:spPr>
          <a:xfrm>
            <a:off x="341759" y="11430"/>
            <a:ext cx="11107102" cy="1114425"/>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1950" dirty="0">
                <a:latin typeface="+mj-lt"/>
              </a:rPr>
              <a:t>AMWG  Change Requests (Cont.)</a:t>
            </a:r>
          </a:p>
        </p:txBody>
      </p:sp>
      <p:graphicFrame>
        <p:nvGraphicFramePr>
          <p:cNvPr id="3" name="Object 2"/>
          <p:cNvGraphicFramePr>
            <a:graphicFrameLocks noChangeAspect="1"/>
          </p:cNvGraphicFramePr>
          <p:nvPr>
            <p:extLst/>
          </p:nvPr>
        </p:nvGraphicFramePr>
        <p:xfrm>
          <a:off x="5720715" y="1200152"/>
          <a:ext cx="891540" cy="312658"/>
        </p:xfrm>
        <a:graphic>
          <a:graphicData uri="http://schemas.openxmlformats.org/presentationml/2006/ole">
            <mc:AlternateContent xmlns:mc="http://schemas.openxmlformats.org/markup-compatibility/2006">
              <mc:Choice xmlns:v="urn:schemas-microsoft-com:vml" Requires="v">
                <p:oleObj spid="_x0000_s2730"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720715" y="1200152"/>
                        <a:ext cx="891540" cy="312658"/>
                      </a:xfrm>
                      <a:prstGeom prst="rect">
                        <a:avLst/>
                      </a:prstGeom>
                    </p:spPr>
                  </p:pic>
                </p:oleObj>
              </mc:Fallback>
            </mc:AlternateContent>
          </a:graphicData>
        </a:graphic>
      </p:graphicFrame>
      <p:graphicFrame>
        <p:nvGraphicFramePr>
          <p:cNvPr id="4" name="Object 3"/>
          <p:cNvGraphicFramePr>
            <a:graphicFrameLocks noChangeAspect="1"/>
          </p:cNvGraphicFramePr>
          <p:nvPr>
            <p:extLst/>
          </p:nvPr>
        </p:nvGraphicFramePr>
        <p:xfrm>
          <a:off x="5720715" y="1676011"/>
          <a:ext cx="891540" cy="386953"/>
        </p:xfrm>
        <a:graphic>
          <a:graphicData uri="http://schemas.openxmlformats.org/presentationml/2006/ole">
            <mc:AlternateContent xmlns:mc="http://schemas.openxmlformats.org/markup-compatibility/2006">
              <mc:Choice xmlns:v="urn:schemas-microsoft-com:vml" Requires="v">
                <p:oleObj spid="_x0000_s2731"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20715" y="1676011"/>
                        <a:ext cx="891540" cy="386953"/>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5720715" y="2121781"/>
          <a:ext cx="891540" cy="386953"/>
        </p:xfrm>
        <a:graphic>
          <a:graphicData uri="http://schemas.openxmlformats.org/presentationml/2006/ole">
            <mc:AlternateContent xmlns:mc="http://schemas.openxmlformats.org/markup-compatibility/2006">
              <mc:Choice xmlns:v="urn:schemas-microsoft-com:vml" Requires="v">
                <p:oleObj spid="_x0000_s2732" name="Document" showAsIcon="1" r:id="rId10" imgW="914400" imgH="792360" progId="Word.Document.8">
                  <p:embed/>
                </p:oleObj>
              </mc:Choice>
              <mc:Fallback>
                <p:oleObj name="Document" showAsIcon="1" r:id="rId10" imgW="914400" imgH="792360" progId="Word.Document.8">
                  <p:embed/>
                  <p:pic>
                    <p:nvPicPr>
                      <p:cNvPr id="0" name=""/>
                      <p:cNvPicPr/>
                      <p:nvPr/>
                    </p:nvPicPr>
                    <p:blipFill>
                      <a:blip r:embed="rId11"/>
                      <a:stretch>
                        <a:fillRect/>
                      </a:stretch>
                    </p:blipFill>
                    <p:spPr>
                      <a:xfrm>
                        <a:off x="5720715" y="2121781"/>
                        <a:ext cx="891540" cy="386953"/>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5720715" y="2583028"/>
          <a:ext cx="891540" cy="371475"/>
        </p:xfrm>
        <a:graphic>
          <a:graphicData uri="http://schemas.openxmlformats.org/presentationml/2006/ole">
            <mc:AlternateContent xmlns:mc="http://schemas.openxmlformats.org/markup-compatibility/2006">
              <mc:Choice xmlns:v="urn:schemas-microsoft-com:vml" Requires="v">
                <p:oleObj spid="_x0000_s2733"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20715" y="2583028"/>
                        <a:ext cx="891540" cy="371475"/>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5720715" y="3028798"/>
          <a:ext cx="891540" cy="371475"/>
        </p:xfrm>
        <a:graphic>
          <a:graphicData uri="http://schemas.openxmlformats.org/presentationml/2006/ole">
            <mc:AlternateContent xmlns:mc="http://schemas.openxmlformats.org/markup-compatibility/2006">
              <mc:Choice xmlns:v="urn:schemas-microsoft-com:vml" Requires="v">
                <p:oleObj spid="_x0000_s2734" name="Document" showAsIcon="1" r:id="rId16" imgW="914400" imgH="792360" progId="Word.Document.8">
                  <p:embed/>
                </p:oleObj>
              </mc:Choice>
              <mc:Fallback>
                <p:oleObj name="Document" showAsIcon="1" r:id="rId16" imgW="914400" imgH="792360" progId="Word.Document.8">
                  <p:embed/>
                  <p:pic>
                    <p:nvPicPr>
                      <p:cNvPr id="0" name=""/>
                      <p:cNvPicPr/>
                      <p:nvPr/>
                    </p:nvPicPr>
                    <p:blipFill>
                      <a:blip r:embed="rId17"/>
                      <a:stretch>
                        <a:fillRect/>
                      </a:stretch>
                    </p:blipFill>
                    <p:spPr>
                      <a:xfrm>
                        <a:off x="5720715" y="3028798"/>
                        <a:ext cx="891540" cy="371475"/>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5720715" y="3548865"/>
          <a:ext cx="891540" cy="445769"/>
        </p:xfrm>
        <a:graphic>
          <a:graphicData uri="http://schemas.openxmlformats.org/presentationml/2006/ole">
            <mc:AlternateContent xmlns:mc="http://schemas.openxmlformats.org/markup-compatibility/2006">
              <mc:Choice xmlns:v="urn:schemas-microsoft-com:vml" Requires="v">
                <p:oleObj spid="_x0000_s2735"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20715" y="3548865"/>
                        <a:ext cx="891540" cy="445769"/>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5646420" y="5286375"/>
          <a:ext cx="891540" cy="445770"/>
        </p:xfrm>
        <a:graphic>
          <a:graphicData uri="http://schemas.openxmlformats.org/presentationml/2006/ole">
            <mc:AlternateContent xmlns:mc="http://schemas.openxmlformats.org/markup-compatibility/2006">
              <mc:Choice xmlns:v="urn:schemas-microsoft-com:vml" Requires="v">
                <p:oleObj spid="_x0000_s2736" name="Document" showAsIcon="1" r:id="rId22" imgW="914400" imgH="771480" progId="Word.Document.8">
                  <p:embed/>
                </p:oleObj>
              </mc:Choice>
              <mc:Fallback>
                <p:oleObj name="Document" showAsIcon="1" r:id="rId22" imgW="914400" imgH="771480" progId="Word.Document.8">
                  <p:embed/>
                  <p:pic>
                    <p:nvPicPr>
                      <p:cNvPr id="0" name=""/>
                      <p:cNvPicPr/>
                      <p:nvPr/>
                    </p:nvPicPr>
                    <p:blipFill>
                      <a:blip r:embed="rId23"/>
                      <a:stretch>
                        <a:fillRect/>
                      </a:stretch>
                    </p:blipFill>
                    <p:spPr>
                      <a:xfrm>
                        <a:off x="5646420" y="5286375"/>
                        <a:ext cx="891540" cy="445770"/>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5646420" y="6029325"/>
          <a:ext cx="817245" cy="495043"/>
        </p:xfrm>
        <a:graphic>
          <a:graphicData uri="http://schemas.openxmlformats.org/presentationml/2006/ole">
            <mc:AlternateContent xmlns:mc="http://schemas.openxmlformats.org/markup-compatibility/2006">
              <mc:Choice xmlns:v="urn:schemas-microsoft-com:vml" Requires="v">
                <p:oleObj spid="_x0000_s2737" name="Document" showAsIcon="1" r:id="rId25" imgW="914400" imgH="792360" progId="Word.Document.8">
                  <p:embed/>
                </p:oleObj>
              </mc:Choice>
              <mc:Fallback>
                <p:oleObj name="Document" showAsIcon="1" r:id="rId25" imgW="914400" imgH="792360" progId="Word.Document.8">
                  <p:embed/>
                  <p:pic>
                    <p:nvPicPr>
                      <p:cNvPr id="0" name=""/>
                      <p:cNvPicPr/>
                      <p:nvPr/>
                    </p:nvPicPr>
                    <p:blipFill>
                      <a:blip r:embed="rId26"/>
                      <a:stretch>
                        <a:fillRect/>
                      </a:stretch>
                    </p:blipFill>
                    <p:spPr>
                      <a:xfrm>
                        <a:off x="5646420" y="6029325"/>
                        <a:ext cx="817245" cy="495043"/>
                      </a:xfrm>
                      <a:prstGeom prst="rect">
                        <a:avLst/>
                      </a:prstGeom>
                    </p:spPr>
                  </p:pic>
                </p:oleObj>
              </mc:Fallback>
            </mc:AlternateContent>
          </a:graphicData>
        </a:graphic>
      </p:graphicFrame>
    </p:spTree>
    <p:extLst>
      <p:ext uri="{BB962C8B-B14F-4D97-AF65-F5344CB8AC3E}">
        <p14:creationId xmlns:p14="http://schemas.microsoft.com/office/powerpoint/2010/main" val="2849583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130425"/>
            <a:ext cx="11887200" cy="1470025"/>
          </a:xfrm>
        </p:spPr>
        <p:txBody>
          <a:bodyPr>
            <a:noAutofit/>
          </a:bodyPr>
          <a:lstStyle/>
          <a:p>
            <a:pPr algn="ctr"/>
            <a:r>
              <a:rPr lang="en-US" sz="4000" b="1" dirty="0"/>
              <a:t>SMT Disaster Recovery </a:t>
            </a:r>
            <a:r>
              <a:rPr lang="en-US" sz="4000" b="1" dirty="0" smtClean="0"/>
              <a:t>Exercise</a:t>
            </a:r>
            <a:r>
              <a:rPr lang="en-US" sz="3600" b="1" dirty="0" smtClean="0"/>
              <a:t/>
            </a:r>
            <a:br>
              <a:rPr lang="en-US" sz="3600" b="1" dirty="0" smtClean="0"/>
            </a:br>
            <a:r>
              <a:rPr lang="en-US" sz="3200" b="1" dirty="0" smtClean="0"/>
              <a:t>October 8 through October 15, 2016</a:t>
            </a:r>
            <a:endParaRPr lang="en-US" sz="3200" dirty="0"/>
          </a:p>
        </p:txBody>
      </p:sp>
    </p:spTree>
    <p:extLst>
      <p:ext uri="{BB962C8B-B14F-4D97-AF65-F5344CB8AC3E}">
        <p14:creationId xmlns:p14="http://schemas.microsoft.com/office/powerpoint/2010/main" val="608095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438341" y="427482"/>
          <a:ext cx="11035310" cy="5580888"/>
        </p:xfrm>
        <a:graphic>
          <a:graphicData uri="http://schemas.openxmlformats.org/drawingml/2006/table">
            <a:tbl>
              <a:tblPr firstRow="1" bandRow="1">
                <a:tableStyleId>{5940675A-B579-460E-94D1-54222C63F5DA}</a:tableStyleId>
              </a:tblPr>
              <a:tblGrid>
                <a:gridCol w="5122510"/>
                <a:gridCol w="1274290"/>
                <a:gridCol w="1708785"/>
                <a:gridCol w="1634490"/>
                <a:gridCol w="1295235"/>
              </a:tblGrid>
              <a:tr h="624078">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5900" marR="115900" marT="44577" marB="4457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5900" marR="115900" marT="44577" marB="44577" anchor="ctr"/>
                </a:tc>
              </a:tr>
              <a:tr h="44577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2015 019 </a:t>
                      </a:r>
                      <a:r>
                        <a:rPr lang="en-US" sz="1200" dirty="0">
                          <a:effectLst/>
                          <a:latin typeface="Arial"/>
                          <a:ea typeface="Arial"/>
                          <a:cs typeface="Arial"/>
                        </a:rPr>
                        <a:t>– </a:t>
                      </a:r>
                      <a:r>
                        <a:rPr lang="en-US" sz="1200" dirty="0" smtClean="0">
                          <a:effectLst/>
                          <a:latin typeface="Arial"/>
                          <a:ea typeface="Arial"/>
                          <a:cs typeface="Arial"/>
                        </a:rPr>
                        <a:t>Relocate</a:t>
                      </a:r>
                      <a:r>
                        <a:rPr lang="en-US" sz="1200" baseline="0" dirty="0" smtClean="0">
                          <a:effectLst/>
                          <a:latin typeface="Arial"/>
                          <a:ea typeface="Arial"/>
                          <a:cs typeface="Arial"/>
                        </a:rPr>
                        <a:t> Various SMT User Guides from the Authenticated Site to the Unauthenticated Site</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5900" marR="115900" marT="44577" marB="44577" anchor="ctr"/>
                </a:tc>
                <a:tc>
                  <a:txBody>
                    <a:bodyPr/>
                    <a:lstStyle/>
                    <a:p>
                      <a:r>
                        <a:rPr lang="en-US" sz="1200" dirty="0" smtClean="0"/>
                        <a:t>2 Important Awaiting Packaging </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5900" marR="115900" marT="44577" marB="44577" anchor="ctr"/>
                </a:tc>
              </a:tr>
              <a:tr h="44577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2015 020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Add Customer Type in the Customer Information Section in the View / Edit Agreement Page</a:t>
                      </a:r>
                      <a:endParaRPr lang="en-US" sz="1200" dirty="0">
                        <a:effectLst/>
                        <a:latin typeface="+mn-lt"/>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5900" marR="115900" marT="44577" marB="44577" anchor="ctr"/>
                </a:tc>
                <a:tc>
                  <a:txBody>
                    <a:bodyPr/>
                    <a:lstStyle/>
                    <a:p>
                      <a:r>
                        <a:rPr lang="en-US" sz="1200" dirty="0" smtClean="0"/>
                        <a:t>3 Nice to Have Awaiting Packaging</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5900" marR="115900" marT="44577" marB="44577" anchor="ctr"/>
                </a:tc>
              </a:tr>
              <a:tr h="44577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2015 021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Improve REP of Record</a:t>
                      </a:r>
                      <a:r>
                        <a:rPr lang="en-US" sz="1200" kern="1200" baseline="0" dirty="0" smtClean="0">
                          <a:solidFill>
                            <a:schemeClr val="tx1"/>
                          </a:solidFill>
                          <a:effectLst/>
                          <a:latin typeface="+mn-lt"/>
                          <a:ea typeface="+mn-ea"/>
                          <a:cs typeface="+mn-cs"/>
                        </a:rPr>
                        <a:t> Search Criteria During the Customer Registration Process</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5/6/15</a:t>
                      </a: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 Critical Awaiting Packaging</a:t>
                      </a:r>
                    </a:p>
                  </a:txBody>
                  <a:tcPr marL="115900" marR="115900" marT="44577" marB="44577" anchor="ctr"/>
                </a:tc>
                <a:tc>
                  <a:txBody>
                    <a:bodyPr/>
                    <a:lstStyle/>
                    <a:p>
                      <a:r>
                        <a:rPr lang="en-US" sz="1200" dirty="0" smtClean="0">
                          <a:latin typeface="Arial" pitchFamily="34" charset="0"/>
                          <a:cs typeface="Arial" pitchFamily="34" charset="0"/>
                        </a:rPr>
                        <a:t>Medium,(40-60)</a:t>
                      </a:r>
                      <a:endParaRPr lang="en-US" sz="1200" dirty="0">
                        <a:latin typeface="Arial" pitchFamily="34" charset="0"/>
                        <a:cs typeface="Arial" pitchFamily="34" charset="0"/>
                      </a:endParaRPr>
                    </a:p>
                  </a:txBody>
                  <a:tcPr marL="115900" marR="115900" marT="44577" marB="44577" anchor="ctr"/>
                </a:tc>
              </a:tr>
              <a:tr h="416052">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2015 022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Keep Selected ROR Visible During Customer Registration</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Push Back as Defect</a:t>
                      </a:r>
                    </a:p>
                  </a:txBody>
                  <a:tcPr marL="115900" marR="115900" marT="44577" marB="44577"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5900" marR="115900" marT="44577" marB="44577" anchor="ctr"/>
                </a:tc>
              </a:tr>
              <a:tr h="44577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a:t>
                      </a:r>
                      <a:r>
                        <a:rPr lang="en-US" sz="1200" dirty="0" smtClean="0">
                          <a:effectLst/>
                          <a:latin typeface="Arial"/>
                          <a:ea typeface="Arial"/>
                          <a:cs typeface="Arial"/>
                        </a:rPr>
                        <a:t>2015 023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Allow Entry of Multiple ESIIDs During Customer Registration Process</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5900" marR="115900" marT="44577" marB="44577" anchor="ctr"/>
                </a:tc>
                <a:tc>
                  <a:txBody>
                    <a:bodyPr/>
                    <a:lstStyle/>
                    <a:p>
                      <a:r>
                        <a:rPr lang="en-US" sz="1200" dirty="0" smtClean="0"/>
                        <a:t>3 Nice to Have Awaiting Packaging</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5900" marR="115900" marT="44577" marB="44577" anchor="ctr"/>
                </a:tc>
              </a:tr>
              <a:tr h="416052">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2015 024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Third Party Access  Renew Energy Data Agreement After One Year</a:t>
                      </a:r>
                      <a:endParaRPr lang="en-US" sz="1200" dirty="0">
                        <a:effectLst/>
                        <a:latin typeface="Arial"/>
                        <a:ea typeface="Arial"/>
                        <a:cs typeface="Times New Roman"/>
                      </a:endParaRPr>
                    </a:p>
                  </a:txBody>
                  <a:tcPr marL="86925" marR="86925"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Q4 2015 Delivered</a:t>
                      </a:r>
                    </a:p>
                  </a:txBody>
                  <a:tcPr marL="115900" marR="115900" marT="44577" marB="44577" anchor="ctr">
                    <a:solidFill>
                      <a:srgbClr val="92D050"/>
                    </a:solidFill>
                  </a:tcPr>
                </a:tc>
                <a:tc>
                  <a:txBody>
                    <a:bodyPr/>
                    <a:lstStyle/>
                    <a:p>
                      <a:r>
                        <a:rPr lang="en-US" sz="1200" dirty="0" smtClean="0">
                          <a:latin typeface="Arial" pitchFamily="34" charset="0"/>
                          <a:cs typeface="Arial" pitchFamily="34" charset="0"/>
                        </a:rPr>
                        <a:t>0</a:t>
                      </a:r>
                      <a:r>
                        <a:rPr lang="en-US" sz="1200" baseline="0" dirty="0" smtClean="0">
                          <a:latin typeface="Arial" pitchFamily="34" charset="0"/>
                          <a:cs typeface="Arial" pitchFamily="34" charset="0"/>
                        </a:rPr>
                        <a:t> Dollar</a:t>
                      </a:r>
                      <a:endParaRPr lang="en-US" sz="1200" dirty="0">
                        <a:latin typeface="Arial" pitchFamily="34" charset="0"/>
                        <a:cs typeface="Arial" pitchFamily="34" charset="0"/>
                      </a:endParaRPr>
                    </a:p>
                  </a:txBody>
                  <a:tcPr marL="115900" marR="115900" marT="44577" marB="44577" anchor="ctr">
                    <a:solidFill>
                      <a:srgbClr val="92D050"/>
                    </a:solidFill>
                  </a:tcPr>
                </a:tc>
              </a:tr>
              <a:tr h="44577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025 – Third Party User Experience Add Identifying Data Fields in the Report Request Status Page</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5900" marR="115900" marT="44577" marB="44577" anchor="ctr"/>
                </a:tc>
                <a:tc>
                  <a:txBody>
                    <a:bodyPr/>
                    <a:lstStyle/>
                    <a:p>
                      <a:r>
                        <a:rPr lang="en-US" sz="1200" dirty="0" smtClean="0"/>
                        <a:t>2 Important Awaiting Packaging </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5900" marR="115900" marT="44577" marB="44577" anchor="ctr"/>
                </a:tc>
              </a:tr>
              <a:tr h="44577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026 – SMT Functionality Display Portal Message when Report Can Not be Displayed in the SMT Portal Page</a:t>
                      </a:r>
                      <a:endParaRPr lang="en-US" sz="1200" dirty="0" smtClean="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5900" marR="115900" marT="44577" marB="44577" anchor="ctr"/>
                </a:tc>
                <a:tc>
                  <a:txBody>
                    <a:bodyPr/>
                    <a:lstStyle/>
                    <a:p>
                      <a:r>
                        <a:rPr lang="en-US" sz="1200" dirty="0" smtClean="0"/>
                        <a:t>2 Important Awaiting Packaging </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Minor (0-20)</a:t>
                      </a:r>
                      <a:endParaRPr lang="en-US" sz="1200" dirty="0">
                        <a:latin typeface="Arial" pitchFamily="34" charset="0"/>
                        <a:cs typeface="Arial" pitchFamily="34" charset="0"/>
                      </a:endParaRPr>
                    </a:p>
                  </a:txBody>
                  <a:tcPr marL="115900" marR="115900" marT="44577" marB="44577" anchor="ctr"/>
                </a:tc>
              </a:tr>
              <a:tr h="44577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a:t>
                      </a:r>
                      <a:r>
                        <a:rPr lang="en-US" sz="1200" baseline="0" dirty="0" smtClean="0">
                          <a:effectLst/>
                          <a:latin typeface="Arial"/>
                          <a:ea typeface="Arial"/>
                          <a:cs typeface="Arial"/>
                        </a:rPr>
                        <a:t> 027</a:t>
                      </a:r>
                      <a:r>
                        <a:rPr lang="en-US" sz="1200" dirty="0" smtClean="0">
                          <a:effectLst/>
                          <a:latin typeface="Arial"/>
                          <a:ea typeface="Arial"/>
                          <a:cs typeface="Arial"/>
                        </a:rPr>
                        <a:t> </a:t>
                      </a:r>
                      <a:r>
                        <a:rPr lang="en-US" sz="1200" dirty="0">
                          <a:effectLst/>
                          <a:latin typeface="Arial"/>
                          <a:ea typeface="Arial"/>
                          <a:cs typeface="Arial"/>
                        </a:rPr>
                        <a:t>– </a:t>
                      </a:r>
                      <a:r>
                        <a:rPr lang="en-US" sz="1200" dirty="0" smtClean="0">
                          <a:effectLst/>
                          <a:latin typeface="Arial"/>
                          <a:ea typeface="Arial"/>
                          <a:cs typeface="Arial"/>
                        </a:rPr>
                        <a:t>SMT</a:t>
                      </a:r>
                      <a:r>
                        <a:rPr lang="en-US" sz="1200" baseline="0" dirty="0" smtClean="0">
                          <a:effectLst/>
                          <a:latin typeface="Arial"/>
                          <a:ea typeface="Arial"/>
                          <a:cs typeface="Arial"/>
                        </a:rPr>
                        <a:t> Functionality Allow Specific Date Entry on the Export Report Screen</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5900" marR="115900" marT="44577" marB="44577" anchor="ctr"/>
                </a:tc>
                <a:tc>
                  <a:txBody>
                    <a:bodyPr/>
                    <a:lstStyle/>
                    <a:p>
                      <a:r>
                        <a:rPr lang="en-US" sz="1200" dirty="0" smtClean="0"/>
                        <a:t>3 Nice to Have Awaiting Packaging</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5900" marR="115900" marT="44577" marB="44577" anchor="ctr"/>
                </a:tc>
              </a:tr>
              <a:tr h="445770">
                <a:tc>
                  <a:txBody>
                    <a:bodyPr/>
                    <a:lstStyle/>
                    <a:p>
                      <a:pPr marL="0" marR="0">
                        <a:lnSpc>
                          <a:spcPct val="115000"/>
                        </a:lnSpc>
                        <a:spcBef>
                          <a:spcPts val="0"/>
                        </a:spcBef>
                        <a:spcAft>
                          <a:spcPts val="0"/>
                        </a:spcAft>
                      </a:pPr>
                      <a:r>
                        <a:rPr lang="en-US" sz="1200" dirty="0" smtClean="0">
                          <a:effectLst/>
                          <a:latin typeface="+mn-lt"/>
                          <a:ea typeface="Arial"/>
                          <a:cs typeface="+mn-cs"/>
                        </a:rPr>
                        <a:t>AMWG CR 2015 028 – SMT</a:t>
                      </a:r>
                      <a:r>
                        <a:rPr lang="en-US" sz="1200" baseline="0" dirty="0" smtClean="0">
                          <a:effectLst/>
                          <a:latin typeface="+mn-lt"/>
                          <a:ea typeface="Arial"/>
                          <a:cs typeface="+mn-cs"/>
                        </a:rPr>
                        <a:t> Functionality Allow ESIIDs to be Copied and Pasted into the ESIID Box on the Usage Page</a:t>
                      </a:r>
                      <a:endParaRPr lang="en-US" sz="1200" dirty="0">
                        <a:effectLst/>
                        <a:latin typeface="+mn-lt"/>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5900" marR="115900" marT="44577" marB="44577" anchor="ctr"/>
                </a:tc>
                <a:tc>
                  <a:txBody>
                    <a:bodyPr/>
                    <a:lstStyle/>
                    <a:p>
                      <a:r>
                        <a:rPr lang="en-US" sz="1200" dirty="0" smtClean="0"/>
                        <a:t>3 Nice to Have Awaiting Packaging</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Minor (0-20)</a:t>
                      </a:r>
                      <a:endParaRPr lang="en-US" sz="1200" dirty="0">
                        <a:latin typeface="Arial" pitchFamily="34" charset="0"/>
                        <a:cs typeface="Arial" pitchFamily="34" charset="0"/>
                      </a:endParaRPr>
                    </a:p>
                  </a:txBody>
                  <a:tcPr marL="115900" marR="115900" marT="44577" marB="44577" anchor="ctr"/>
                </a:tc>
              </a:tr>
              <a:tr h="416052">
                <a:tc>
                  <a:txBody>
                    <a:bodyPr/>
                    <a:lstStyle/>
                    <a:p>
                      <a:pPr marL="0" marR="0">
                        <a:lnSpc>
                          <a:spcPct val="115000"/>
                        </a:lnSpc>
                        <a:spcBef>
                          <a:spcPts val="0"/>
                        </a:spcBef>
                        <a:spcAft>
                          <a:spcPts val="0"/>
                        </a:spcAft>
                      </a:pPr>
                      <a:r>
                        <a:rPr lang="en-US" sz="1200" dirty="0" smtClean="0">
                          <a:effectLst/>
                          <a:latin typeface="+mn-lt"/>
                          <a:ea typeface="Arial"/>
                          <a:cs typeface="Times New Roman"/>
                        </a:rPr>
                        <a:t>AMWG CR 2015 029 – This Party Allow Third</a:t>
                      </a:r>
                      <a:r>
                        <a:rPr lang="en-US" sz="1200" baseline="0" dirty="0" smtClean="0">
                          <a:effectLst/>
                          <a:latin typeface="+mn-lt"/>
                          <a:ea typeface="Arial"/>
                          <a:cs typeface="Times New Roman"/>
                        </a:rPr>
                        <a:t> Parties to Utilize an API for On Demand Data Requests  </a:t>
                      </a:r>
                      <a:endParaRPr lang="en-US" sz="1200" dirty="0">
                        <a:effectLst/>
                        <a:latin typeface="+mn-lt"/>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a:t>
                      </a: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AMWG Delayed</a:t>
                      </a:r>
                    </a:p>
                  </a:txBody>
                  <a:tcPr marL="115900" marR="115900" marT="44577" marB="44577"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5900" marR="115900" marT="44577" marB="44577" anchor="ctr"/>
                </a:tc>
              </a:tr>
            </a:tbl>
          </a:graphicData>
        </a:graphic>
      </p:graphicFrame>
      <p:sp>
        <p:nvSpPr>
          <p:cNvPr id="6" name="Title 11"/>
          <p:cNvSpPr txBox="1">
            <a:spLocks/>
          </p:cNvSpPr>
          <p:nvPr/>
        </p:nvSpPr>
        <p:spPr>
          <a:xfrm>
            <a:off x="341759" y="11430"/>
            <a:ext cx="11107102" cy="1114425"/>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1950" dirty="0">
                <a:latin typeface="+mj-lt"/>
              </a:rPr>
              <a:t>AMWG  Change Requests (Cont.)</a:t>
            </a:r>
          </a:p>
        </p:txBody>
      </p:sp>
      <p:graphicFrame>
        <p:nvGraphicFramePr>
          <p:cNvPr id="3" name="Object 2"/>
          <p:cNvGraphicFramePr>
            <a:graphicFrameLocks noChangeAspect="1"/>
          </p:cNvGraphicFramePr>
          <p:nvPr>
            <p:extLst/>
          </p:nvPr>
        </p:nvGraphicFramePr>
        <p:xfrm>
          <a:off x="5795010" y="1125855"/>
          <a:ext cx="891540" cy="348258"/>
        </p:xfrm>
        <a:graphic>
          <a:graphicData uri="http://schemas.openxmlformats.org/presentationml/2006/ole">
            <mc:AlternateContent xmlns:mc="http://schemas.openxmlformats.org/markup-compatibility/2006">
              <mc:Choice xmlns:v="urn:schemas-microsoft-com:vml" Requires="v">
                <p:oleObj spid="_x0000_s4009"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795010" y="1125855"/>
                        <a:ext cx="891540" cy="348258"/>
                      </a:xfrm>
                      <a:prstGeom prst="rect">
                        <a:avLst/>
                      </a:prstGeom>
                    </p:spPr>
                  </p:pic>
                </p:oleObj>
              </mc:Fallback>
            </mc:AlternateContent>
          </a:graphicData>
        </a:graphic>
      </p:graphicFrame>
      <p:graphicFrame>
        <p:nvGraphicFramePr>
          <p:cNvPr id="4" name="Object 3"/>
          <p:cNvGraphicFramePr>
            <a:graphicFrameLocks noChangeAspect="1"/>
          </p:cNvGraphicFramePr>
          <p:nvPr>
            <p:extLst/>
          </p:nvPr>
        </p:nvGraphicFramePr>
        <p:xfrm>
          <a:off x="5795010" y="1542218"/>
          <a:ext cx="891540" cy="326589"/>
        </p:xfrm>
        <a:graphic>
          <a:graphicData uri="http://schemas.openxmlformats.org/presentationml/2006/ole">
            <mc:AlternateContent xmlns:mc="http://schemas.openxmlformats.org/markup-compatibility/2006">
              <mc:Choice xmlns:v="urn:schemas-microsoft-com:vml" Requires="v">
                <p:oleObj spid="_x0000_s4010"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95010" y="1542218"/>
                        <a:ext cx="891540" cy="326589"/>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5795010" y="2017395"/>
          <a:ext cx="891540" cy="371475"/>
        </p:xfrm>
        <a:graphic>
          <a:graphicData uri="http://schemas.openxmlformats.org/presentationml/2006/ole">
            <mc:AlternateContent xmlns:mc="http://schemas.openxmlformats.org/markup-compatibility/2006">
              <mc:Choice xmlns:v="urn:schemas-microsoft-com:vml" Requires="v">
                <p:oleObj spid="_x0000_s4011" name="Document" showAsIcon="1" r:id="rId10" imgW="914400" imgH="792360" progId="Word.Document.8">
                  <p:embed/>
                </p:oleObj>
              </mc:Choice>
              <mc:Fallback>
                <p:oleObj name="Document" showAsIcon="1" r:id="rId10" imgW="914400" imgH="792360" progId="Word.Document.8">
                  <p:embed/>
                  <p:pic>
                    <p:nvPicPr>
                      <p:cNvPr id="0" name=""/>
                      <p:cNvPicPr/>
                      <p:nvPr/>
                    </p:nvPicPr>
                    <p:blipFill>
                      <a:blip r:embed="rId11"/>
                      <a:stretch>
                        <a:fillRect/>
                      </a:stretch>
                    </p:blipFill>
                    <p:spPr>
                      <a:xfrm>
                        <a:off x="5795010" y="2017395"/>
                        <a:ext cx="891540" cy="371475"/>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5795010" y="2521983"/>
          <a:ext cx="891540" cy="386953"/>
        </p:xfrm>
        <a:graphic>
          <a:graphicData uri="http://schemas.openxmlformats.org/presentationml/2006/ole">
            <mc:AlternateContent xmlns:mc="http://schemas.openxmlformats.org/markup-compatibility/2006">
              <mc:Choice xmlns:v="urn:schemas-microsoft-com:vml" Requires="v">
                <p:oleObj spid="_x0000_s4012"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95010" y="2521983"/>
                        <a:ext cx="891540" cy="386953"/>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5795010" y="2983230"/>
          <a:ext cx="891540" cy="371475"/>
        </p:xfrm>
        <a:graphic>
          <a:graphicData uri="http://schemas.openxmlformats.org/presentationml/2006/ole">
            <mc:AlternateContent xmlns:mc="http://schemas.openxmlformats.org/markup-compatibility/2006">
              <mc:Choice xmlns:v="urn:schemas-microsoft-com:vml" Requires="v">
                <p:oleObj spid="_x0000_s4013" name="Document" showAsIcon="1" r:id="rId16" imgW="914400" imgH="792360" progId="Word.Document.8">
                  <p:embed/>
                </p:oleObj>
              </mc:Choice>
              <mc:Fallback>
                <p:oleObj name="Document" showAsIcon="1" r:id="rId16" imgW="914400" imgH="792360" progId="Word.Document.8">
                  <p:embed/>
                  <p:pic>
                    <p:nvPicPr>
                      <p:cNvPr id="0" name=""/>
                      <p:cNvPicPr/>
                      <p:nvPr/>
                    </p:nvPicPr>
                    <p:blipFill>
                      <a:blip r:embed="rId17"/>
                      <a:stretch>
                        <a:fillRect/>
                      </a:stretch>
                    </p:blipFill>
                    <p:spPr>
                      <a:xfrm>
                        <a:off x="5795010" y="2983230"/>
                        <a:ext cx="891540" cy="371475"/>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5795010" y="3354707"/>
          <a:ext cx="891540" cy="386953"/>
        </p:xfrm>
        <a:graphic>
          <a:graphicData uri="http://schemas.openxmlformats.org/presentationml/2006/ole">
            <mc:AlternateContent xmlns:mc="http://schemas.openxmlformats.org/markup-compatibility/2006">
              <mc:Choice xmlns:v="urn:schemas-microsoft-com:vml" Requires="v">
                <p:oleObj spid="_x0000_s4014"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95010" y="3354707"/>
                        <a:ext cx="891540" cy="386953"/>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5795010" y="3800477"/>
          <a:ext cx="891540" cy="386953"/>
        </p:xfrm>
        <a:graphic>
          <a:graphicData uri="http://schemas.openxmlformats.org/presentationml/2006/ole">
            <mc:AlternateContent xmlns:mc="http://schemas.openxmlformats.org/markup-compatibility/2006">
              <mc:Choice xmlns:v="urn:schemas-microsoft-com:vml" Requires="v">
                <p:oleObj spid="_x0000_s4015" name="Document" showAsIcon="1" r:id="rId22" imgW="914400" imgH="792360" progId="Word.Document.8">
                  <p:embed/>
                </p:oleObj>
              </mc:Choice>
              <mc:Fallback>
                <p:oleObj name="Document" showAsIcon="1" r:id="rId22" imgW="914400" imgH="792360" progId="Word.Document.8">
                  <p:embed/>
                  <p:pic>
                    <p:nvPicPr>
                      <p:cNvPr id="0" name=""/>
                      <p:cNvPicPr/>
                      <p:nvPr/>
                    </p:nvPicPr>
                    <p:blipFill>
                      <a:blip r:embed="rId23"/>
                      <a:stretch>
                        <a:fillRect/>
                      </a:stretch>
                    </p:blipFill>
                    <p:spPr>
                      <a:xfrm>
                        <a:off x="5795010" y="3800477"/>
                        <a:ext cx="891540" cy="386953"/>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5795010" y="4246247"/>
          <a:ext cx="891540" cy="312658"/>
        </p:xfrm>
        <a:graphic>
          <a:graphicData uri="http://schemas.openxmlformats.org/presentationml/2006/ole">
            <mc:AlternateContent xmlns:mc="http://schemas.openxmlformats.org/markup-compatibility/2006">
              <mc:Choice xmlns:v="urn:schemas-microsoft-com:vml" Requires="v">
                <p:oleObj spid="_x0000_s4016" name="Document" showAsIcon="1" r:id="rId25" imgW="914400" imgH="792360" progId="Word.Document.8">
                  <p:embed/>
                </p:oleObj>
              </mc:Choice>
              <mc:Fallback>
                <p:oleObj name="Document" showAsIcon="1" r:id="rId25" imgW="914400" imgH="792360" progId="Word.Document.8">
                  <p:embed/>
                  <p:pic>
                    <p:nvPicPr>
                      <p:cNvPr id="0" name=""/>
                      <p:cNvPicPr/>
                      <p:nvPr/>
                    </p:nvPicPr>
                    <p:blipFill>
                      <a:blip r:embed="rId26"/>
                      <a:stretch>
                        <a:fillRect/>
                      </a:stretch>
                    </p:blipFill>
                    <p:spPr>
                      <a:xfrm>
                        <a:off x="5795010" y="4246247"/>
                        <a:ext cx="891540" cy="312658"/>
                      </a:xfrm>
                      <a:prstGeom prst="rect">
                        <a:avLst/>
                      </a:prstGeom>
                    </p:spPr>
                  </p:pic>
                </p:oleObj>
              </mc:Fallback>
            </mc:AlternateContent>
          </a:graphicData>
        </a:graphic>
      </p:graphicFrame>
      <p:graphicFrame>
        <p:nvGraphicFramePr>
          <p:cNvPr id="14" name="Object 13"/>
          <p:cNvGraphicFramePr>
            <a:graphicFrameLocks noChangeAspect="1"/>
          </p:cNvGraphicFramePr>
          <p:nvPr>
            <p:extLst/>
          </p:nvPr>
        </p:nvGraphicFramePr>
        <p:xfrm>
          <a:off x="5795010" y="4692016"/>
          <a:ext cx="891540" cy="297179"/>
        </p:xfrm>
        <a:graphic>
          <a:graphicData uri="http://schemas.openxmlformats.org/presentationml/2006/ole">
            <mc:AlternateContent xmlns:mc="http://schemas.openxmlformats.org/markup-compatibility/2006">
              <mc:Choice xmlns:v="urn:schemas-microsoft-com:vml" Requires="v">
                <p:oleObj spid="_x0000_s4017" name="Document" showAsIcon="1" r:id="rId28" imgW="914400" imgH="792360" progId="Word.Document.8">
                  <p:embed/>
                </p:oleObj>
              </mc:Choice>
              <mc:Fallback>
                <p:oleObj name="Document" showAsIcon="1" r:id="rId28" imgW="914400" imgH="792360" progId="Word.Document.8">
                  <p:embed/>
                  <p:pic>
                    <p:nvPicPr>
                      <p:cNvPr id="0" name=""/>
                      <p:cNvPicPr/>
                      <p:nvPr/>
                    </p:nvPicPr>
                    <p:blipFill>
                      <a:blip r:embed="rId29"/>
                      <a:stretch>
                        <a:fillRect/>
                      </a:stretch>
                    </p:blipFill>
                    <p:spPr>
                      <a:xfrm>
                        <a:off x="5795010" y="4692016"/>
                        <a:ext cx="891540" cy="297179"/>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5795010" y="5137785"/>
          <a:ext cx="891540" cy="297180"/>
        </p:xfrm>
        <a:graphic>
          <a:graphicData uri="http://schemas.openxmlformats.org/presentationml/2006/ole">
            <mc:AlternateContent xmlns:mc="http://schemas.openxmlformats.org/markup-compatibility/2006">
              <mc:Choice xmlns:v="urn:schemas-microsoft-com:vml" Requires="v">
                <p:oleObj spid="_x0000_s4018" name="Document" showAsIcon="1" r:id="rId31" imgW="914400" imgH="792360" progId="Word.Document.8">
                  <p:embed/>
                </p:oleObj>
              </mc:Choice>
              <mc:Fallback>
                <p:oleObj name="Document" showAsIcon="1" r:id="rId31" imgW="914400" imgH="792360" progId="Word.Document.8">
                  <p:embed/>
                  <p:pic>
                    <p:nvPicPr>
                      <p:cNvPr id="0" name=""/>
                      <p:cNvPicPr/>
                      <p:nvPr/>
                    </p:nvPicPr>
                    <p:blipFill>
                      <a:blip r:embed="rId32"/>
                      <a:stretch>
                        <a:fillRect/>
                      </a:stretch>
                    </p:blipFill>
                    <p:spPr>
                      <a:xfrm>
                        <a:off x="5795010" y="5137785"/>
                        <a:ext cx="891540" cy="297180"/>
                      </a:xfrm>
                      <a:prstGeom prst="rect">
                        <a:avLst/>
                      </a:prstGeom>
                    </p:spPr>
                  </p:pic>
                </p:oleObj>
              </mc:Fallback>
            </mc:AlternateContent>
          </a:graphicData>
        </a:graphic>
      </p:graphicFrame>
      <p:graphicFrame>
        <p:nvGraphicFramePr>
          <p:cNvPr id="16" name="Object 15"/>
          <p:cNvGraphicFramePr>
            <a:graphicFrameLocks noChangeAspect="1"/>
          </p:cNvGraphicFramePr>
          <p:nvPr>
            <p:extLst/>
          </p:nvPr>
        </p:nvGraphicFramePr>
        <p:xfrm>
          <a:off x="5795010" y="5583557"/>
          <a:ext cx="891540" cy="312658"/>
        </p:xfrm>
        <a:graphic>
          <a:graphicData uri="http://schemas.openxmlformats.org/presentationml/2006/ole">
            <mc:AlternateContent xmlns:mc="http://schemas.openxmlformats.org/markup-compatibility/2006">
              <mc:Choice xmlns:v="urn:schemas-microsoft-com:vml" Requires="v">
                <p:oleObj spid="_x0000_s4019" name="Document" showAsIcon="1" r:id="rId34" imgW="914400" imgH="792360" progId="Word.Document.8">
                  <p:embed/>
                </p:oleObj>
              </mc:Choice>
              <mc:Fallback>
                <p:oleObj name="Document" showAsIcon="1" r:id="rId34" imgW="914400" imgH="792360" progId="Word.Document.8">
                  <p:embed/>
                  <p:pic>
                    <p:nvPicPr>
                      <p:cNvPr id="0" name=""/>
                      <p:cNvPicPr/>
                      <p:nvPr/>
                    </p:nvPicPr>
                    <p:blipFill>
                      <a:blip r:embed="rId35"/>
                      <a:stretch>
                        <a:fillRect/>
                      </a:stretch>
                    </p:blipFill>
                    <p:spPr>
                      <a:xfrm>
                        <a:off x="5795010" y="5583557"/>
                        <a:ext cx="891540" cy="312658"/>
                      </a:xfrm>
                      <a:prstGeom prst="rect">
                        <a:avLst/>
                      </a:prstGeom>
                    </p:spPr>
                  </p:pic>
                </p:oleObj>
              </mc:Fallback>
            </mc:AlternateContent>
          </a:graphicData>
        </a:graphic>
      </p:graphicFrame>
    </p:spTree>
    <p:extLst>
      <p:ext uri="{BB962C8B-B14F-4D97-AF65-F5344CB8AC3E}">
        <p14:creationId xmlns:p14="http://schemas.microsoft.com/office/powerpoint/2010/main" val="1866587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438341" y="427482"/>
          <a:ext cx="11035310" cy="6579489"/>
        </p:xfrm>
        <a:graphic>
          <a:graphicData uri="http://schemas.openxmlformats.org/drawingml/2006/table">
            <a:tbl>
              <a:tblPr firstRow="1" bandRow="1">
                <a:tableStyleId>{5940675A-B579-460E-94D1-54222C63F5DA}</a:tableStyleId>
              </a:tblPr>
              <a:tblGrid>
                <a:gridCol w="5122510"/>
                <a:gridCol w="1571470"/>
                <a:gridCol w="1263015"/>
                <a:gridCol w="1775773"/>
                <a:gridCol w="1302542"/>
              </a:tblGrid>
              <a:tr h="624078">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5900" marR="115900" marT="44577" marB="4457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5900" marR="115900" marT="44577" marB="44577" anchor="ctr"/>
                </a:tc>
              </a:tr>
              <a:tr h="416052">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030 – Support</a:t>
                      </a:r>
                      <a:r>
                        <a:rPr lang="en-US" sz="1200" baseline="0" dirty="0" smtClean="0">
                          <a:effectLst/>
                          <a:latin typeface="Arial"/>
                          <a:ea typeface="Arial"/>
                          <a:cs typeface="Arial"/>
                        </a:rPr>
                        <a:t> </a:t>
                      </a:r>
                      <a:r>
                        <a:rPr lang="en-US" sz="1200" dirty="0" smtClean="0">
                          <a:effectLst/>
                          <a:latin typeface="Arial"/>
                          <a:ea typeface="Arial"/>
                          <a:cs typeface="Arial"/>
                        </a:rPr>
                        <a:t> multiple RORs during CSV file meter upload</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5900" marR="115900" marT="44577" marB="44577" anchor="ctr"/>
                </a:tc>
                <a:tc>
                  <a:txBody>
                    <a:bodyPr/>
                    <a:lstStyle/>
                    <a:p>
                      <a:r>
                        <a:rPr lang="en-US" sz="1200" dirty="0" smtClean="0"/>
                        <a:t>AMWG Delayed</a:t>
                      </a:r>
                      <a:r>
                        <a:rPr lang="en-US" sz="1200" baseline="0" dirty="0" smtClean="0"/>
                        <a:t> </a:t>
                      </a:r>
                      <a:endParaRPr lang="en-US" sz="1200" dirty="0"/>
                    </a:p>
                  </a:txBody>
                  <a:tcPr marL="115900" marR="115900" marT="44577" marB="44577" anchor="ctr"/>
                </a:tc>
                <a:tc>
                  <a:txBody>
                    <a:bodyPr/>
                    <a:lstStyle/>
                    <a:p>
                      <a:r>
                        <a:rPr lang="en-US" sz="1200" smtClean="0">
                          <a:latin typeface="Arial" pitchFamily="34" charset="0"/>
                          <a:cs typeface="Arial" pitchFamily="34" charset="0"/>
                        </a:rPr>
                        <a:t>High (60-120)</a:t>
                      </a:r>
                      <a:endParaRPr lang="en-US" sz="1200" dirty="0">
                        <a:latin typeface="Arial" pitchFamily="34" charset="0"/>
                        <a:cs typeface="Arial" pitchFamily="34" charset="0"/>
                      </a:endParaRPr>
                    </a:p>
                  </a:txBody>
                  <a:tcPr marL="115900" marR="115900" marT="44577" marB="44577" anchor="ctr"/>
                </a:tc>
              </a:tr>
              <a:tr h="416052">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031 – Allow only current</a:t>
                      </a:r>
                      <a:r>
                        <a:rPr lang="en-US" sz="1200" baseline="0" dirty="0" smtClean="0">
                          <a:effectLst/>
                          <a:latin typeface="Arial"/>
                          <a:ea typeface="Arial"/>
                          <a:cs typeface="Arial"/>
                        </a:rPr>
                        <a:t> ROR for account registration validation and meter add validation</a:t>
                      </a:r>
                      <a:endParaRPr lang="en-US" sz="1200" dirty="0">
                        <a:effectLst/>
                        <a:latin typeface="+mn-lt"/>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5900" marR="115900" marT="44577" marB="44577" anchor="ctr"/>
                </a:tc>
                <a:tc>
                  <a:txBody>
                    <a:bodyPr/>
                    <a:lstStyle/>
                    <a:p>
                      <a:r>
                        <a:rPr lang="en-US" sz="1200" dirty="0" smtClean="0"/>
                        <a:t>AMWG Delayed</a:t>
                      </a:r>
                      <a:r>
                        <a:rPr lang="en-US" sz="1200" baseline="0" dirty="0" smtClean="0"/>
                        <a:t> </a:t>
                      </a:r>
                      <a:endParaRPr lang="en-US" sz="1200" dirty="0"/>
                    </a:p>
                  </a:txBody>
                  <a:tcPr marL="115900" marR="115900" marT="44577" marB="44577" anchor="ctr"/>
                </a:tc>
                <a:tc>
                  <a:txBody>
                    <a:bodyPr/>
                    <a:lstStyle/>
                    <a:p>
                      <a:r>
                        <a:rPr lang="en-US" sz="1200" smtClean="0">
                          <a:latin typeface="Arial" pitchFamily="34" charset="0"/>
                          <a:cs typeface="Arial" pitchFamily="34" charset="0"/>
                        </a:rPr>
                        <a:t>High (60-120)</a:t>
                      </a:r>
                      <a:endParaRPr lang="en-US" sz="1200" dirty="0">
                        <a:latin typeface="Arial" pitchFamily="34" charset="0"/>
                        <a:cs typeface="Arial" pitchFamily="34" charset="0"/>
                      </a:endParaRPr>
                    </a:p>
                  </a:txBody>
                  <a:tcPr marL="115900" marR="115900" marT="44577" marB="44577" anchor="ctr"/>
                </a:tc>
              </a:tr>
              <a:tr h="430911">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032 – Support SFTP protocol for SMT integration</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Investigation</a:t>
                      </a:r>
                      <a:r>
                        <a:rPr lang="en-US" sz="1100" b="0" baseline="0" dirty="0" smtClean="0">
                          <a:solidFill>
                            <a:schemeClr val="accent1"/>
                          </a:solidFill>
                        </a:rPr>
                        <a:t> Complete</a:t>
                      </a:r>
                      <a:endParaRPr lang="en-US" sz="1100" b="0" dirty="0" smtClean="0">
                        <a:solidFill>
                          <a:schemeClr val="accent1"/>
                        </a:solidFill>
                      </a:endParaRPr>
                    </a:p>
                  </a:txBody>
                  <a:tcPr marL="115900" marR="115900" marT="44577" marB="44577" anchor="ctr"/>
                </a:tc>
                <a:tc>
                  <a:txBody>
                    <a:bodyPr/>
                    <a:lstStyle/>
                    <a:p>
                      <a:r>
                        <a:rPr lang="en-US" sz="1200" dirty="0" smtClean="0">
                          <a:solidFill>
                            <a:schemeClr val="tx1"/>
                          </a:solidFill>
                        </a:rPr>
                        <a:t>AMWG Delayed</a:t>
                      </a:r>
                      <a:r>
                        <a:rPr lang="en-US" sz="1200" baseline="0" dirty="0" smtClean="0">
                          <a:solidFill>
                            <a:schemeClr val="tx1"/>
                          </a:solidFill>
                        </a:rPr>
                        <a:t> </a:t>
                      </a:r>
                      <a:endParaRPr lang="en-US" sz="1200" dirty="0">
                        <a:solidFill>
                          <a:schemeClr val="tx1"/>
                        </a:solidFill>
                      </a:endParaRPr>
                    </a:p>
                  </a:txBody>
                  <a:tcPr marL="115900" marR="115900" marT="44577" marB="44577"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5900" marR="115900" marT="44577" marB="44577" anchor="ctr"/>
                </a:tc>
              </a:tr>
              <a:tr h="44577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033 – Provide user id and password rules up front on UI registration page</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5900" marR="115900" marT="44577" marB="44577" anchor="ctr"/>
                </a:tc>
                <a:tc>
                  <a:txBody>
                    <a:bodyPr/>
                    <a:lstStyle/>
                    <a:p>
                      <a:r>
                        <a:rPr lang="en-US" sz="1200" dirty="0" smtClean="0"/>
                        <a:t>2 Important Awaiting Packaging </a:t>
                      </a:r>
                      <a:endParaRPr lang="en-US" sz="1200" dirty="0"/>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Minor (0-20)</a:t>
                      </a:r>
                    </a:p>
                  </a:txBody>
                  <a:tcPr marL="115900" marR="115900" marT="44577" marB="44577" anchor="ctr"/>
                </a:tc>
              </a:tr>
              <a:tr h="41605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a:t>
                      </a:r>
                      <a:r>
                        <a:rPr lang="en-US" sz="1200" dirty="0" smtClean="0">
                          <a:effectLst/>
                          <a:latin typeface="Arial"/>
                          <a:ea typeface="Arial"/>
                          <a:cs typeface="Arial"/>
                        </a:rPr>
                        <a:t>2015 034 – Display the day of the week</a:t>
                      </a:r>
                      <a:r>
                        <a:rPr lang="en-US" sz="1200" baseline="0" dirty="0" smtClean="0">
                          <a:effectLst/>
                          <a:latin typeface="Arial"/>
                          <a:ea typeface="Arial"/>
                          <a:cs typeface="Arial"/>
                        </a:rPr>
                        <a:t> in addition to the date on usage reports</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5900" marR="115900" marT="44577" marB="44577" anchor="ctr"/>
                </a:tc>
                <a:tc>
                  <a:txBody>
                    <a:bodyPr/>
                    <a:lstStyle/>
                    <a:p>
                      <a:r>
                        <a:rPr lang="en-US" sz="1200" dirty="0" smtClean="0"/>
                        <a:t>AMWG Delayed</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5900" marR="115900" marT="44577" marB="44577" anchor="ctr"/>
                </a:tc>
              </a:tr>
              <a:tr h="61516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Arial"/>
                        </a:rPr>
                        <a:t>AMWG CR 2015 035 - </a:t>
                      </a:r>
                      <a:r>
                        <a:rPr lang="en-US" sz="1200" kern="1200" dirty="0" smtClean="0">
                          <a:solidFill>
                            <a:schemeClr val="tx1"/>
                          </a:solidFill>
                          <a:effectLst/>
                          <a:latin typeface="+mn-lt"/>
                          <a:ea typeface="+mn-ea"/>
                          <a:cs typeface="+mn-cs"/>
                        </a:rPr>
                        <a:t>Provide a customer-selected option to receive a monthly usage report via email</a:t>
                      </a:r>
                    </a:p>
                    <a:p>
                      <a:pPr marL="0" marR="0">
                        <a:lnSpc>
                          <a:spcPct val="115000"/>
                        </a:lnSpc>
                        <a:spcBef>
                          <a:spcPts val="0"/>
                        </a:spcBef>
                        <a:spcAft>
                          <a:spcPts val="0"/>
                        </a:spcAft>
                      </a:pP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 </a:t>
                      </a:r>
                    </a:p>
                  </a:txBody>
                  <a:tcPr marL="115900" marR="115900" marT="44577" marB="44577" anchor="ctr"/>
                </a:tc>
                <a:tc>
                  <a:txBody>
                    <a:bodyPr/>
                    <a:lstStyle/>
                    <a:p>
                      <a:r>
                        <a:rPr lang="en-US" sz="1200" dirty="0" smtClean="0"/>
                        <a:t>2 Important Awaiting Packaging </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5900" marR="115900" marT="44577" marB="44577" anchor="ctr"/>
                </a:tc>
              </a:tr>
              <a:tr h="549783">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036 – Rename Overview tab to Home</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a:t>
                      </a:r>
                      <a:r>
                        <a:rPr lang="en-US" sz="1100" b="0" dirty="0" smtClean="0">
                          <a:solidFill>
                            <a:schemeClr val="accent1"/>
                          </a:solidFill>
                        </a:rPr>
                        <a:t> </a:t>
                      </a:r>
                    </a:p>
                  </a:txBody>
                  <a:tcPr marL="115900" marR="115900" marT="44577" marB="44577" anchor="ctr"/>
                </a:tc>
                <a:tc>
                  <a:txBody>
                    <a:bodyPr/>
                    <a:lstStyle/>
                    <a:p>
                      <a:r>
                        <a:rPr lang="en-US" sz="1200" dirty="0" smtClean="0"/>
                        <a:t>2 Important Awaiting Packaging </a:t>
                      </a:r>
                      <a:endParaRPr lang="en-US" sz="1200" dirty="0"/>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Minor (0-20)</a:t>
                      </a:r>
                    </a:p>
                  </a:txBody>
                  <a:tcPr marL="115900" marR="115900" marT="44577" marB="44577" anchor="ctr"/>
                </a:tc>
              </a:tr>
              <a:tr h="54978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037 – Remove SMT Demo from Private Site for REPs, TDSPs, and Third Parties</a:t>
                      </a:r>
                      <a:endParaRPr lang="en-US" sz="1200" dirty="0" smtClean="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a:t>
                      </a:r>
                      <a:r>
                        <a:rPr lang="en-US" sz="1100" b="0" dirty="0" smtClean="0">
                          <a:solidFill>
                            <a:schemeClr val="accent1"/>
                          </a:solidFill>
                        </a:rPr>
                        <a:t> </a:t>
                      </a:r>
                    </a:p>
                  </a:txBody>
                  <a:tcPr marL="115900" marR="115900" marT="44577" marB="44577" anchor="ctr"/>
                </a:tc>
                <a:tc>
                  <a:txBody>
                    <a:bodyPr/>
                    <a:lstStyle/>
                    <a:p>
                      <a:r>
                        <a:rPr lang="en-US" sz="1200" dirty="0" smtClean="0"/>
                        <a:t>2 Important Awaiting Packaging </a:t>
                      </a:r>
                      <a:endParaRPr lang="en-US" sz="1200" dirty="0"/>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Minor (0-20)</a:t>
                      </a:r>
                    </a:p>
                  </a:txBody>
                  <a:tcPr marL="115900" marR="115900" marT="44577" marB="44577" anchor="ctr"/>
                </a:tc>
              </a:tr>
              <a:tr h="416052">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a:t>
                      </a:r>
                      <a:r>
                        <a:rPr lang="en-US" sz="1200" baseline="0" dirty="0" smtClean="0">
                          <a:effectLst/>
                          <a:latin typeface="Arial"/>
                          <a:ea typeface="Arial"/>
                          <a:cs typeface="Arial"/>
                        </a:rPr>
                        <a:t> 038 – Provide a “Hold” capability on Third Party accounts to reactivate usage until the Third Party has integrated with FTPS and API</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5900" marR="115900" marT="44577" marB="44577" anchor="ctr"/>
                </a:tc>
                <a:tc>
                  <a:txBody>
                    <a:bodyPr/>
                    <a:lstStyle/>
                    <a:p>
                      <a:r>
                        <a:rPr lang="en-US" sz="1200" dirty="0" smtClean="0"/>
                        <a:t>AMWG Delayed</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5900" marR="115900" marT="44577" marB="44577" anchor="ctr"/>
                </a:tc>
              </a:tr>
              <a:tr h="534924">
                <a:tc>
                  <a:txBody>
                    <a:bodyPr/>
                    <a:lstStyle/>
                    <a:p>
                      <a:pPr marL="0" marR="0">
                        <a:lnSpc>
                          <a:spcPct val="115000"/>
                        </a:lnSpc>
                        <a:spcBef>
                          <a:spcPts val="0"/>
                        </a:spcBef>
                        <a:spcAft>
                          <a:spcPts val="0"/>
                        </a:spcAft>
                      </a:pPr>
                      <a:r>
                        <a:rPr lang="en-US" sz="1200" dirty="0" smtClean="0">
                          <a:effectLst/>
                          <a:latin typeface="+mn-lt"/>
                          <a:ea typeface="Arial"/>
                          <a:cs typeface="+mn-cs"/>
                        </a:rPr>
                        <a:t>AMWG CR 2015 039 – Provide more detail for Third Party Agreement</a:t>
                      </a:r>
                      <a:r>
                        <a:rPr lang="en-US" sz="1200" baseline="0" dirty="0" smtClean="0">
                          <a:effectLst/>
                          <a:latin typeface="+mn-lt"/>
                          <a:ea typeface="Arial"/>
                          <a:cs typeface="+mn-cs"/>
                        </a:rPr>
                        <a:t> Invitation Error Messages</a:t>
                      </a:r>
                      <a:endParaRPr lang="en-US" sz="1200" dirty="0">
                        <a:effectLst/>
                        <a:latin typeface="+mn-lt"/>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 </a:t>
                      </a:r>
                    </a:p>
                  </a:txBody>
                  <a:tcPr marL="115900" marR="115900" marT="44577" marB="44577" anchor="ctr"/>
                </a:tc>
                <a:tc>
                  <a:txBody>
                    <a:bodyPr/>
                    <a:lstStyle/>
                    <a:p>
                      <a:r>
                        <a:rPr lang="en-US" sz="1200" dirty="0" smtClean="0"/>
                        <a:t>2 Important Awaiting Packaging </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5900" marR="115900" marT="44577" marB="44577" anchor="ctr"/>
                </a:tc>
              </a:tr>
              <a:tr h="802386">
                <a:tc>
                  <a:txBody>
                    <a:bodyPr/>
                    <a:lstStyle/>
                    <a:p>
                      <a:pPr marL="0" marR="0">
                        <a:lnSpc>
                          <a:spcPct val="115000"/>
                        </a:lnSpc>
                        <a:spcBef>
                          <a:spcPts val="0"/>
                        </a:spcBef>
                        <a:spcAft>
                          <a:spcPts val="0"/>
                        </a:spcAft>
                      </a:pPr>
                      <a:r>
                        <a:rPr lang="en-US" sz="1200" dirty="0" smtClean="0">
                          <a:effectLst/>
                          <a:latin typeface="+mn-lt"/>
                          <a:ea typeface="Arial"/>
                          <a:cs typeface="+mn-cs"/>
                        </a:rPr>
                        <a:t>AMWG CR 2015 040 – Improve</a:t>
                      </a:r>
                      <a:r>
                        <a:rPr lang="en-US" sz="1200" baseline="0" dirty="0" smtClean="0">
                          <a:effectLst/>
                          <a:latin typeface="+mn-lt"/>
                          <a:ea typeface="Arial"/>
                          <a:cs typeface="+mn-cs"/>
                        </a:rPr>
                        <a:t> SMT Administration Functionality for TDSPs, RORs, Third Parties, and Businesses</a:t>
                      </a:r>
                      <a:endParaRPr lang="en-US" sz="1200" dirty="0">
                        <a:effectLst/>
                        <a:latin typeface="+mn-lt"/>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5900" marR="115900" marT="44577" marB="44577" anchor="ctr"/>
                </a:tc>
                <a:tc>
                  <a:txBody>
                    <a:bodyPr/>
                    <a:lstStyle/>
                    <a:p>
                      <a:r>
                        <a:rPr lang="en-US" sz="1200" dirty="0" smtClean="0"/>
                        <a:t>AMWG Delayed</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5 Functions  Small, Small, Zero, Medium, High</a:t>
                      </a:r>
                      <a:endParaRPr lang="en-US" sz="1200" dirty="0">
                        <a:latin typeface="Arial" pitchFamily="34" charset="0"/>
                        <a:cs typeface="Arial" pitchFamily="34" charset="0"/>
                      </a:endParaRPr>
                    </a:p>
                  </a:txBody>
                  <a:tcPr marL="115900" marR="115900" marT="44577" marB="44577" anchor="ctr"/>
                </a:tc>
              </a:tr>
            </a:tbl>
          </a:graphicData>
        </a:graphic>
      </p:graphicFrame>
      <p:sp>
        <p:nvSpPr>
          <p:cNvPr id="6" name="Title 11"/>
          <p:cNvSpPr txBox="1">
            <a:spLocks/>
          </p:cNvSpPr>
          <p:nvPr/>
        </p:nvSpPr>
        <p:spPr>
          <a:xfrm>
            <a:off x="341759" y="11430"/>
            <a:ext cx="11107102" cy="1114425"/>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1950" dirty="0">
                <a:latin typeface="+mj-lt"/>
              </a:rPr>
              <a:t>AMWG  Change Requests (Cont.)</a:t>
            </a:r>
          </a:p>
        </p:txBody>
      </p:sp>
      <p:graphicFrame>
        <p:nvGraphicFramePr>
          <p:cNvPr id="2" name="Object 1"/>
          <p:cNvGraphicFramePr>
            <a:graphicFrameLocks noChangeAspect="1"/>
          </p:cNvGraphicFramePr>
          <p:nvPr>
            <p:extLst/>
          </p:nvPr>
        </p:nvGraphicFramePr>
        <p:xfrm>
          <a:off x="5795010" y="1125856"/>
          <a:ext cx="891540" cy="371474"/>
        </p:xfrm>
        <a:graphic>
          <a:graphicData uri="http://schemas.openxmlformats.org/presentationml/2006/ole">
            <mc:AlternateContent xmlns:mc="http://schemas.openxmlformats.org/markup-compatibility/2006">
              <mc:Choice xmlns:v="urn:schemas-microsoft-com:vml" Requires="v">
                <p:oleObj spid="_x0000_s5033"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795010" y="1125856"/>
                        <a:ext cx="891540" cy="371474"/>
                      </a:xfrm>
                      <a:prstGeom prst="rect">
                        <a:avLst/>
                      </a:prstGeom>
                    </p:spPr>
                  </p:pic>
                </p:oleObj>
              </mc:Fallback>
            </mc:AlternateContent>
          </a:graphicData>
        </a:graphic>
      </p:graphicFrame>
      <p:graphicFrame>
        <p:nvGraphicFramePr>
          <p:cNvPr id="3" name="Object 2"/>
          <p:cNvGraphicFramePr>
            <a:graphicFrameLocks noChangeAspect="1"/>
          </p:cNvGraphicFramePr>
          <p:nvPr>
            <p:extLst/>
          </p:nvPr>
        </p:nvGraphicFramePr>
        <p:xfrm>
          <a:off x="5795010" y="1556148"/>
          <a:ext cx="891540" cy="386953"/>
        </p:xfrm>
        <a:graphic>
          <a:graphicData uri="http://schemas.openxmlformats.org/presentationml/2006/ole">
            <mc:AlternateContent xmlns:mc="http://schemas.openxmlformats.org/markup-compatibility/2006">
              <mc:Choice xmlns:v="urn:schemas-microsoft-com:vml" Requires="v">
                <p:oleObj spid="_x0000_s5034"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95010" y="1556148"/>
                        <a:ext cx="891540" cy="386953"/>
                      </a:xfrm>
                      <a:prstGeom prst="rect">
                        <a:avLst/>
                      </a:prstGeom>
                    </p:spPr>
                  </p:pic>
                </p:oleObj>
              </mc:Fallback>
            </mc:AlternateContent>
          </a:graphicData>
        </a:graphic>
      </p:graphicFrame>
      <p:graphicFrame>
        <p:nvGraphicFramePr>
          <p:cNvPr id="4" name="Object 3"/>
          <p:cNvGraphicFramePr>
            <a:graphicFrameLocks noChangeAspect="1"/>
          </p:cNvGraphicFramePr>
          <p:nvPr>
            <p:extLst/>
          </p:nvPr>
        </p:nvGraphicFramePr>
        <p:xfrm>
          <a:off x="5795010" y="1943102"/>
          <a:ext cx="891540" cy="386953"/>
        </p:xfrm>
        <a:graphic>
          <a:graphicData uri="http://schemas.openxmlformats.org/presentationml/2006/ole">
            <mc:AlternateContent xmlns:mc="http://schemas.openxmlformats.org/markup-compatibility/2006">
              <mc:Choice xmlns:v="urn:schemas-microsoft-com:vml" Requires="v">
                <p:oleObj spid="_x0000_s5035" name="Document" showAsIcon="1" r:id="rId10" imgW="914400" imgH="792360" progId="Word.Document.8">
                  <p:embed/>
                </p:oleObj>
              </mc:Choice>
              <mc:Fallback>
                <p:oleObj name="Document" showAsIcon="1" r:id="rId10" imgW="914400" imgH="792360" progId="Word.Document.8">
                  <p:embed/>
                  <p:pic>
                    <p:nvPicPr>
                      <p:cNvPr id="0" name=""/>
                      <p:cNvPicPr/>
                      <p:nvPr/>
                    </p:nvPicPr>
                    <p:blipFill>
                      <a:blip r:embed="rId11"/>
                      <a:stretch>
                        <a:fillRect/>
                      </a:stretch>
                    </p:blipFill>
                    <p:spPr>
                      <a:xfrm>
                        <a:off x="5795010" y="1943102"/>
                        <a:ext cx="891540" cy="386953"/>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5795010" y="2447688"/>
          <a:ext cx="891540" cy="386953"/>
        </p:xfrm>
        <a:graphic>
          <a:graphicData uri="http://schemas.openxmlformats.org/presentationml/2006/ole">
            <mc:AlternateContent xmlns:mc="http://schemas.openxmlformats.org/markup-compatibility/2006">
              <mc:Choice xmlns:v="urn:schemas-microsoft-com:vml" Requires="v">
                <p:oleObj spid="_x0000_s5036"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95010" y="2447688"/>
                        <a:ext cx="891540" cy="386953"/>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5720715" y="2983231"/>
          <a:ext cx="939832" cy="371474"/>
        </p:xfrm>
        <a:graphic>
          <a:graphicData uri="http://schemas.openxmlformats.org/presentationml/2006/ole">
            <mc:AlternateContent xmlns:mc="http://schemas.openxmlformats.org/markup-compatibility/2006">
              <mc:Choice xmlns:v="urn:schemas-microsoft-com:vml" Requires="v">
                <p:oleObj spid="_x0000_s5037" name="Document" showAsIcon="1" r:id="rId16" imgW="914400" imgH="792360" progId="Word.Document.8">
                  <p:embed/>
                </p:oleObj>
              </mc:Choice>
              <mc:Fallback>
                <p:oleObj name="Document" showAsIcon="1" r:id="rId16" imgW="914400" imgH="792360" progId="Word.Document.8">
                  <p:embed/>
                  <p:pic>
                    <p:nvPicPr>
                      <p:cNvPr id="0" name=""/>
                      <p:cNvPicPr/>
                      <p:nvPr/>
                    </p:nvPicPr>
                    <p:blipFill>
                      <a:blip r:embed="rId17"/>
                      <a:stretch>
                        <a:fillRect/>
                      </a:stretch>
                    </p:blipFill>
                    <p:spPr>
                      <a:xfrm>
                        <a:off x="5720715" y="2983231"/>
                        <a:ext cx="939832" cy="371474"/>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5795010" y="3503297"/>
          <a:ext cx="891540" cy="312658"/>
        </p:xfrm>
        <a:graphic>
          <a:graphicData uri="http://schemas.openxmlformats.org/presentationml/2006/ole">
            <mc:AlternateContent xmlns:mc="http://schemas.openxmlformats.org/markup-compatibility/2006">
              <mc:Choice xmlns:v="urn:schemas-microsoft-com:vml" Requires="v">
                <p:oleObj spid="_x0000_s5038"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95010" y="3503297"/>
                        <a:ext cx="891540" cy="312658"/>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5795010" y="4082178"/>
          <a:ext cx="891540" cy="312658"/>
        </p:xfrm>
        <a:graphic>
          <a:graphicData uri="http://schemas.openxmlformats.org/presentationml/2006/ole">
            <mc:AlternateContent xmlns:mc="http://schemas.openxmlformats.org/markup-compatibility/2006">
              <mc:Choice xmlns:v="urn:schemas-microsoft-com:vml" Requires="v">
                <p:oleObj spid="_x0000_s5039" name="Document" showAsIcon="1" r:id="rId22" imgW="914400" imgH="792360" progId="Word.Document.8">
                  <p:embed/>
                </p:oleObj>
              </mc:Choice>
              <mc:Fallback>
                <p:oleObj name="Document" showAsIcon="1" r:id="rId22" imgW="914400" imgH="792360" progId="Word.Document.8">
                  <p:embed/>
                  <p:pic>
                    <p:nvPicPr>
                      <p:cNvPr id="0" name=""/>
                      <p:cNvPicPr/>
                      <p:nvPr/>
                    </p:nvPicPr>
                    <p:blipFill>
                      <a:blip r:embed="rId23"/>
                      <a:stretch>
                        <a:fillRect/>
                      </a:stretch>
                    </p:blipFill>
                    <p:spPr>
                      <a:xfrm>
                        <a:off x="5795010" y="4082178"/>
                        <a:ext cx="891540" cy="312658"/>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5795010" y="4676538"/>
          <a:ext cx="891540" cy="238363"/>
        </p:xfrm>
        <a:graphic>
          <a:graphicData uri="http://schemas.openxmlformats.org/presentationml/2006/ole">
            <mc:AlternateContent xmlns:mc="http://schemas.openxmlformats.org/markup-compatibility/2006">
              <mc:Choice xmlns:v="urn:schemas-microsoft-com:vml" Requires="v">
                <p:oleObj spid="_x0000_s5040" name="Document" showAsIcon="1" r:id="rId25" imgW="914400" imgH="792360" progId="Word.Document.8">
                  <p:embed/>
                </p:oleObj>
              </mc:Choice>
              <mc:Fallback>
                <p:oleObj name="Document" showAsIcon="1" r:id="rId25" imgW="914400" imgH="792360" progId="Word.Document.8">
                  <p:embed/>
                  <p:pic>
                    <p:nvPicPr>
                      <p:cNvPr id="0" name=""/>
                      <p:cNvPicPr/>
                      <p:nvPr/>
                    </p:nvPicPr>
                    <p:blipFill>
                      <a:blip r:embed="rId26"/>
                      <a:stretch>
                        <a:fillRect/>
                      </a:stretch>
                    </p:blipFill>
                    <p:spPr>
                      <a:xfrm>
                        <a:off x="5795010" y="4676538"/>
                        <a:ext cx="891540" cy="238363"/>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5795010" y="5122308"/>
          <a:ext cx="891540" cy="312658"/>
        </p:xfrm>
        <a:graphic>
          <a:graphicData uri="http://schemas.openxmlformats.org/presentationml/2006/ole">
            <mc:AlternateContent xmlns:mc="http://schemas.openxmlformats.org/markup-compatibility/2006">
              <mc:Choice xmlns:v="urn:schemas-microsoft-com:vml" Requires="v">
                <p:oleObj spid="_x0000_s5041" name="Document" showAsIcon="1" r:id="rId28" imgW="914400" imgH="792360" progId="Word.Document.8">
                  <p:embed/>
                </p:oleObj>
              </mc:Choice>
              <mc:Fallback>
                <p:oleObj name="Document" showAsIcon="1" r:id="rId28" imgW="914400" imgH="792360" progId="Word.Document.8">
                  <p:embed/>
                  <p:pic>
                    <p:nvPicPr>
                      <p:cNvPr id="0" name=""/>
                      <p:cNvPicPr/>
                      <p:nvPr/>
                    </p:nvPicPr>
                    <p:blipFill>
                      <a:blip r:embed="rId29"/>
                      <a:stretch>
                        <a:fillRect/>
                      </a:stretch>
                    </p:blipFill>
                    <p:spPr>
                      <a:xfrm>
                        <a:off x="5795010" y="5122308"/>
                        <a:ext cx="891540" cy="312658"/>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5795010" y="5568078"/>
          <a:ext cx="891540" cy="312658"/>
        </p:xfrm>
        <a:graphic>
          <a:graphicData uri="http://schemas.openxmlformats.org/presentationml/2006/ole">
            <mc:AlternateContent xmlns:mc="http://schemas.openxmlformats.org/markup-compatibility/2006">
              <mc:Choice xmlns:v="urn:schemas-microsoft-com:vml" Requires="v">
                <p:oleObj spid="_x0000_s5042" name="Document" showAsIcon="1" r:id="rId31" imgW="914400" imgH="792360" progId="Word.Document.8">
                  <p:embed/>
                </p:oleObj>
              </mc:Choice>
              <mc:Fallback>
                <p:oleObj name="Document" showAsIcon="1" r:id="rId31" imgW="914400" imgH="792360" progId="Word.Document.8">
                  <p:embed/>
                  <p:pic>
                    <p:nvPicPr>
                      <p:cNvPr id="0" name=""/>
                      <p:cNvPicPr/>
                      <p:nvPr/>
                    </p:nvPicPr>
                    <p:blipFill>
                      <a:blip r:embed="rId32"/>
                      <a:stretch>
                        <a:fillRect/>
                      </a:stretch>
                    </p:blipFill>
                    <p:spPr>
                      <a:xfrm>
                        <a:off x="5795010" y="5568078"/>
                        <a:ext cx="891540" cy="312658"/>
                      </a:xfrm>
                      <a:prstGeom prst="rect">
                        <a:avLst/>
                      </a:prstGeom>
                    </p:spPr>
                  </p:pic>
                </p:oleObj>
              </mc:Fallback>
            </mc:AlternateContent>
          </a:graphicData>
        </a:graphic>
      </p:graphicFrame>
      <p:graphicFrame>
        <p:nvGraphicFramePr>
          <p:cNvPr id="17" name="Object 16"/>
          <p:cNvGraphicFramePr>
            <a:graphicFrameLocks noChangeAspect="1"/>
          </p:cNvGraphicFramePr>
          <p:nvPr>
            <p:extLst/>
          </p:nvPr>
        </p:nvGraphicFramePr>
        <p:xfrm>
          <a:off x="5869305" y="6103620"/>
          <a:ext cx="742950" cy="297181"/>
        </p:xfrm>
        <a:graphic>
          <a:graphicData uri="http://schemas.openxmlformats.org/presentationml/2006/ole">
            <mc:AlternateContent xmlns:mc="http://schemas.openxmlformats.org/markup-compatibility/2006">
              <mc:Choice xmlns:v="urn:schemas-microsoft-com:vml" Requires="v">
                <p:oleObj spid="_x0000_s5043" name="Document" showAsIcon="1" r:id="rId34" imgW="914400" imgH="792360" progId="Word.Document.8">
                  <p:embed/>
                </p:oleObj>
              </mc:Choice>
              <mc:Fallback>
                <p:oleObj name="Document" showAsIcon="1" r:id="rId34" imgW="914400" imgH="792360" progId="Word.Document.8">
                  <p:embed/>
                  <p:pic>
                    <p:nvPicPr>
                      <p:cNvPr id="0" name=""/>
                      <p:cNvPicPr/>
                      <p:nvPr/>
                    </p:nvPicPr>
                    <p:blipFill>
                      <a:blip r:embed="rId35"/>
                      <a:stretch>
                        <a:fillRect/>
                      </a:stretch>
                    </p:blipFill>
                    <p:spPr>
                      <a:xfrm>
                        <a:off x="5869305" y="6103620"/>
                        <a:ext cx="742950" cy="297181"/>
                      </a:xfrm>
                      <a:prstGeom prst="rect">
                        <a:avLst/>
                      </a:prstGeom>
                    </p:spPr>
                  </p:pic>
                </p:oleObj>
              </mc:Fallback>
            </mc:AlternateContent>
          </a:graphicData>
        </a:graphic>
      </p:graphicFrame>
    </p:spTree>
    <p:extLst>
      <p:ext uri="{BB962C8B-B14F-4D97-AF65-F5344CB8AC3E}">
        <p14:creationId xmlns:p14="http://schemas.microsoft.com/office/powerpoint/2010/main" val="197458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438341" y="427482"/>
          <a:ext cx="11035310" cy="5360289"/>
        </p:xfrm>
        <a:graphic>
          <a:graphicData uri="http://schemas.openxmlformats.org/drawingml/2006/table">
            <a:tbl>
              <a:tblPr firstRow="1" bandRow="1">
                <a:tableStyleId>{5940675A-B579-460E-94D1-54222C63F5DA}</a:tableStyleId>
              </a:tblPr>
              <a:tblGrid>
                <a:gridCol w="5122510"/>
                <a:gridCol w="1571470"/>
                <a:gridCol w="1263015"/>
                <a:gridCol w="1775773"/>
                <a:gridCol w="1302542"/>
              </a:tblGrid>
              <a:tr h="624078">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5900" marR="115900" marT="44577" marB="4457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5900" marR="115900" marT="44577" marB="44577" anchor="ctr"/>
                </a:tc>
              </a:tr>
              <a:tr h="74295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041 – Allow Enrollment for New</a:t>
                      </a:r>
                      <a:r>
                        <a:rPr lang="en-US" sz="1200" baseline="0" dirty="0" smtClean="0">
                          <a:effectLst/>
                          <a:latin typeface="Arial"/>
                          <a:ea typeface="Arial"/>
                          <a:cs typeface="Arial"/>
                        </a:rPr>
                        <a:t> Customer 12 Month History for Third Parties</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RMS Remanded back</a:t>
                      </a:r>
                      <a:r>
                        <a:rPr lang="en-US" sz="1100" b="0" baseline="0" dirty="0" smtClean="0">
                          <a:solidFill>
                            <a:schemeClr val="accent1"/>
                          </a:solidFill>
                        </a:rPr>
                        <a:t> to AMWG for Further Discussion</a:t>
                      </a:r>
                      <a:endParaRPr lang="en-US" sz="1100" b="0" dirty="0" smtClean="0">
                        <a:solidFill>
                          <a:schemeClr val="accent1"/>
                        </a:solidFill>
                      </a:endParaRPr>
                    </a:p>
                  </a:txBody>
                  <a:tcPr marL="115900" marR="115900" marT="44577" marB="44577" anchor="ctr"/>
                </a:tc>
                <a:tc>
                  <a:txBody>
                    <a:bodyPr/>
                    <a:lstStyle/>
                    <a:p>
                      <a:r>
                        <a:rPr lang="en-US" sz="1200" dirty="0" smtClean="0"/>
                        <a:t>AMWG</a:t>
                      </a:r>
                      <a:r>
                        <a:rPr lang="en-US" sz="1200" baseline="0" dirty="0" smtClean="0"/>
                        <a:t> Delayed</a:t>
                      </a:r>
                      <a:endParaRPr lang="en-US" sz="1200" dirty="0" smtClean="0"/>
                    </a:p>
                  </a:txBody>
                  <a:tcPr marL="115900" marR="115900" marT="44577" marB="44577"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5900" marR="115900" marT="44577" marB="44577" anchor="ctr"/>
                </a:tc>
              </a:tr>
              <a:tr h="445770">
                <a:tc>
                  <a:txBody>
                    <a:bodyPr/>
                    <a:lstStyle/>
                    <a:p>
                      <a:pPr marL="0" marR="0">
                        <a:lnSpc>
                          <a:spcPct val="115000"/>
                        </a:lnSpc>
                        <a:spcBef>
                          <a:spcPts val="0"/>
                        </a:spcBef>
                        <a:spcAft>
                          <a:spcPts val="0"/>
                        </a:spcAft>
                      </a:pPr>
                      <a:r>
                        <a:rPr lang="en-US" sz="1200" dirty="0" smtClean="0">
                          <a:effectLst/>
                          <a:latin typeface="+mn-lt"/>
                          <a:ea typeface="Arial"/>
                          <a:cs typeface="Times New Roman"/>
                        </a:rPr>
                        <a:t>AMWG CR 2015 042 – Automate Machine to Machine Consumption of Third Party</a:t>
                      </a:r>
                      <a:r>
                        <a:rPr lang="en-US" sz="1200" baseline="0" dirty="0" smtClean="0">
                          <a:effectLst/>
                          <a:latin typeface="+mn-lt"/>
                          <a:ea typeface="Arial"/>
                          <a:cs typeface="Times New Roman"/>
                        </a:rPr>
                        <a:t> Agreement Information</a:t>
                      </a:r>
                      <a:endParaRPr lang="en-US" sz="1200" dirty="0">
                        <a:effectLst/>
                        <a:latin typeface="+mn-lt"/>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RMS Approved 8/4/15</a:t>
                      </a:r>
                    </a:p>
                  </a:txBody>
                  <a:tcPr marL="115900" marR="115900" marT="44577" marB="44577" anchor="ctr"/>
                </a:tc>
                <a:tc>
                  <a:txBody>
                    <a:bodyPr/>
                    <a:lstStyle/>
                    <a:p>
                      <a:r>
                        <a:rPr lang="en-US" sz="1200" dirty="0" smtClean="0"/>
                        <a:t>2 Important Awaiting Packaging </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Med / High (80)</a:t>
                      </a:r>
                      <a:endParaRPr lang="en-US" sz="1200" dirty="0">
                        <a:latin typeface="Arial" pitchFamily="34" charset="0"/>
                        <a:cs typeface="Arial" pitchFamily="34" charset="0"/>
                      </a:endParaRPr>
                    </a:p>
                  </a:txBody>
                  <a:tcPr marL="115900" marR="115900" marT="44577" marB="44577" anchor="ctr"/>
                </a:tc>
              </a:tr>
              <a:tr h="44577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5900" marR="115900" marT="44577" marB="44577" anchor="ctr"/>
                </a:tc>
                <a:tc>
                  <a:txBody>
                    <a:bodyPr/>
                    <a:lstStyle/>
                    <a:p>
                      <a:endParaRPr lang="en-US" sz="1200" dirty="0">
                        <a:solidFill>
                          <a:srgbClr val="FF0000"/>
                        </a:solidFill>
                      </a:endParaRPr>
                    </a:p>
                  </a:txBody>
                  <a:tcPr marL="115900" marR="115900" marT="44577" marB="44577" anchor="ctr"/>
                </a:tc>
                <a:tc>
                  <a:txBody>
                    <a:bodyPr/>
                    <a:lstStyle/>
                    <a:p>
                      <a:endParaRPr lang="en-US" sz="1200" dirty="0">
                        <a:latin typeface="Arial" pitchFamily="34" charset="0"/>
                        <a:cs typeface="Arial" pitchFamily="34" charset="0"/>
                      </a:endParaRPr>
                    </a:p>
                  </a:txBody>
                  <a:tcPr marL="115900" marR="115900" marT="44577" marB="44577" anchor="ctr"/>
                </a:tc>
              </a:tr>
              <a:tr h="361569">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rgbClr val="FF0000"/>
                        </a:solidFill>
                      </a:endParaRPr>
                    </a:p>
                  </a:txBody>
                  <a:tcPr marL="115900" marR="115900" marT="44577" marB="44577" anchor="ctr"/>
                </a:tc>
                <a:tc>
                  <a:txBody>
                    <a:bodyPr/>
                    <a:lstStyle/>
                    <a:p>
                      <a:endParaRPr lang="en-US" sz="1200" dirty="0">
                        <a:solidFill>
                          <a:srgbClr val="FF0000"/>
                        </a:solidFill>
                      </a:endParaRPr>
                    </a:p>
                  </a:txBody>
                  <a:tcPr marL="115900" marR="115900" marT="44577" marB="44577" anchor="ctr"/>
                </a:tc>
                <a:tc>
                  <a:txBody>
                    <a:bodyPr/>
                    <a:lstStyle/>
                    <a:p>
                      <a:endParaRPr lang="en-US" sz="1200" dirty="0">
                        <a:latin typeface="Arial" pitchFamily="34" charset="0"/>
                        <a:cs typeface="Arial" pitchFamily="34" charset="0"/>
                      </a:endParaRPr>
                    </a:p>
                  </a:txBody>
                  <a:tcPr marL="115900" marR="115900" marT="44577" marB="44577" anchor="ctr"/>
                </a:tc>
              </a:tr>
              <a:tr h="36156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5900" marR="115900" marT="44577" marB="44577" anchor="ctr"/>
                </a:tc>
                <a:tc>
                  <a:txBody>
                    <a:bodyPr/>
                    <a:lstStyle/>
                    <a:p>
                      <a:endParaRPr lang="en-US" sz="1200" dirty="0"/>
                    </a:p>
                  </a:txBody>
                  <a:tcPr marL="115900" marR="115900" marT="44577" marB="44577" anchor="ctr"/>
                </a:tc>
                <a:tc>
                  <a:txBody>
                    <a:bodyPr/>
                    <a:lstStyle/>
                    <a:p>
                      <a:endParaRPr lang="en-US" sz="1200" dirty="0">
                        <a:latin typeface="Arial" pitchFamily="34" charset="0"/>
                        <a:cs typeface="Arial" pitchFamily="34" charset="0"/>
                      </a:endParaRPr>
                    </a:p>
                  </a:txBody>
                  <a:tcPr marL="115900" marR="115900" marT="44577" marB="44577" anchor="ctr"/>
                </a:tc>
              </a:tr>
              <a:tr h="361569">
                <a:tc>
                  <a:txBody>
                    <a:bodyPr/>
                    <a:lstStyle/>
                    <a:p>
                      <a:endParaRPr lang="en-US" sz="1800"/>
                    </a:p>
                  </a:txBody>
                  <a:tcPr marL="115900" marR="115900" marT="44577" marB="44577" anchor="ctr"/>
                </a:tc>
                <a:tc>
                  <a:txBody>
                    <a:bodyPr/>
                    <a:lstStyle/>
                    <a:p>
                      <a:endParaRPr lang="en-US" sz="1800" dirty="0"/>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5900" marR="115900" marT="44577" marB="44577" anchor="ctr"/>
                </a:tc>
                <a:tc>
                  <a:txBody>
                    <a:bodyPr/>
                    <a:lstStyle/>
                    <a:p>
                      <a:endParaRPr lang="en-US" sz="1200" dirty="0">
                        <a:latin typeface="Arial" pitchFamily="34" charset="0"/>
                        <a:cs typeface="Arial" pitchFamily="34" charset="0"/>
                      </a:endParaRPr>
                    </a:p>
                  </a:txBody>
                  <a:tcPr marL="115900" marR="115900" marT="44577" marB="44577" anchor="ctr"/>
                </a:tc>
              </a:tr>
              <a:tr h="361569">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5900" marR="115900" marT="44577" marB="44577" anchor="ctr"/>
                </a:tc>
              </a:tr>
              <a:tr h="36156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200" dirty="0" smtClean="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5900" marR="115900" marT="44577" marB="44577" anchor="ctr"/>
                </a:tc>
              </a:tr>
              <a:tr h="361569">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5900" marR="115900" marT="44577" marB="44577" anchor="ctr"/>
                </a:tc>
                <a:tc>
                  <a:txBody>
                    <a:bodyPr/>
                    <a:lstStyle/>
                    <a:p>
                      <a:endParaRPr lang="en-US" sz="1200" dirty="0"/>
                    </a:p>
                  </a:txBody>
                  <a:tcPr marL="115900" marR="115900" marT="44577" marB="44577" anchor="ctr"/>
                </a:tc>
                <a:tc>
                  <a:txBody>
                    <a:bodyPr/>
                    <a:lstStyle/>
                    <a:p>
                      <a:endParaRPr lang="en-US" sz="1200" dirty="0">
                        <a:latin typeface="Arial" pitchFamily="34" charset="0"/>
                        <a:cs typeface="Arial" pitchFamily="34" charset="0"/>
                      </a:endParaRPr>
                    </a:p>
                  </a:txBody>
                  <a:tcPr marL="115900" marR="115900" marT="44577" marB="44577" anchor="ctr"/>
                </a:tc>
              </a:tr>
              <a:tr h="361569">
                <a:tc>
                  <a:txBody>
                    <a:bodyPr/>
                    <a:lstStyle/>
                    <a:p>
                      <a:pPr marL="0" marR="0">
                        <a:lnSpc>
                          <a:spcPct val="115000"/>
                        </a:lnSpc>
                        <a:spcBef>
                          <a:spcPts val="0"/>
                        </a:spcBef>
                        <a:spcAft>
                          <a:spcPts val="0"/>
                        </a:spcAft>
                      </a:pPr>
                      <a:endParaRPr lang="en-US" sz="1200" dirty="0">
                        <a:effectLst/>
                        <a:latin typeface="+mn-lt"/>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5900" marR="115900" marT="44577" marB="44577" anchor="ctr"/>
                </a:tc>
                <a:tc>
                  <a:txBody>
                    <a:bodyPr/>
                    <a:lstStyle/>
                    <a:p>
                      <a:endParaRPr lang="en-US" sz="1200" dirty="0">
                        <a:latin typeface="Arial" pitchFamily="34" charset="0"/>
                        <a:cs typeface="Arial" pitchFamily="34" charset="0"/>
                      </a:endParaRPr>
                    </a:p>
                  </a:txBody>
                  <a:tcPr marL="115900" marR="115900" marT="44577" marB="44577" anchor="ctr"/>
                </a:tc>
              </a:tr>
              <a:tr h="361569">
                <a:tc>
                  <a:txBody>
                    <a:bodyPr/>
                    <a:lstStyle/>
                    <a:p>
                      <a:pPr marL="0" marR="0">
                        <a:lnSpc>
                          <a:spcPct val="115000"/>
                        </a:lnSpc>
                        <a:spcBef>
                          <a:spcPts val="0"/>
                        </a:spcBef>
                        <a:spcAft>
                          <a:spcPts val="0"/>
                        </a:spcAft>
                      </a:pPr>
                      <a:endParaRPr lang="en-US" sz="1200" dirty="0">
                        <a:effectLst/>
                        <a:latin typeface="+mn-lt"/>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5900" marR="115900" marT="44577" marB="44577" anchor="ctr"/>
                </a:tc>
                <a:tc>
                  <a:txBody>
                    <a:bodyPr/>
                    <a:lstStyle/>
                    <a:p>
                      <a:endParaRPr lang="en-US" sz="1200" dirty="0"/>
                    </a:p>
                  </a:txBody>
                  <a:tcPr marL="115900" marR="115900" marT="44577" marB="44577" anchor="ctr"/>
                </a:tc>
                <a:tc>
                  <a:txBody>
                    <a:bodyPr/>
                    <a:lstStyle/>
                    <a:p>
                      <a:endParaRPr lang="en-US" sz="1200" dirty="0">
                        <a:latin typeface="Arial" pitchFamily="34" charset="0"/>
                        <a:cs typeface="Arial" pitchFamily="34" charset="0"/>
                      </a:endParaRPr>
                    </a:p>
                  </a:txBody>
                  <a:tcPr marL="115900" marR="115900" marT="44577" marB="44577" anchor="ctr"/>
                </a:tc>
              </a:tr>
            </a:tbl>
          </a:graphicData>
        </a:graphic>
      </p:graphicFrame>
      <p:sp>
        <p:nvSpPr>
          <p:cNvPr id="6" name="Title 11"/>
          <p:cNvSpPr txBox="1">
            <a:spLocks/>
          </p:cNvSpPr>
          <p:nvPr/>
        </p:nvSpPr>
        <p:spPr>
          <a:xfrm>
            <a:off x="341759" y="11430"/>
            <a:ext cx="11107102" cy="1114425"/>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1950" dirty="0">
                <a:latin typeface="+mj-lt"/>
              </a:rPr>
              <a:t>AMWG  Change Requests (Cont.)</a:t>
            </a:r>
          </a:p>
        </p:txBody>
      </p:sp>
      <p:graphicFrame>
        <p:nvGraphicFramePr>
          <p:cNvPr id="14" name="Object 13"/>
          <p:cNvGraphicFramePr>
            <a:graphicFrameLocks noChangeAspect="1"/>
          </p:cNvGraphicFramePr>
          <p:nvPr>
            <p:extLst/>
          </p:nvPr>
        </p:nvGraphicFramePr>
        <p:xfrm>
          <a:off x="5795010" y="1868807"/>
          <a:ext cx="891540" cy="363736"/>
        </p:xfrm>
        <a:graphic>
          <a:graphicData uri="http://schemas.openxmlformats.org/presentationml/2006/ole">
            <mc:AlternateContent xmlns:mc="http://schemas.openxmlformats.org/markup-compatibility/2006">
              <mc:Choice xmlns:v="urn:schemas-microsoft-com:vml" Requires="v">
                <p:oleObj spid="_x0000_s5292"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795010" y="1868807"/>
                        <a:ext cx="891540" cy="363736"/>
                      </a:xfrm>
                      <a:prstGeom prst="rect">
                        <a:avLst/>
                      </a:prstGeom>
                    </p:spPr>
                  </p:pic>
                </p:oleObj>
              </mc:Fallback>
            </mc:AlternateContent>
          </a:graphicData>
        </a:graphic>
      </p:graphicFrame>
      <p:graphicFrame>
        <p:nvGraphicFramePr>
          <p:cNvPr id="2" name="Object 1"/>
          <p:cNvGraphicFramePr>
            <a:graphicFrameLocks noChangeAspect="1"/>
          </p:cNvGraphicFramePr>
          <p:nvPr>
            <p:extLst/>
          </p:nvPr>
        </p:nvGraphicFramePr>
        <p:xfrm>
          <a:off x="5795010" y="1153717"/>
          <a:ext cx="891540" cy="386953"/>
        </p:xfrm>
        <a:graphic>
          <a:graphicData uri="http://schemas.openxmlformats.org/presentationml/2006/ole">
            <mc:AlternateContent xmlns:mc="http://schemas.openxmlformats.org/markup-compatibility/2006">
              <mc:Choice xmlns:v="urn:schemas-microsoft-com:vml" Requires="v">
                <p:oleObj spid="_x0000_s5293"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95010" y="1153717"/>
                        <a:ext cx="891540" cy="386953"/>
                      </a:xfrm>
                      <a:prstGeom prst="rect">
                        <a:avLst/>
                      </a:prstGeom>
                    </p:spPr>
                  </p:pic>
                </p:oleObj>
              </mc:Fallback>
            </mc:AlternateContent>
          </a:graphicData>
        </a:graphic>
      </p:graphicFrame>
    </p:spTree>
    <p:extLst>
      <p:ext uri="{BB962C8B-B14F-4D97-AF65-F5344CB8AC3E}">
        <p14:creationId xmlns:p14="http://schemas.microsoft.com/office/powerpoint/2010/main" val="814282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z="2730" dirty="0">
                <a:solidFill>
                  <a:srgbClr val="FF0000"/>
                </a:solidFill>
              </a:rPr>
              <a:t>Rough Order Of Magnitude (ROM) Estimate of Effort Classification</a:t>
            </a:r>
          </a:p>
        </p:txBody>
      </p:sp>
      <p:sp>
        <p:nvSpPr>
          <p:cNvPr id="56323" name="TextBox 1"/>
          <p:cNvSpPr txBox="1">
            <a:spLocks noChangeArrowheads="1"/>
          </p:cNvSpPr>
          <p:nvPr/>
        </p:nvSpPr>
        <p:spPr bwMode="auto">
          <a:xfrm>
            <a:off x="586106" y="5062455"/>
            <a:ext cx="951542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marL="278606" indent="-278606">
              <a:buFont typeface="Arial" panose="020B0604020202020204" pitchFamily="34" charset="0"/>
              <a:buChar char="•"/>
            </a:pPr>
            <a:r>
              <a:rPr lang="en-US" altLang="en-US" i="0" dirty="0">
                <a:solidFill>
                  <a:schemeClr val="accent1"/>
                </a:solidFill>
                <a:ea typeface="MS PGothic" pitchFamily="34" charset="-128"/>
              </a:rPr>
              <a:t>These are rough order of magnitudes and do not include project ramp-up and testing effort (SIT &amp; UAT) and only assumes unit testing. </a:t>
            </a:r>
          </a:p>
          <a:p>
            <a:pPr marL="278606" indent="-278606">
              <a:buFont typeface="Arial" panose="020B0604020202020204" pitchFamily="34" charset="0"/>
              <a:buChar char="•"/>
            </a:pPr>
            <a:r>
              <a:rPr lang="en-US" altLang="en-US" i="0" dirty="0">
                <a:solidFill>
                  <a:schemeClr val="accent1"/>
                </a:solidFill>
                <a:ea typeface="MS PGothic" pitchFamily="34" charset="-128"/>
              </a:rPr>
              <a:t>Actual estimates could vary significantly depending on requirements.</a:t>
            </a:r>
          </a:p>
          <a:p>
            <a:pPr marL="278606" indent="-278606">
              <a:buFont typeface="Arial" panose="020B0604020202020204" pitchFamily="34" charset="0"/>
              <a:buChar char="•"/>
            </a:pPr>
            <a:r>
              <a:rPr lang="en-US" altLang="en-US" i="0" dirty="0">
                <a:solidFill>
                  <a:schemeClr val="accent1"/>
                </a:solidFill>
                <a:ea typeface="MS PGothic" pitchFamily="34" charset="-128"/>
              </a:rPr>
              <a:t>Ramp-up and testing would be 20 to 40% of the overall effort </a:t>
            </a:r>
          </a:p>
          <a:p>
            <a:pPr marL="278606" indent="-278606">
              <a:buFont typeface="Arial" panose="020B0604020202020204" pitchFamily="34" charset="0"/>
              <a:buChar char="•"/>
            </a:pPr>
            <a:r>
              <a:rPr lang="en-US" altLang="en-US" i="0" dirty="0">
                <a:solidFill>
                  <a:schemeClr val="accent1"/>
                </a:solidFill>
                <a:ea typeface="MS PGothic" pitchFamily="34" charset="-128"/>
              </a:rPr>
              <a:t>Overall project cost will vary based on efficiency gains from packaging like functionality </a:t>
            </a:r>
          </a:p>
        </p:txBody>
      </p:sp>
      <p:graphicFrame>
        <p:nvGraphicFramePr>
          <p:cNvPr id="142393" name="Group 57"/>
          <p:cNvGraphicFramePr>
            <a:graphicFrameLocks noGrp="1"/>
          </p:cNvGraphicFramePr>
          <p:nvPr/>
        </p:nvGraphicFramePr>
        <p:xfrm>
          <a:off x="2750465" y="1789868"/>
          <a:ext cx="5822871" cy="2985731"/>
        </p:xfrm>
        <a:graphic>
          <a:graphicData uri="http://schemas.openxmlformats.org/drawingml/2006/table">
            <a:tbl>
              <a:tblPr/>
              <a:tblGrid>
                <a:gridCol w="2911435"/>
                <a:gridCol w="2911436"/>
              </a:tblGrid>
              <a:tr h="424101">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000" b="1" i="0" u="none" strike="noStrike" cap="none" normalizeH="0" baseline="0" smtClean="0">
                          <a:ln>
                            <a:noFill/>
                          </a:ln>
                          <a:solidFill>
                            <a:schemeClr val="hlink"/>
                          </a:solidFill>
                          <a:effectLst/>
                          <a:latin typeface="Arial" charset="0"/>
                          <a:cs typeface="Arial" charset="0"/>
                        </a:rPr>
                        <a:t>Change Type</a:t>
                      </a:r>
                    </a:p>
                  </a:txBody>
                  <a:tcPr marL="89154" marR="89154" marT="44577" marB="4457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000" b="1" i="0" u="none" strike="noStrike" cap="none" normalizeH="0" baseline="0" smtClean="0">
                          <a:ln>
                            <a:noFill/>
                          </a:ln>
                          <a:solidFill>
                            <a:schemeClr val="hlink"/>
                          </a:solidFill>
                          <a:effectLst/>
                          <a:latin typeface="Arial" charset="0"/>
                          <a:cs typeface="Arial" charset="0"/>
                        </a:rPr>
                        <a:t>ROM</a:t>
                      </a:r>
                    </a:p>
                  </a:txBody>
                  <a:tcPr marL="89154" marR="89154" marT="44577" marB="4457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41127">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MINOR</a:t>
                      </a:r>
                    </a:p>
                  </a:txBody>
                  <a:tcPr marL="89154" marR="89154" marT="44577" marB="4457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0 – 20 K</a:t>
                      </a:r>
                    </a:p>
                  </a:txBody>
                  <a:tcPr marL="89154" marR="89154" marT="44577" marB="4457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370">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SMALL</a:t>
                      </a:r>
                    </a:p>
                  </a:txBody>
                  <a:tcPr marL="89154" marR="89154" marT="44577" marB="4457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20 – 40 K</a:t>
                      </a:r>
                    </a:p>
                  </a:txBody>
                  <a:tcPr marL="89154" marR="89154" marT="44577" marB="4457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143">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MEDUIM</a:t>
                      </a:r>
                    </a:p>
                  </a:txBody>
                  <a:tcPr marL="89154" marR="89154" marT="44577" marB="4457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40 – 60 K</a:t>
                      </a:r>
                    </a:p>
                  </a:txBody>
                  <a:tcPr marL="89154" marR="89154" marT="44577" marB="4457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499">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HIGH</a:t>
                      </a:r>
                    </a:p>
                  </a:txBody>
                  <a:tcPr marL="89154" marR="89154" marT="44577" marB="4457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60 – 120 K</a:t>
                      </a:r>
                    </a:p>
                  </a:txBody>
                  <a:tcPr marL="89154" marR="89154" marT="44577" marB="4457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491">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VERY HIGH</a:t>
                      </a:r>
                    </a:p>
                  </a:txBody>
                  <a:tcPr marL="89154" marR="89154" marT="44577" marB="4457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Over 120 K</a:t>
                      </a:r>
                    </a:p>
                  </a:txBody>
                  <a:tcPr marL="89154" marR="89154" marT="44577" marB="4457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32519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a:bodyPr>
          <a:lstStyle/>
          <a:p>
            <a:pPr algn="ctr"/>
            <a:r>
              <a:rPr lang="en-US" sz="2600" dirty="0" smtClean="0">
                <a:solidFill>
                  <a:srgbClr val="C00000"/>
                </a:solidFill>
              </a:rPr>
              <a:t>Analysis of AMWG Change Requests</a:t>
            </a:r>
            <a:br>
              <a:rPr lang="en-US" sz="2600" dirty="0" smtClean="0">
                <a:solidFill>
                  <a:srgbClr val="C00000"/>
                </a:solidFill>
              </a:rPr>
            </a:b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24</a:t>
            </a:fld>
            <a:endParaRPr lang="en-US"/>
          </a:p>
        </p:txBody>
      </p:sp>
      <p:sp>
        <p:nvSpPr>
          <p:cNvPr id="6" name="Content Placeholder 12"/>
          <p:cNvSpPr>
            <a:spLocks noGrp="1"/>
          </p:cNvSpPr>
          <p:nvPr>
            <p:ph idx="1"/>
          </p:nvPr>
        </p:nvSpPr>
        <p:spPr>
          <a:xfrm>
            <a:off x="533400" y="1143000"/>
            <a:ext cx="10698480" cy="5334000"/>
          </a:xfrm>
        </p:spPr>
        <p:txBody>
          <a:bodyPr>
            <a:normAutofit lnSpcReduction="10000"/>
          </a:bodyPr>
          <a:lstStyle/>
          <a:p>
            <a:r>
              <a:rPr lang="en-US" sz="2000" dirty="0" smtClean="0"/>
              <a:t>14 – Customer Usability Improvement</a:t>
            </a:r>
          </a:p>
          <a:p>
            <a:pPr lvl="1"/>
            <a:r>
              <a:rPr lang="en-US" sz="2000" dirty="0" smtClean="0"/>
              <a:t>2013 015</a:t>
            </a:r>
          </a:p>
          <a:p>
            <a:pPr lvl="1"/>
            <a:r>
              <a:rPr lang="en-US" sz="2000" dirty="0" smtClean="0"/>
              <a:t>2013 018</a:t>
            </a:r>
          </a:p>
          <a:p>
            <a:pPr lvl="1"/>
            <a:r>
              <a:rPr lang="en-US" sz="2000" dirty="0" smtClean="0"/>
              <a:t>2015 019</a:t>
            </a:r>
          </a:p>
          <a:p>
            <a:pPr lvl="1"/>
            <a:r>
              <a:rPr lang="en-US" sz="2000" dirty="0" smtClean="0"/>
              <a:t>2015 021</a:t>
            </a:r>
          </a:p>
          <a:p>
            <a:pPr lvl="1"/>
            <a:r>
              <a:rPr lang="en-US" sz="2000" dirty="0" smtClean="0"/>
              <a:t>2015 022</a:t>
            </a:r>
          </a:p>
          <a:p>
            <a:pPr lvl="1"/>
            <a:r>
              <a:rPr lang="en-US" sz="2000" dirty="0" smtClean="0"/>
              <a:t>2015 023</a:t>
            </a:r>
          </a:p>
          <a:p>
            <a:pPr lvl="1"/>
            <a:r>
              <a:rPr lang="en-US" sz="2000" dirty="0" smtClean="0"/>
              <a:t>2015 026</a:t>
            </a:r>
          </a:p>
          <a:p>
            <a:pPr lvl="1"/>
            <a:r>
              <a:rPr lang="en-US" sz="2000" dirty="0" smtClean="0"/>
              <a:t>2015 027</a:t>
            </a:r>
          </a:p>
          <a:p>
            <a:pPr lvl="1"/>
            <a:r>
              <a:rPr lang="en-US" sz="2000" dirty="0" smtClean="0"/>
              <a:t>2015 028</a:t>
            </a:r>
          </a:p>
          <a:p>
            <a:pPr lvl="1"/>
            <a:r>
              <a:rPr lang="en-US" sz="2000" dirty="0" smtClean="0"/>
              <a:t>2015 030</a:t>
            </a:r>
          </a:p>
          <a:p>
            <a:pPr lvl="1"/>
            <a:r>
              <a:rPr lang="en-US" sz="2000" dirty="0" smtClean="0"/>
              <a:t>2015 033</a:t>
            </a:r>
          </a:p>
          <a:p>
            <a:pPr lvl="1"/>
            <a:r>
              <a:rPr lang="en-US" sz="2000" dirty="0" smtClean="0"/>
              <a:t>2015 034</a:t>
            </a:r>
          </a:p>
          <a:p>
            <a:pPr lvl="1"/>
            <a:r>
              <a:rPr lang="en-US" sz="2000" dirty="0" smtClean="0"/>
              <a:t>2015 035</a:t>
            </a:r>
          </a:p>
          <a:p>
            <a:pPr lvl="1"/>
            <a:r>
              <a:rPr lang="en-US" sz="2000" dirty="0" smtClean="0"/>
              <a:t>2015 036</a:t>
            </a:r>
          </a:p>
          <a:p>
            <a:pPr lvl="1"/>
            <a:endParaRPr lang="en-US" sz="2000" dirty="0" smtClean="0"/>
          </a:p>
          <a:p>
            <a:pPr marL="0" indent="0">
              <a:buNone/>
            </a:pPr>
            <a:endParaRPr lang="en-US" sz="2000" dirty="0"/>
          </a:p>
          <a:p>
            <a:pPr marL="0" indent="0">
              <a:buNone/>
            </a:pPr>
            <a:endParaRPr lang="en-US" sz="1800" dirty="0" smtClean="0"/>
          </a:p>
        </p:txBody>
      </p:sp>
    </p:spTree>
    <p:extLst>
      <p:ext uri="{BB962C8B-B14F-4D97-AF65-F5344CB8AC3E}">
        <p14:creationId xmlns:p14="http://schemas.microsoft.com/office/powerpoint/2010/main" val="1206653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a:bodyPr>
          <a:lstStyle/>
          <a:p>
            <a:pPr algn="ctr"/>
            <a:r>
              <a:rPr lang="en-US" sz="2600" dirty="0" smtClean="0">
                <a:solidFill>
                  <a:srgbClr val="C00000"/>
                </a:solidFill>
              </a:rPr>
              <a:t>Analysis of AMWG Change Requests</a:t>
            </a:r>
            <a:br>
              <a:rPr lang="en-US" sz="2600" dirty="0" smtClean="0">
                <a:solidFill>
                  <a:srgbClr val="C00000"/>
                </a:solidFill>
              </a:rPr>
            </a:b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25</a:t>
            </a:fld>
            <a:endParaRPr lang="en-US"/>
          </a:p>
        </p:txBody>
      </p:sp>
      <p:sp>
        <p:nvSpPr>
          <p:cNvPr id="6" name="Content Placeholder 12"/>
          <p:cNvSpPr>
            <a:spLocks noGrp="1"/>
          </p:cNvSpPr>
          <p:nvPr>
            <p:ph idx="1"/>
          </p:nvPr>
        </p:nvSpPr>
        <p:spPr>
          <a:xfrm>
            <a:off x="533400" y="1143000"/>
            <a:ext cx="10698480" cy="5334000"/>
          </a:xfrm>
        </p:spPr>
        <p:txBody>
          <a:bodyPr>
            <a:normAutofit/>
          </a:bodyPr>
          <a:lstStyle/>
          <a:p>
            <a:r>
              <a:rPr lang="en-US" sz="2000" dirty="0" smtClean="0"/>
              <a:t>7 </a:t>
            </a:r>
            <a:r>
              <a:rPr lang="en-US" sz="2000" dirty="0"/>
              <a:t>– </a:t>
            </a:r>
            <a:r>
              <a:rPr lang="en-US" sz="2000" dirty="0" smtClean="0"/>
              <a:t>Third Party Enhancement</a:t>
            </a:r>
          </a:p>
          <a:p>
            <a:pPr lvl="1"/>
            <a:r>
              <a:rPr lang="en-US" sz="2000" dirty="0" smtClean="0"/>
              <a:t>2015 020</a:t>
            </a:r>
          </a:p>
          <a:p>
            <a:pPr lvl="1"/>
            <a:r>
              <a:rPr lang="en-US" sz="2000" dirty="0" smtClean="0"/>
              <a:t>2015 025</a:t>
            </a:r>
          </a:p>
          <a:p>
            <a:pPr lvl="1"/>
            <a:r>
              <a:rPr lang="en-US" sz="2000" dirty="0" smtClean="0"/>
              <a:t>2015 029</a:t>
            </a:r>
          </a:p>
          <a:p>
            <a:pPr lvl="1"/>
            <a:r>
              <a:rPr lang="en-US" sz="2000" dirty="0" smtClean="0"/>
              <a:t>2015 038</a:t>
            </a:r>
          </a:p>
          <a:p>
            <a:pPr lvl="1"/>
            <a:r>
              <a:rPr lang="en-US" sz="2000" dirty="0" smtClean="0"/>
              <a:t>2015 039</a:t>
            </a:r>
          </a:p>
          <a:p>
            <a:pPr lvl="1"/>
            <a:r>
              <a:rPr lang="en-US" sz="2000" dirty="0" smtClean="0"/>
              <a:t>2015 041</a:t>
            </a:r>
          </a:p>
          <a:p>
            <a:pPr lvl="1"/>
            <a:r>
              <a:rPr lang="en-US" sz="2000" dirty="0" smtClean="0"/>
              <a:t>2015 042</a:t>
            </a:r>
          </a:p>
          <a:p>
            <a:pPr lvl="1"/>
            <a:endParaRPr lang="en-US" sz="2000" dirty="0"/>
          </a:p>
          <a:p>
            <a:r>
              <a:rPr lang="en-US" sz="2000" dirty="0" smtClean="0"/>
              <a:t>1 – Security Control</a:t>
            </a:r>
          </a:p>
          <a:p>
            <a:pPr lvl="1"/>
            <a:r>
              <a:rPr lang="en-US" sz="2000" dirty="0" smtClean="0"/>
              <a:t>2015 031</a:t>
            </a:r>
          </a:p>
          <a:p>
            <a:pPr marL="0" indent="0">
              <a:buNone/>
            </a:pPr>
            <a:endParaRPr lang="en-US" sz="2000" dirty="0"/>
          </a:p>
          <a:p>
            <a:pPr marL="0" indent="0">
              <a:buNone/>
            </a:pPr>
            <a:endParaRPr lang="en-US" sz="1800" dirty="0" smtClean="0"/>
          </a:p>
        </p:txBody>
      </p:sp>
    </p:spTree>
    <p:extLst>
      <p:ext uri="{BB962C8B-B14F-4D97-AF65-F5344CB8AC3E}">
        <p14:creationId xmlns:p14="http://schemas.microsoft.com/office/powerpoint/2010/main" val="988082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a:bodyPr>
          <a:lstStyle/>
          <a:p>
            <a:pPr algn="ctr"/>
            <a:r>
              <a:rPr lang="en-US" sz="2600" dirty="0" smtClean="0">
                <a:solidFill>
                  <a:srgbClr val="C00000"/>
                </a:solidFill>
              </a:rPr>
              <a:t>Analysis of AMWG Change Requests</a:t>
            </a:r>
            <a:br>
              <a:rPr lang="en-US" sz="2600" dirty="0" smtClean="0">
                <a:solidFill>
                  <a:srgbClr val="C00000"/>
                </a:solidFill>
              </a:rPr>
            </a:b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26</a:t>
            </a:fld>
            <a:endParaRPr lang="en-US"/>
          </a:p>
        </p:txBody>
      </p:sp>
      <p:sp>
        <p:nvSpPr>
          <p:cNvPr id="6" name="Content Placeholder 12"/>
          <p:cNvSpPr>
            <a:spLocks noGrp="1"/>
          </p:cNvSpPr>
          <p:nvPr>
            <p:ph idx="1"/>
          </p:nvPr>
        </p:nvSpPr>
        <p:spPr>
          <a:xfrm>
            <a:off x="533400" y="1143000"/>
            <a:ext cx="10698480" cy="5334000"/>
          </a:xfrm>
        </p:spPr>
        <p:txBody>
          <a:bodyPr>
            <a:normAutofit/>
          </a:bodyPr>
          <a:lstStyle/>
          <a:p>
            <a:r>
              <a:rPr lang="en-US" sz="2000" dirty="0" smtClean="0"/>
              <a:t>6 – SMT New Reporting</a:t>
            </a:r>
          </a:p>
          <a:p>
            <a:pPr lvl="1"/>
            <a:r>
              <a:rPr lang="en-US" sz="2000" dirty="0" smtClean="0"/>
              <a:t>2013 001</a:t>
            </a:r>
          </a:p>
          <a:p>
            <a:pPr lvl="1"/>
            <a:r>
              <a:rPr lang="en-US" sz="2000" dirty="0" smtClean="0"/>
              <a:t>2013 003</a:t>
            </a:r>
          </a:p>
          <a:p>
            <a:pPr lvl="1"/>
            <a:r>
              <a:rPr lang="en-US" sz="2000" dirty="0" smtClean="0"/>
              <a:t>2013 004</a:t>
            </a:r>
          </a:p>
          <a:p>
            <a:pPr lvl="1"/>
            <a:r>
              <a:rPr lang="en-US" sz="2000" dirty="0" smtClean="0"/>
              <a:t>2013 008</a:t>
            </a:r>
          </a:p>
          <a:p>
            <a:pPr lvl="1"/>
            <a:r>
              <a:rPr lang="en-US" sz="2000" dirty="0" smtClean="0"/>
              <a:t>2013 010</a:t>
            </a:r>
          </a:p>
          <a:p>
            <a:pPr lvl="1"/>
            <a:r>
              <a:rPr lang="en-US" sz="2000" dirty="0" smtClean="0"/>
              <a:t>2013 011</a:t>
            </a:r>
          </a:p>
          <a:p>
            <a:pPr marL="0" indent="0">
              <a:buNone/>
            </a:pPr>
            <a:endParaRPr lang="en-US" sz="2000" dirty="0" smtClean="0"/>
          </a:p>
          <a:p>
            <a:r>
              <a:rPr lang="en-US" sz="2000" dirty="0" smtClean="0"/>
              <a:t>3 – REP Usability Improvement</a:t>
            </a:r>
          </a:p>
          <a:p>
            <a:pPr lvl="1"/>
            <a:r>
              <a:rPr lang="en-US" sz="2000" dirty="0" smtClean="0"/>
              <a:t>2015 032</a:t>
            </a:r>
          </a:p>
          <a:p>
            <a:pPr lvl="1"/>
            <a:r>
              <a:rPr lang="en-US" sz="2000" dirty="0" smtClean="0"/>
              <a:t>2015 037</a:t>
            </a:r>
          </a:p>
          <a:p>
            <a:pPr lvl="1"/>
            <a:r>
              <a:rPr lang="en-US" sz="2000" dirty="0" smtClean="0"/>
              <a:t>2015 040</a:t>
            </a:r>
          </a:p>
          <a:p>
            <a:pPr marL="0" indent="0">
              <a:buNone/>
            </a:pPr>
            <a:endParaRPr lang="en-US" sz="1800" dirty="0" smtClean="0"/>
          </a:p>
        </p:txBody>
      </p:sp>
    </p:spTree>
    <p:extLst>
      <p:ext uri="{BB962C8B-B14F-4D97-AF65-F5344CB8AC3E}">
        <p14:creationId xmlns:p14="http://schemas.microsoft.com/office/powerpoint/2010/main" val="3747794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3940175"/>
            <a:ext cx="10842626" cy="1470025"/>
          </a:xfrm>
        </p:spPr>
        <p:txBody>
          <a:bodyPr>
            <a:noAutofit/>
          </a:bodyPr>
          <a:lstStyle/>
          <a:p>
            <a:pPr algn="ctr"/>
            <a:r>
              <a:rPr lang="en-US" sz="3600" b="1" dirty="0" smtClean="0"/>
              <a:t>SMT Third Party Processes</a:t>
            </a:r>
            <a:br>
              <a:rPr lang="en-US" sz="3600" b="1" dirty="0" smtClean="0"/>
            </a:br>
            <a:r>
              <a:rPr lang="en-US" sz="2800" dirty="0" smtClean="0"/>
              <a:t>Third Party Registration, Agreement Creation, Customer Agreement Acceptance, Other Third Party Processes</a:t>
            </a:r>
            <a:r>
              <a:rPr lang="en-US" sz="2800" b="1" dirty="0" smtClean="0"/>
              <a:t/>
            </a:r>
            <a:br>
              <a:rPr lang="en-US" sz="2800" b="1" dirty="0" smtClean="0"/>
            </a:br>
            <a:r>
              <a:rPr lang="en-US" sz="3600" b="1" dirty="0"/>
              <a:t/>
            </a:r>
            <a:br>
              <a:rPr lang="en-US" sz="3600" b="1" dirty="0"/>
            </a:br>
            <a:r>
              <a:rPr lang="en-US" sz="2400" b="1" dirty="0" smtClean="0"/>
              <a:t/>
            </a:r>
            <a:br>
              <a:rPr lang="en-US" sz="2400" b="1" dirty="0" smtClean="0"/>
            </a:br>
            <a:r>
              <a:rPr lang="en-US" sz="2400" b="1" dirty="0"/>
              <a:t/>
            </a:r>
            <a:br>
              <a:rPr lang="en-US" sz="2400" b="1" dirty="0"/>
            </a:br>
            <a:endParaRPr lang="en-US" sz="2400" dirty="0"/>
          </a:p>
        </p:txBody>
      </p:sp>
    </p:spTree>
    <p:extLst>
      <p:ext uri="{BB962C8B-B14F-4D97-AF65-F5344CB8AC3E}">
        <p14:creationId xmlns:p14="http://schemas.microsoft.com/office/powerpoint/2010/main" val="2636136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a:bodyPr>
          <a:lstStyle/>
          <a:p>
            <a:pPr algn="ctr"/>
            <a:r>
              <a:rPr lang="en-US" sz="2600" dirty="0" smtClean="0">
                <a:solidFill>
                  <a:srgbClr val="C00000"/>
                </a:solidFill>
              </a:rPr>
              <a:t>SMT Third Party Processes</a:t>
            </a:r>
            <a:br>
              <a:rPr lang="en-US" sz="2600" dirty="0" smtClean="0">
                <a:solidFill>
                  <a:srgbClr val="C00000"/>
                </a:solidFill>
              </a:rPr>
            </a:b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28</a:t>
            </a:fld>
            <a:endParaRPr lang="en-US"/>
          </a:p>
        </p:txBody>
      </p:sp>
      <p:sp>
        <p:nvSpPr>
          <p:cNvPr id="6" name="Content Placeholder 12"/>
          <p:cNvSpPr>
            <a:spLocks noGrp="1"/>
          </p:cNvSpPr>
          <p:nvPr>
            <p:ph idx="1"/>
          </p:nvPr>
        </p:nvSpPr>
        <p:spPr>
          <a:xfrm>
            <a:off x="533400" y="1143000"/>
            <a:ext cx="10698480" cy="5334000"/>
          </a:xfrm>
        </p:spPr>
        <p:txBody>
          <a:bodyPr>
            <a:normAutofit/>
          </a:bodyPr>
          <a:lstStyle/>
          <a:p>
            <a:pPr marL="0" indent="0">
              <a:buNone/>
            </a:pPr>
            <a:r>
              <a:rPr lang="en-US" sz="2000" b="1" dirty="0"/>
              <a:t>AMWG Key Documents Navigation </a:t>
            </a:r>
            <a:r>
              <a:rPr lang="en-US" sz="2000" b="1" dirty="0" smtClean="0"/>
              <a:t>Tool</a:t>
            </a:r>
          </a:p>
          <a:p>
            <a:pPr marL="0" indent="0">
              <a:buNone/>
            </a:pPr>
            <a:endParaRPr lang="en-US" sz="2000" dirty="0" smtClean="0"/>
          </a:p>
          <a:p>
            <a:r>
              <a:rPr lang="en-US" sz="2000" dirty="0"/>
              <a:t>R4.3 3</a:t>
            </a:r>
            <a:r>
              <a:rPr lang="en-US" sz="2000" baseline="30000" dirty="0"/>
              <a:t>rd</a:t>
            </a:r>
            <a:r>
              <a:rPr lang="en-US" sz="2000" dirty="0"/>
              <a:t> Party – Navigation Deck (Part 1 of 2) – v3.1 – </a:t>
            </a:r>
            <a:r>
              <a:rPr lang="en-US" sz="2000" dirty="0" smtClean="0"/>
              <a:t>20140611</a:t>
            </a:r>
          </a:p>
          <a:p>
            <a:r>
              <a:rPr lang="en-US" sz="2000" dirty="0"/>
              <a:t>R4.3 3</a:t>
            </a:r>
            <a:r>
              <a:rPr lang="en-US" sz="2000" baseline="30000" dirty="0"/>
              <a:t>rd</a:t>
            </a:r>
            <a:r>
              <a:rPr lang="en-US" sz="2000" dirty="0"/>
              <a:t> Party – Navigation Deck (Part 2 of 2) – v3.1 – 20140611</a:t>
            </a:r>
            <a:endParaRPr lang="en-US" sz="2000" dirty="0" smtClean="0"/>
          </a:p>
          <a:p>
            <a:pPr marL="0" indent="0">
              <a:buNone/>
            </a:pPr>
            <a:endParaRPr lang="en-US" sz="2000" dirty="0" smtClean="0"/>
          </a:p>
          <a:p>
            <a:pPr marL="0" indent="0">
              <a:buNone/>
            </a:pPr>
            <a:r>
              <a:rPr lang="en-US" sz="2000" b="1" dirty="0" smtClean="0"/>
              <a:t>SMT User Guides</a:t>
            </a:r>
            <a:endParaRPr lang="en-US" sz="2000" b="1" dirty="0"/>
          </a:p>
          <a:p>
            <a:r>
              <a:rPr lang="en-US" sz="2000" dirty="0" smtClean="0"/>
              <a:t>Smart Meter Texas C?</a:t>
            </a:r>
          </a:p>
          <a:p>
            <a:r>
              <a:rPr lang="en-US" sz="2000" dirty="0" smtClean="0"/>
              <a:t>Customer User Guide - Section 9 Managing Third Party Agreements</a:t>
            </a:r>
          </a:p>
          <a:p>
            <a:r>
              <a:rPr lang="en-US" sz="2000" dirty="0" smtClean="0"/>
              <a:t>Smart Meter Texas Third Party Service Provider User Guide – Entire Document</a:t>
            </a:r>
          </a:p>
          <a:p>
            <a:pPr marL="0" indent="0">
              <a:buNone/>
            </a:pPr>
            <a:endParaRPr lang="en-US" sz="2000" dirty="0" smtClean="0"/>
          </a:p>
          <a:p>
            <a:pPr marL="0" indent="0">
              <a:buNone/>
            </a:pPr>
            <a:endParaRPr lang="en-US" sz="2000" dirty="0"/>
          </a:p>
          <a:p>
            <a:pPr marL="0" indent="0">
              <a:buNone/>
            </a:pPr>
            <a:endParaRPr lang="en-US" sz="1800" dirty="0" smtClean="0"/>
          </a:p>
        </p:txBody>
      </p:sp>
    </p:spTree>
    <p:extLst>
      <p:ext uri="{BB962C8B-B14F-4D97-AF65-F5344CB8AC3E}">
        <p14:creationId xmlns:p14="http://schemas.microsoft.com/office/powerpoint/2010/main" val="42488544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a:bodyPr>
          <a:lstStyle/>
          <a:p>
            <a:pPr algn="ctr"/>
            <a:r>
              <a:rPr lang="en-US" sz="2600" dirty="0" smtClean="0">
                <a:solidFill>
                  <a:srgbClr val="C00000"/>
                </a:solidFill>
              </a:rPr>
              <a:t>SMT Third Party Processes</a:t>
            </a:r>
            <a:br>
              <a:rPr lang="en-US" sz="2600" dirty="0" smtClean="0">
                <a:solidFill>
                  <a:srgbClr val="C00000"/>
                </a:solidFill>
              </a:rPr>
            </a:b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29</a:t>
            </a:fld>
            <a:endParaRPr lang="en-US"/>
          </a:p>
        </p:txBody>
      </p:sp>
      <p:sp>
        <p:nvSpPr>
          <p:cNvPr id="6" name="Content Placeholder 12"/>
          <p:cNvSpPr>
            <a:spLocks noGrp="1"/>
          </p:cNvSpPr>
          <p:nvPr>
            <p:ph idx="1"/>
          </p:nvPr>
        </p:nvSpPr>
        <p:spPr>
          <a:xfrm>
            <a:off x="533400" y="1143000"/>
            <a:ext cx="10698480" cy="5334000"/>
          </a:xfrm>
        </p:spPr>
        <p:txBody>
          <a:bodyPr>
            <a:normAutofit/>
          </a:bodyPr>
          <a:lstStyle/>
          <a:p>
            <a:pPr marL="0" indent="0">
              <a:buNone/>
            </a:pPr>
            <a:r>
              <a:rPr lang="en-US" sz="2000" b="1" dirty="0" smtClean="0"/>
              <a:t>SMT FAQs Public</a:t>
            </a:r>
          </a:p>
          <a:p>
            <a:r>
              <a:rPr lang="en-US" sz="2000" dirty="0" smtClean="0"/>
              <a:t>What is a Third –Party Service Provider?</a:t>
            </a:r>
          </a:p>
          <a:p>
            <a:r>
              <a:rPr lang="en-US" sz="2000" dirty="0" smtClean="0"/>
              <a:t>Who else can access my usage data, meter, and premise information?</a:t>
            </a:r>
          </a:p>
          <a:p>
            <a:r>
              <a:rPr lang="en-US" sz="2000" dirty="0" smtClean="0"/>
              <a:t>Who else can access my In-Home Devices?</a:t>
            </a:r>
          </a:p>
          <a:p>
            <a:r>
              <a:rPr lang="en-US" sz="2000" dirty="0" smtClean="0"/>
              <a:t>What is a Third-Party Agreement?</a:t>
            </a:r>
          </a:p>
          <a:p>
            <a:endParaRPr lang="en-US" sz="2000" dirty="0" smtClean="0"/>
          </a:p>
          <a:p>
            <a:pPr marL="0" indent="0">
              <a:buNone/>
            </a:pPr>
            <a:r>
              <a:rPr lang="en-US" sz="2000" b="1" dirty="0" smtClean="0"/>
              <a:t>SMT FAQs Private (Third Parties and REPs)</a:t>
            </a:r>
          </a:p>
          <a:p>
            <a:r>
              <a:rPr lang="en-US" sz="2000" dirty="0" smtClean="0"/>
              <a:t>All FAQs</a:t>
            </a:r>
            <a:endParaRPr lang="en-US" sz="2000" dirty="0"/>
          </a:p>
          <a:p>
            <a:pPr marL="0" indent="0">
              <a:buNone/>
            </a:pPr>
            <a:endParaRPr lang="en-US" sz="1800" dirty="0" smtClean="0"/>
          </a:p>
        </p:txBody>
      </p:sp>
    </p:spTree>
    <p:extLst>
      <p:ext uri="{BB962C8B-B14F-4D97-AF65-F5344CB8AC3E}">
        <p14:creationId xmlns:p14="http://schemas.microsoft.com/office/powerpoint/2010/main" val="1191918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28600"/>
            <a:ext cx="10698480" cy="1143000"/>
          </a:xfrm>
        </p:spPr>
        <p:txBody>
          <a:bodyPr>
            <a:normAutofit/>
          </a:bodyPr>
          <a:lstStyle/>
          <a:p>
            <a:pPr algn="ctr"/>
            <a:r>
              <a:rPr lang="en-US" sz="2600" dirty="0" smtClean="0">
                <a:solidFill>
                  <a:srgbClr val="C00000"/>
                </a:solidFill>
              </a:rPr>
              <a:t>SMT Disaster Recovery Exercise</a:t>
            </a:r>
            <a:br>
              <a:rPr lang="en-US" sz="2600" dirty="0" smtClean="0">
                <a:solidFill>
                  <a:srgbClr val="C00000"/>
                </a:solidFill>
              </a:rPr>
            </a:br>
            <a:r>
              <a:rPr lang="en-US" sz="2400" dirty="0">
                <a:solidFill>
                  <a:srgbClr val="C00000"/>
                </a:solidFill>
              </a:rPr>
              <a:t>October 8 through October 15, 2016</a:t>
            </a:r>
            <a:endParaRPr lang="en-US" sz="24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3</a:t>
            </a:fld>
            <a:endParaRPr lang="en-US"/>
          </a:p>
        </p:txBody>
      </p:sp>
      <p:sp>
        <p:nvSpPr>
          <p:cNvPr id="6" name="Content Placeholder 12"/>
          <p:cNvSpPr>
            <a:spLocks noGrp="1"/>
          </p:cNvSpPr>
          <p:nvPr>
            <p:ph idx="1"/>
          </p:nvPr>
        </p:nvSpPr>
        <p:spPr>
          <a:xfrm>
            <a:off x="533400" y="1371600"/>
            <a:ext cx="10698480" cy="4876800"/>
          </a:xfrm>
        </p:spPr>
        <p:txBody>
          <a:bodyPr>
            <a:normAutofit/>
          </a:bodyPr>
          <a:lstStyle/>
          <a:p>
            <a:pPr marL="0" indent="0">
              <a:buNone/>
            </a:pPr>
            <a:r>
              <a:rPr lang="en-US" sz="1800" dirty="0" smtClean="0"/>
              <a:t>SMT successfully completed </a:t>
            </a:r>
            <a:r>
              <a:rPr lang="en-US" sz="1800" dirty="0"/>
              <a:t>a</a:t>
            </a:r>
            <a:r>
              <a:rPr lang="en-US" sz="1800" dirty="0" smtClean="0"/>
              <a:t> 2016 disaster recover exercise</a:t>
            </a:r>
          </a:p>
          <a:p>
            <a:pPr marL="0" indent="0">
              <a:buNone/>
            </a:pPr>
            <a:endParaRPr lang="en-US" sz="1800" b="1" dirty="0" smtClean="0"/>
          </a:p>
          <a:p>
            <a:pPr marL="0" indent="0">
              <a:buNone/>
            </a:pPr>
            <a:r>
              <a:rPr lang="en-US" sz="1800" dirty="0" smtClean="0"/>
              <a:t>October 8, 2016 - SMT switched from the Production environment to the Disaster Recovery environment</a:t>
            </a:r>
            <a:endParaRPr lang="en-US" sz="1800" dirty="0"/>
          </a:p>
          <a:p>
            <a:r>
              <a:rPr lang="en-US" sz="1800" dirty="0" smtClean="0"/>
              <a:t>SMT moved from the Production environment to the Disaster Recovery environment on Saturday </a:t>
            </a:r>
            <a:r>
              <a:rPr lang="en-US" sz="1800" dirty="0"/>
              <a:t>October 8, 2016 </a:t>
            </a:r>
            <a:r>
              <a:rPr lang="en-US" sz="1800" dirty="0" smtClean="0"/>
              <a:t>from 00:01 </a:t>
            </a:r>
            <a:r>
              <a:rPr lang="en-US" sz="1800" dirty="0"/>
              <a:t>A.M. CST until Saturday October 8, 2016 </a:t>
            </a:r>
            <a:r>
              <a:rPr lang="en-US" sz="1800" dirty="0" smtClean="0"/>
              <a:t>6:30 </a:t>
            </a:r>
            <a:r>
              <a:rPr lang="en-US" sz="1800" dirty="0"/>
              <a:t>A.M. CST </a:t>
            </a:r>
            <a:r>
              <a:rPr lang="en-US" sz="1800" dirty="0" smtClean="0"/>
              <a:t>which required  an outage </a:t>
            </a:r>
            <a:r>
              <a:rPr lang="en-US" sz="1800" dirty="0"/>
              <a:t>of all SMT </a:t>
            </a:r>
            <a:r>
              <a:rPr lang="en-US" sz="1800" dirty="0" smtClean="0"/>
              <a:t>services.  This process was scheduled for 10 hours but was completed ahead of schedule within 6.5 hours.</a:t>
            </a:r>
          </a:p>
          <a:p>
            <a:r>
              <a:rPr lang="en-US" sz="1800" dirty="0"/>
              <a:t>ROR and Third Party FTPS Folders for LSE interval data </a:t>
            </a:r>
            <a:r>
              <a:rPr lang="en-US" sz="1800" dirty="0" smtClean="0"/>
              <a:t>became available </a:t>
            </a:r>
            <a:r>
              <a:rPr lang="en-US" sz="1800" dirty="0"/>
              <a:t>for download utilizing the SMT Disaster Recovery </a:t>
            </a:r>
            <a:r>
              <a:rPr lang="en-US" sz="1800" dirty="0" smtClean="0"/>
              <a:t>environment earlier on Saturday </a:t>
            </a:r>
            <a:r>
              <a:rPr lang="en-US" sz="1800" dirty="0"/>
              <a:t>October 8, 2016 </a:t>
            </a:r>
            <a:r>
              <a:rPr lang="en-US" sz="1800" dirty="0" smtClean="0"/>
              <a:t>at 01:01 </a:t>
            </a:r>
            <a:r>
              <a:rPr lang="en-US" sz="1800" dirty="0"/>
              <a:t>A.M. </a:t>
            </a:r>
            <a:r>
              <a:rPr lang="en-US" sz="1800" dirty="0" smtClean="0"/>
              <a:t>CST within 1 hour.</a:t>
            </a:r>
          </a:p>
          <a:p>
            <a:pPr marL="0" indent="0">
              <a:buNone/>
            </a:pPr>
            <a:endParaRPr lang="en-US" sz="1800" dirty="0" smtClean="0"/>
          </a:p>
          <a:p>
            <a:pPr marL="0" indent="0">
              <a:buNone/>
            </a:pPr>
            <a:r>
              <a:rPr lang="en-US" sz="1800" dirty="0" smtClean="0"/>
              <a:t>October 8 until October 15 – SMT </a:t>
            </a:r>
            <a:r>
              <a:rPr lang="en-US" sz="1800" dirty="0"/>
              <a:t>c</a:t>
            </a:r>
            <a:r>
              <a:rPr lang="en-US" sz="1800" dirty="0" smtClean="0"/>
              <a:t>onducted </a:t>
            </a:r>
            <a:r>
              <a:rPr lang="en-US" sz="1800" dirty="0"/>
              <a:t>o</a:t>
            </a:r>
            <a:r>
              <a:rPr lang="en-US" sz="1800" dirty="0" smtClean="0"/>
              <a:t>perations on the SMT Disaster Recovery environment </a:t>
            </a:r>
          </a:p>
          <a:p>
            <a:r>
              <a:rPr lang="en-US" sz="1800" dirty="0" smtClean="0"/>
              <a:t>All </a:t>
            </a:r>
            <a:r>
              <a:rPr lang="en-US" sz="1800" dirty="0"/>
              <a:t>SMT services </a:t>
            </a:r>
            <a:r>
              <a:rPr lang="en-US" sz="1800" dirty="0" smtClean="0"/>
              <a:t>were </a:t>
            </a:r>
            <a:r>
              <a:rPr lang="en-US" sz="1800" dirty="0"/>
              <a:t>available utilizing SMT Disaster Recovery </a:t>
            </a:r>
            <a:r>
              <a:rPr lang="en-US" sz="1800" dirty="0" smtClean="0"/>
              <a:t>environment from Saturday </a:t>
            </a:r>
            <a:r>
              <a:rPr lang="en-US" sz="1800" dirty="0"/>
              <a:t>October 8, 2016 </a:t>
            </a:r>
            <a:r>
              <a:rPr lang="en-US" sz="1800" dirty="0" smtClean="0"/>
              <a:t>6:30 </a:t>
            </a:r>
            <a:r>
              <a:rPr lang="en-US" sz="1800" dirty="0"/>
              <a:t>A.M. CST until Saturday October 15, 2016 00:00 A.M. </a:t>
            </a:r>
            <a:r>
              <a:rPr lang="en-US" sz="1800" dirty="0" smtClean="0"/>
              <a:t>CST.</a:t>
            </a:r>
          </a:p>
          <a:p>
            <a:pPr marL="0" indent="0">
              <a:buNone/>
            </a:pPr>
            <a:endParaRPr lang="en-US" sz="1800" dirty="0" smtClean="0"/>
          </a:p>
          <a:p>
            <a:pPr marL="0" indent="0">
              <a:buNone/>
            </a:pPr>
            <a:endParaRPr lang="en-US" sz="1800" dirty="0"/>
          </a:p>
          <a:p>
            <a:endParaRPr lang="en-US" sz="1800" dirty="0"/>
          </a:p>
        </p:txBody>
      </p:sp>
    </p:spTree>
    <p:extLst>
      <p:ext uri="{BB962C8B-B14F-4D97-AF65-F5344CB8AC3E}">
        <p14:creationId xmlns:p14="http://schemas.microsoft.com/office/powerpoint/2010/main" val="19498099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Analysis of Existing SMT Statistics Reports</a:t>
            </a:r>
            <a:br>
              <a:rPr lang="en-US" sz="3600" b="1" dirty="0" smtClean="0"/>
            </a:br>
            <a:r>
              <a:rPr lang="en-US" sz="3600" b="1" dirty="0" smtClean="0"/>
              <a:t>Not Already Shared with AMWG</a:t>
            </a:r>
            <a:endParaRPr lang="en-US" sz="3600" dirty="0"/>
          </a:p>
        </p:txBody>
      </p:sp>
    </p:spTree>
    <p:extLst>
      <p:ext uri="{BB962C8B-B14F-4D97-AF65-F5344CB8AC3E}">
        <p14:creationId xmlns:p14="http://schemas.microsoft.com/office/powerpoint/2010/main" val="19458024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12192000" cy="1143000"/>
          </a:xfrm>
        </p:spPr>
        <p:txBody>
          <a:bodyPr>
            <a:noAutofit/>
          </a:bodyPr>
          <a:lstStyle/>
          <a:p>
            <a:pPr algn="ctr"/>
            <a:r>
              <a:rPr lang="en-US" sz="2600" dirty="0" smtClean="0">
                <a:solidFill>
                  <a:srgbClr val="C00000"/>
                </a:solidFill>
              </a:rPr>
              <a:t>Analysis of Existing SMT Statistics Reports not Already Shared with AMWG </a:t>
            </a:r>
            <a:br>
              <a:rPr lang="en-US" sz="2600" dirty="0" smtClean="0">
                <a:solidFill>
                  <a:srgbClr val="C00000"/>
                </a:solidFill>
              </a:rPr>
            </a:b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31</a:t>
            </a:fld>
            <a:endParaRPr lang="en-US"/>
          </a:p>
        </p:txBody>
      </p:sp>
      <p:sp>
        <p:nvSpPr>
          <p:cNvPr id="6" name="Content Placeholder 12"/>
          <p:cNvSpPr>
            <a:spLocks noGrp="1"/>
          </p:cNvSpPr>
          <p:nvPr>
            <p:ph idx="1"/>
          </p:nvPr>
        </p:nvSpPr>
        <p:spPr>
          <a:xfrm>
            <a:off x="533400" y="1143000"/>
            <a:ext cx="10698480" cy="5334000"/>
          </a:xfrm>
        </p:spPr>
        <p:txBody>
          <a:bodyPr>
            <a:normAutofit/>
          </a:bodyPr>
          <a:lstStyle/>
          <a:p>
            <a:r>
              <a:rPr lang="en-US" sz="2400" dirty="0" smtClean="0"/>
              <a:t>Identified one report “The Monthly Login Report” that is not currently shared on a monthly basis with AMWG</a:t>
            </a:r>
          </a:p>
          <a:p>
            <a:endParaRPr lang="en-US" sz="2400" dirty="0"/>
          </a:p>
          <a:p>
            <a:r>
              <a:rPr lang="en-US" sz="2400" dirty="0" smtClean="0"/>
              <a:t>This report has been shared when requested to the Market, but no one to date has desired to continue on a monthly basis</a:t>
            </a:r>
          </a:p>
          <a:p>
            <a:pPr marL="0" indent="0">
              <a:buNone/>
            </a:pPr>
            <a:endParaRPr lang="en-US" sz="2400" dirty="0" smtClean="0"/>
          </a:p>
          <a:p>
            <a:r>
              <a:rPr lang="en-US" sz="2400" dirty="0" smtClean="0"/>
              <a:t>The Monthly Login Report provides the number of SMT website successful logins by day over a month period</a:t>
            </a:r>
          </a:p>
          <a:p>
            <a:pPr marL="0" indent="0">
              <a:buNone/>
            </a:pPr>
            <a:endParaRPr lang="en-US" sz="2400" dirty="0" smtClean="0"/>
          </a:p>
          <a:p>
            <a:r>
              <a:rPr lang="en-US" sz="2400" dirty="0" smtClean="0"/>
              <a:t>The Monthly Login Report for October has been provided for AMWG review  </a:t>
            </a:r>
          </a:p>
        </p:txBody>
      </p:sp>
    </p:spTree>
    <p:extLst>
      <p:ext uri="{BB962C8B-B14F-4D97-AF65-F5344CB8AC3E}">
        <p14:creationId xmlns:p14="http://schemas.microsoft.com/office/powerpoint/2010/main" val="6664891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Future Third Party Reporting Enhancements to Analysis and Statistics</a:t>
            </a:r>
            <a:br>
              <a:rPr lang="en-US" sz="3600" b="1" dirty="0" smtClean="0"/>
            </a:br>
            <a:endParaRPr lang="en-US" sz="3600" dirty="0"/>
          </a:p>
        </p:txBody>
      </p:sp>
    </p:spTree>
    <p:extLst>
      <p:ext uri="{BB962C8B-B14F-4D97-AF65-F5344CB8AC3E}">
        <p14:creationId xmlns:p14="http://schemas.microsoft.com/office/powerpoint/2010/main" val="27059113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12192000" cy="1143000"/>
          </a:xfrm>
        </p:spPr>
        <p:txBody>
          <a:bodyPr>
            <a:noAutofit/>
          </a:bodyPr>
          <a:lstStyle/>
          <a:p>
            <a:pPr algn="ctr"/>
            <a:r>
              <a:rPr lang="en-US" sz="2600" dirty="0" smtClean="0">
                <a:solidFill>
                  <a:srgbClr val="C00000"/>
                </a:solidFill>
              </a:rPr>
              <a:t>Future Third Party Reporting Enhancements to Analysis and Statistics</a:t>
            </a:r>
            <a:br>
              <a:rPr lang="en-US" sz="2600" dirty="0" smtClean="0">
                <a:solidFill>
                  <a:srgbClr val="C00000"/>
                </a:solidFill>
              </a:rPr>
            </a:b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33</a:t>
            </a:fld>
            <a:endParaRPr lang="en-US"/>
          </a:p>
        </p:txBody>
      </p:sp>
      <p:sp>
        <p:nvSpPr>
          <p:cNvPr id="6" name="Content Placeholder 12"/>
          <p:cNvSpPr>
            <a:spLocks noGrp="1"/>
          </p:cNvSpPr>
          <p:nvPr>
            <p:ph idx="1"/>
          </p:nvPr>
        </p:nvSpPr>
        <p:spPr>
          <a:xfrm>
            <a:off x="533400" y="1143000"/>
            <a:ext cx="10698480" cy="5715000"/>
          </a:xfrm>
        </p:spPr>
        <p:txBody>
          <a:bodyPr>
            <a:normAutofit fontScale="92500" lnSpcReduction="20000"/>
          </a:bodyPr>
          <a:lstStyle/>
          <a:p>
            <a:pPr marL="0" indent="0">
              <a:buNone/>
            </a:pPr>
            <a:r>
              <a:rPr lang="en-US" sz="2400" dirty="0" smtClean="0"/>
              <a:t>SMT Third Party Monthly Reporting Statistic Categories to be Added</a:t>
            </a:r>
          </a:p>
          <a:p>
            <a:pPr lvl="1"/>
            <a:r>
              <a:rPr lang="en-US" sz="2400" dirty="0" smtClean="0"/>
              <a:t>Invitations Accepted by Customers in the Month of the Reporting Period</a:t>
            </a:r>
          </a:p>
          <a:p>
            <a:pPr lvl="1"/>
            <a:r>
              <a:rPr lang="en-US" sz="2400" dirty="0" smtClean="0"/>
              <a:t>Invitations Not Accepted by Customers in the Month of the Reporting Period</a:t>
            </a:r>
          </a:p>
          <a:p>
            <a:pPr lvl="1"/>
            <a:r>
              <a:rPr lang="en-US" sz="2400" dirty="0" smtClean="0"/>
              <a:t>Invitations Pending in the Month of the Reporting Period</a:t>
            </a:r>
          </a:p>
          <a:p>
            <a:pPr lvl="1"/>
            <a:r>
              <a:rPr lang="en-US" sz="2400" dirty="0" smtClean="0"/>
              <a:t>Agreements Closed by Customers / Third Parties in the Month of the Reporting Period</a:t>
            </a:r>
          </a:p>
          <a:p>
            <a:pPr lvl="1"/>
            <a:r>
              <a:rPr lang="en-US" sz="2400" dirty="0" smtClean="0"/>
              <a:t>Agreements Completed in the Month of the Reporting period </a:t>
            </a:r>
          </a:p>
          <a:p>
            <a:pPr marL="0" indent="0">
              <a:buNone/>
            </a:pPr>
            <a:endParaRPr lang="en-US" sz="2400" dirty="0" smtClean="0"/>
          </a:p>
          <a:p>
            <a:pPr marL="0" indent="0">
              <a:buNone/>
            </a:pPr>
            <a:r>
              <a:rPr lang="en-US" sz="2400" dirty="0" smtClean="0"/>
              <a:t>SMT Third Party Help Desk Ticket Categories to be Added</a:t>
            </a:r>
          </a:p>
          <a:p>
            <a:pPr lvl="1"/>
            <a:r>
              <a:rPr lang="en-US" sz="2400" dirty="0" smtClean="0"/>
              <a:t>Registration Assistance</a:t>
            </a:r>
          </a:p>
          <a:p>
            <a:pPr lvl="1"/>
            <a:r>
              <a:rPr lang="en-US" sz="2400" dirty="0" smtClean="0"/>
              <a:t>Agreements Support</a:t>
            </a:r>
          </a:p>
          <a:p>
            <a:pPr lvl="1"/>
            <a:r>
              <a:rPr lang="en-US" sz="2400" dirty="0" smtClean="0"/>
              <a:t>FTP Integration</a:t>
            </a:r>
          </a:p>
          <a:p>
            <a:pPr lvl="1"/>
            <a:r>
              <a:rPr lang="en-US" sz="2400" dirty="0" smtClean="0"/>
              <a:t>API Integration</a:t>
            </a:r>
          </a:p>
          <a:p>
            <a:pPr lvl="1"/>
            <a:r>
              <a:rPr lang="en-US" sz="2400" dirty="0" smtClean="0"/>
              <a:t>Customer Data Access</a:t>
            </a:r>
          </a:p>
          <a:p>
            <a:pPr lvl="1"/>
            <a:r>
              <a:rPr lang="en-US" sz="2400" dirty="0" smtClean="0"/>
              <a:t>On Behalf of Vendor Request</a:t>
            </a:r>
          </a:p>
          <a:p>
            <a:pPr lvl="1"/>
            <a:r>
              <a:rPr lang="en-US" sz="2400" dirty="0" smtClean="0"/>
              <a:t>Front End Usability</a:t>
            </a:r>
          </a:p>
          <a:p>
            <a:pPr lvl="1"/>
            <a:r>
              <a:rPr lang="en-US" sz="2400" dirty="0" smtClean="0"/>
              <a:t>General Information</a:t>
            </a:r>
          </a:p>
          <a:p>
            <a:pPr lvl="1"/>
            <a:endParaRPr lang="en-US" sz="2400" dirty="0" smtClean="0"/>
          </a:p>
        </p:txBody>
      </p:sp>
    </p:spTree>
    <p:extLst>
      <p:ext uri="{BB962C8B-B14F-4D97-AF65-F5344CB8AC3E}">
        <p14:creationId xmlns:p14="http://schemas.microsoft.com/office/powerpoint/2010/main" val="12353377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Q&amp;A Monthly SMT Reports to AMWG</a:t>
            </a:r>
            <a:br>
              <a:rPr lang="en-US" sz="3600" b="1" dirty="0" smtClean="0"/>
            </a:br>
            <a:r>
              <a:rPr lang="en-US" sz="3600" b="1" dirty="0" smtClean="0"/>
              <a:t>Data Through October 2016</a:t>
            </a:r>
            <a:endParaRPr lang="en-US" sz="3600" dirty="0"/>
          </a:p>
        </p:txBody>
      </p:sp>
    </p:spTree>
    <p:extLst>
      <p:ext uri="{BB962C8B-B14F-4D97-AF65-F5344CB8AC3E}">
        <p14:creationId xmlns:p14="http://schemas.microsoft.com/office/powerpoint/2010/main" val="1407227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28600"/>
            <a:ext cx="10698480" cy="1143000"/>
          </a:xfrm>
        </p:spPr>
        <p:txBody>
          <a:bodyPr>
            <a:normAutofit/>
          </a:bodyPr>
          <a:lstStyle/>
          <a:p>
            <a:pPr algn="ctr"/>
            <a:r>
              <a:rPr lang="en-US" sz="2600" dirty="0" smtClean="0">
                <a:solidFill>
                  <a:srgbClr val="C00000"/>
                </a:solidFill>
              </a:rPr>
              <a:t>SMT Disaster Recovery Exercise</a:t>
            </a:r>
            <a:br>
              <a:rPr lang="en-US" sz="2600" dirty="0" smtClean="0">
                <a:solidFill>
                  <a:srgbClr val="C00000"/>
                </a:solidFill>
              </a:rPr>
            </a:br>
            <a:r>
              <a:rPr lang="en-US" sz="2400" dirty="0">
                <a:solidFill>
                  <a:srgbClr val="C00000"/>
                </a:solidFill>
              </a:rPr>
              <a:t>October 8 through October 15, 2016</a:t>
            </a:r>
            <a:endParaRPr lang="en-US" sz="24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4</a:t>
            </a:fld>
            <a:endParaRPr lang="en-US"/>
          </a:p>
        </p:txBody>
      </p:sp>
      <p:sp>
        <p:nvSpPr>
          <p:cNvPr id="6" name="Content Placeholder 12"/>
          <p:cNvSpPr>
            <a:spLocks noGrp="1"/>
          </p:cNvSpPr>
          <p:nvPr>
            <p:ph idx="1"/>
          </p:nvPr>
        </p:nvSpPr>
        <p:spPr>
          <a:xfrm>
            <a:off x="583474" y="1143000"/>
            <a:ext cx="10698480" cy="4876800"/>
          </a:xfrm>
        </p:spPr>
        <p:txBody>
          <a:bodyPr>
            <a:normAutofit fontScale="92500" lnSpcReduction="10000"/>
          </a:bodyPr>
          <a:lstStyle/>
          <a:p>
            <a:pPr marL="0" indent="0">
              <a:buNone/>
            </a:pPr>
            <a:endParaRPr lang="en-US" sz="1800" dirty="0" smtClean="0"/>
          </a:p>
          <a:p>
            <a:pPr marL="0" indent="0">
              <a:buNone/>
            </a:pPr>
            <a:r>
              <a:rPr lang="en-US" sz="1800" dirty="0" smtClean="0"/>
              <a:t>Key lessons learned during the disaster </a:t>
            </a:r>
            <a:r>
              <a:rPr lang="en-US" sz="1800" dirty="0"/>
              <a:t>r</a:t>
            </a:r>
            <a:r>
              <a:rPr lang="en-US" sz="1800" dirty="0" smtClean="0"/>
              <a:t>ecovery </a:t>
            </a:r>
            <a:r>
              <a:rPr lang="en-US" sz="1800" dirty="0"/>
              <a:t>e</a:t>
            </a:r>
            <a:r>
              <a:rPr lang="en-US" sz="1800" dirty="0" smtClean="0"/>
              <a:t>xercise</a:t>
            </a:r>
          </a:p>
          <a:p>
            <a:r>
              <a:rPr lang="en-US" sz="1800" dirty="0" smtClean="0"/>
              <a:t>Identified an out of space condition on the Disaster Recovery environment that was experienced on Tuesday October 13, 2016 between 9:00 P.M CST until 11:00 P.M CST.  This issue may have caused intermittent login issues for users trying to access the SMT website portal.  There was no impact to the FTPS, HAN, APIs or Reporting. There were no help desk tickets reported concerning this issue.  This issue was attributed to a human miscalculation of the amount of space required by the Disaster Recovery environment file system due to growth of the database since the previous Disaster Recovery test.  This issue was corrected and documented for future use of the Disaster Recovery environment.</a:t>
            </a:r>
          </a:p>
          <a:p>
            <a:pPr marL="0" indent="0">
              <a:buNone/>
            </a:pPr>
            <a:endParaRPr lang="en-US" sz="1800" dirty="0"/>
          </a:p>
          <a:p>
            <a:pPr marL="0" indent="0">
              <a:buNone/>
            </a:pPr>
            <a:r>
              <a:rPr lang="en-US" sz="1800" dirty="0" smtClean="0"/>
              <a:t>October 15, 2016 – SMT switched </a:t>
            </a:r>
            <a:r>
              <a:rPr lang="en-US" sz="1800" dirty="0"/>
              <a:t>from the Disaster Recovery e</a:t>
            </a:r>
            <a:r>
              <a:rPr lang="en-US" sz="1800" dirty="0" smtClean="0"/>
              <a:t>nvironment back to </a:t>
            </a:r>
            <a:r>
              <a:rPr lang="en-US" sz="1800" dirty="0"/>
              <a:t>the Production e</a:t>
            </a:r>
            <a:r>
              <a:rPr lang="en-US" sz="1800" dirty="0" smtClean="0"/>
              <a:t>nvironment</a:t>
            </a:r>
            <a:endParaRPr lang="en-US" sz="1800" dirty="0"/>
          </a:p>
          <a:p>
            <a:r>
              <a:rPr lang="en-US" sz="1800" dirty="0" smtClean="0"/>
              <a:t>SMT </a:t>
            </a:r>
            <a:r>
              <a:rPr lang="en-US" sz="1800" dirty="0"/>
              <a:t>moved from its </a:t>
            </a:r>
            <a:r>
              <a:rPr lang="en-US" sz="1800" dirty="0" smtClean="0"/>
              <a:t>Disaster Recovery environment back to </a:t>
            </a:r>
            <a:r>
              <a:rPr lang="en-US" sz="1800" dirty="0"/>
              <a:t>its </a:t>
            </a:r>
            <a:r>
              <a:rPr lang="en-US" sz="1800" dirty="0" smtClean="0"/>
              <a:t>Production Recovery </a:t>
            </a:r>
            <a:r>
              <a:rPr lang="en-US" sz="1800" dirty="0"/>
              <a:t>environment on Saturday October 15, 2016 </a:t>
            </a:r>
            <a:r>
              <a:rPr lang="en-US" sz="1800" dirty="0" smtClean="0"/>
              <a:t>from 00:01 </a:t>
            </a:r>
            <a:r>
              <a:rPr lang="en-US" sz="1800" dirty="0"/>
              <a:t>A.M. CST until Saturday October 15, 2016 </a:t>
            </a:r>
            <a:r>
              <a:rPr lang="en-US" sz="1800" dirty="0" smtClean="0"/>
              <a:t>8:55 </a:t>
            </a:r>
            <a:r>
              <a:rPr lang="en-US" sz="1800" dirty="0"/>
              <a:t>A.M. CST </a:t>
            </a:r>
            <a:r>
              <a:rPr lang="en-US" sz="1800" dirty="0" smtClean="0"/>
              <a:t>which required an outage </a:t>
            </a:r>
            <a:r>
              <a:rPr lang="en-US" sz="1800" dirty="0"/>
              <a:t>of all SMT services. This process was scheduled for 10 hours but was completed </a:t>
            </a:r>
            <a:r>
              <a:rPr lang="en-US" sz="1800" dirty="0" smtClean="0"/>
              <a:t>ahead of schedule </a:t>
            </a:r>
            <a:r>
              <a:rPr lang="en-US" sz="1800" dirty="0"/>
              <a:t>within </a:t>
            </a:r>
            <a:r>
              <a:rPr lang="en-US" sz="1800" dirty="0" smtClean="0"/>
              <a:t>8 hours and 55 minutes.</a:t>
            </a:r>
            <a:endParaRPr lang="en-US" sz="1800" dirty="0"/>
          </a:p>
          <a:p>
            <a:r>
              <a:rPr lang="en-US" sz="1800" dirty="0"/>
              <a:t>ROR and Third Party FTPS Folders for LSE interval data </a:t>
            </a:r>
            <a:r>
              <a:rPr lang="en-US" sz="1800" dirty="0" smtClean="0"/>
              <a:t>became available </a:t>
            </a:r>
            <a:r>
              <a:rPr lang="en-US" sz="1800" dirty="0"/>
              <a:t>for download utilizing the SMT Production </a:t>
            </a:r>
            <a:r>
              <a:rPr lang="en-US" sz="1800" dirty="0" smtClean="0"/>
              <a:t>environment earlier on Saturday </a:t>
            </a:r>
            <a:r>
              <a:rPr lang="en-US" sz="1800" dirty="0"/>
              <a:t>October 15, 2015 01:01 A.M. </a:t>
            </a:r>
            <a:r>
              <a:rPr lang="en-US" sz="1800" dirty="0" smtClean="0"/>
              <a:t>CST within 1 hour.</a:t>
            </a:r>
          </a:p>
          <a:p>
            <a:endParaRPr lang="en-US" sz="1800" dirty="0"/>
          </a:p>
          <a:p>
            <a:endParaRPr lang="en-US" sz="1800" dirty="0"/>
          </a:p>
        </p:txBody>
      </p:sp>
    </p:spTree>
    <p:extLst>
      <p:ext uri="{BB962C8B-B14F-4D97-AF65-F5344CB8AC3E}">
        <p14:creationId xmlns:p14="http://schemas.microsoft.com/office/powerpoint/2010/main" val="999699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1049000" cy="1470025"/>
          </a:xfrm>
        </p:spPr>
        <p:txBody>
          <a:bodyPr>
            <a:noAutofit/>
          </a:bodyPr>
          <a:lstStyle/>
          <a:p>
            <a:pPr algn="ctr"/>
            <a:r>
              <a:rPr lang="en-US" sz="3600" b="1" dirty="0" smtClean="0"/>
              <a:t>Update on SMT Upcoming Events</a:t>
            </a:r>
            <a:br>
              <a:rPr lang="en-US" sz="3600" b="1" dirty="0" smtClean="0"/>
            </a:br>
            <a:r>
              <a:rPr lang="en-US" sz="3200" b="1" dirty="0" smtClean="0"/>
              <a:t>Maintenance</a:t>
            </a:r>
            <a:r>
              <a:rPr lang="en-US" sz="3200" b="1" dirty="0"/>
              <a:t> </a:t>
            </a:r>
            <a:r>
              <a:rPr lang="en-US" sz="3200" b="1" dirty="0" smtClean="0"/>
              <a:t>and Minor Defect Correction Releases</a:t>
            </a:r>
            <a:endParaRPr lang="en-US" sz="3200" dirty="0"/>
          </a:p>
        </p:txBody>
      </p:sp>
    </p:spTree>
    <p:extLst>
      <p:ext uri="{BB962C8B-B14F-4D97-AF65-F5344CB8AC3E}">
        <p14:creationId xmlns:p14="http://schemas.microsoft.com/office/powerpoint/2010/main" val="3337164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a:bodyPr>
          <a:lstStyle/>
          <a:p>
            <a:pPr algn="ctr"/>
            <a:r>
              <a:rPr lang="en-US" sz="2600" dirty="0" smtClean="0">
                <a:solidFill>
                  <a:srgbClr val="C00000"/>
                </a:solidFill>
              </a:rPr>
              <a:t>SMT Planned Events Q4 2016 and Q1 2017</a:t>
            </a:r>
            <a:br>
              <a:rPr lang="en-US" sz="2600" dirty="0" smtClean="0">
                <a:solidFill>
                  <a:srgbClr val="C00000"/>
                </a:solidFill>
              </a:rPr>
            </a:b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6</a:t>
            </a:fld>
            <a:endParaRPr lang="en-US"/>
          </a:p>
        </p:txBody>
      </p:sp>
      <p:sp>
        <p:nvSpPr>
          <p:cNvPr id="6" name="Content Placeholder 12"/>
          <p:cNvSpPr>
            <a:spLocks noGrp="1"/>
          </p:cNvSpPr>
          <p:nvPr>
            <p:ph idx="1"/>
          </p:nvPr>
        </p:nvSpPr>
        <p:spPr>
          <a:xfrm>
            <a:off x="533400" y="1371600"/>
            <a:ext cx="10698480" cy="4876800"/>
          </a:xfrm>
        </p:spPr>
        <p:txBody>
          <a:bodyPr>
            <a:normAutofit fontScale="92500" lnSpcReduction="10000"/>
          </a:bodyPr>
          <a:lstStyle/>
          <a:p>
            <a:r>
              <a:rPr lang="en-US" sz="1800" dirty="0" smtClean="0"/>
              <a:t>October 8 through October 15, 2016 – Annual disaster recovery exercise - COMPLETED</a:t>
            </a:r>
          </a:p>
          <a:p>
            <a:pPr marL="0" indent="0">
              <a:buNone/>
            </a:pPr>
            <a:endParaRPr lang="en-US" sz="1800" dirty="0" smtClean="0"/>
          </a:p>
          <a:p>
            <a:r>
              <a:rPr lang="en-US" sz="1800" dirty="0" smtClean="0"/>
              <a:t>November 19, 2016 – Planned maintenance outage on third weekend of the month</a:t>
            </a:r>
          </a:p>
          <a:p>
            <a:endParaRPr lang="en-US" sz="1800" dirty="0"/>
          </a:p>
          <a:p>
            <a:r>
              <a:rPr lang="en-US" sz="1800" dirty="0" smtClean="0"/>
              <a:t>December 17, 2016 – Planned maintenance outage and minor release on third weekend of the month</a:t>
            </a:r>
          </a:p>
          <a:p>
            <a:pPr marL="0" indent="0">
              <a:buNone/>
            </a:pPr>
            <a:endParaRPr lang="en-US" sz="1800" dirty="0" smtClean="0"/>
          </a:p>
          <a:p>
            <a:r>
              <a:rPr lang="en-US" sz="1800" dirty="0" smtClean="0"/>
              <a:t>January 21, 2017 – Planned maintenance outage on third weekend of the month</a:t>
            </a:r>
          </a:p>
          <a:p>
            <a:endParaRPr lang="en-US" sz="1800" dirty="0"/>
          </a:p>
          <a:p>
            <a:r>
              <a:rPr lang="en-US" sz="1800" dirty="0" smtClean="0"/>
              <a:t>February 18, 2017 - </a:t>
            </a:r>
            <a:r>
              <a:rPr lang="en-US" sz="1800" dirty="0"/>
              <a:t>Planned maintenance outage and minor release on third weekend of the </a:t>
            </a:r>
            <a:r>
              <a:rPr lang="en-US" sz="1800" dirty="0" smtClean="0"/>
              <a:t>month</a:t>
            </a:r>
          </a:p>
          <a:p>
            <a:pPr marL="0" indent="0">
              <a:buNone/>
            </a:pPr>
            <a:endParaRPr lang="en-US" sz="1800" dirty="0"/>
          </a:p>
          <a:p>
            <a:r>
              <a:rPr lang="en-US" sz="1800" dirty="0" smtClean="0"/>
              <a:t>March 18, 2017 – Planned maintenance outage on third weekend of the month</a:t>
            </a:r>
          </a:p>
          <a:p>
            <a:endParaRPr lang="en-US" sz="1800" dirty="0"/>
          </a:p>
          <a:p>
            <a:pPr marL="0" indent="0">
              <a:buNone/>
            </a:pPr>
            <a:r>
              <a:rPr lang="en-US" sz="1800" dirty="0"/>
              <a:t>Market Notices will be sent out for all events at 30 days, 10 days, 3 days, 1 day and upon successful </a:t>
            </a:r>
            <a:r>
              <a:rPr lang="en-US" sz="1800" dirty="0" smtClean="0"/>
              <a:t>completion</a:t>
            </a:r>
          </a:p>
          <a:p>
            <a:pPr marL="0" indent="0">
              <a:buNone/>
            </a:pPr>
            <a:endParaRPr lang="en-US" sz="1800" dirty="0"/>
          </a:p>
          <a:p>
            <a:pPr marL="0" indent="0">
              <a:buNone/>
            </a:pPr>
            <a:r>
              <a:rPr lang="en-US" sz="1800" dirty="0" smtClean="0"/>
              <a:t>*** Additional maintenance days may be added due to current unknown issuance of critical software patches or situations requiring security updates</a:t>
            </a:r>
            <a:endParaRPr lang="en-US" sz="1800" dirty="0"/>
          </a:p>
          <a:p>
            <a:pPr marL="0" indent="0">
              <a:buNone/>
            </a:pPr>
            <a:endParaRPr lang="en-US" sz="1800" dirty="0"/>
          </a:p>
          <a:p>
            <a:pPr lvl="1"/>
            <a:endParaRPr lang="en-US" sz="1800" dirty="0"/>
          </a:p>
        </p:txBody>
      </p:sp>
    </p:spTree>
    <p:extLst>
      <p:ext uri="{BB962C8B-B14F-4D97-AF65-F5344CB8AC3E}">
        <p14:creationId xmlns:p14="http://schemas.microsoft.com/office/powerpoint/2010/main" val="3558922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130425"/>
            <a:ext cx="11887200" cy="1470025"/>
          </a:xfrm>
        </p:spPr>
        <p:txBody>
          <a:bodyPr>
            <a:noAutofit/>
          </a:bodyPr>
          <a:lstStyle/>
          <a:p>
            <a:pPr algn="ctr"/>
            <a:r>
              <a:rPr lang="en-US" sz="3600" b="1" dirty="0" smtClean="0"/>
              <a:t>December 17, 2016</a:t>
            </a:r>
            <a:br>
              <a:rPr lang="en-US" sz="3600" b="1" dirty="0" smtClean="0"/>
            </a:br>
            <a:r>
              <a:rPr lang="en-US" sz="3200" b="1" dirty="0" smtClean="0"/>
              <a:t>Minor Release to Correct Deficiencies and Usability Defects </a:t>
            </a:r>
            <a:endParaRPr lang="en-US" sz="3200" dirty="0"/>
          </a:p>
        </p:txBody>
      </p:sp>
    </p:spTree>
    <p:extLst>
      <p:ext uri="{BB962C8B-B14F-4D97-AF65-F5344CB8AC3E}">
        <p14:creationId xmlns:p14="http://schemas.microsoft.com/office/powerpoint/2010/main" val="2614443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fontScale="90000"/>
          </a:bodyPr>
          <a:lstStyle/>
          <a:p>
            <a:pPr algn="ctr"/>
            <a:r>
              <a:rPr lang="en-US" sz="2600" dirty="0" smtClean="0">
                <a:solidFill>
                  <a:srgbClr val="C00000"/>
                </a:solidFill>
              </a:rPr>
              <a:t>December 17, </a:t>
            </a:r>
            <a:r>
              <a:rPr lang="en-US" sz="2600" dirty="0">
                <a:solidFill>
                  <a:srgbClr val="C00000"/>
                </a:solidFill>
              </a:rPr>
              <a:t>2016</a:t>
            </a:r>
            <a:r>
              <a:rPr lang="en-US" sz="2600" dirty="0"/>
              <a:t/>
            </a:r>
            <a:br>
              <a:rPr lang="en-US" sz="2600" dirty="0"/>
            </a:br>
            <a:r>
              <a:rPr lang="en-US" sz="2600" dirty="0" smtClean="0">
                <a:solidFill>
                  <a:srgbClr val="C00000"/>
                </a:solidFill>
              </a:rPr>
              <a:t>SMT Minor Release to Correct Deficiencies and Usability Defects</a:t>
            </a:r>
            <a:br>
              <a:rPr lang="en-US" sz="2600" dirty="0" smtClean="0">
                <a:solidFill>
                  <a:srgbClr val="C00000"/>
                </a:solidFill>
              </a:rPr>
            </a:b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8</a:t>
            </a:fld>
            <a:endParaRPr lang="en-US"/>
          </a:p>
        </p:txBody>
      </p:sp>
      <p:sp>
        <p:nvSpPr>
          <p:cNvPr id="6" name="Content Placeholder 12"/>
          <p:cNvSpPr>
            <a:spLocks noGrp="1"/>
          </p:cNvSpPr>
          <p:nvPr>
            <p:ph idx="1"/>
          </p:nvPr>
        </p:nvSpPr>
        <p:spPr>
          <a:xfrm>
            <a:off x="533400" y="1371600"/>
            <a:ext cx="10698480" cy="4876800"/>
          </a:xfrm>
        </p:spPr>
        <p:txBody>
          <a:bodyPr>
            <a:normAutofit/>
          </a:bodyPr>
          <a:lstStyle/>
          <a:p>
            <a:pPr marL="63500" indent="0">
              <a:buNone/>
            </a:pPr>
            <a:r>
              <a:rPr lang="en-US" sz="1800" dirty="0" smtClean="0">
                <a:cs typeface="Aharoni" pitchFamily="2" charset="-79"/>
              </a:rPr>
              <a:t>SMT planned </a:t>
            </a:r>
            <a:r>
              <a:rPr lang="en-US" sz="1800" dirty="0">
                <a:cs typeface="Aharoni" pitchFamily="2" charset="-79"/>
              </a:rPr>
              <a:t>r</a:t>
            </a:r>
            <a:r>
              <a:rPr lang="en-US" sz="1800" dirty="0" smtClean="0">
                <a:cs typeface="Aharoni" pitchFamily="2" charset="-79"/>
              </a:rPr>
              <a:t>elease for December 17 2016 will include the following:</a:t>
            </a:r>
          </a:p>
          <a:p>
            <a:pPr marL="346075" lvl="1" indent="0">
              <a:buNone/>
            </a:pPr>
            <a:endParaRPr lang="en-US" sz="1800" dirty="0" smtClean="0"/>
          </a:p>
          <a:p>
            <a:r>
              <a:rPr lang="en-US" sz="1800" dirty="0" smtClean="0"/>
              <a:t>Improve the usability experience for SMT website portal users with multiple meters </a:t>
            </a:r>
            <a:endParaRPr lang="en-US" sz="1800" b="1" dirty="0"/>
          </a:p>
          <a:p>
            <a:pPr lvl="1"/>
            <a:r>
              <a:rPr lang="en-US" sz="1800" dirty="0" smtClean="0"/>
              <a:t>Currently one meter is shown on the My Meters page</a:t>
            </a:r>
            <a:r>
              <a:rPr lang="en-US" sz="1800" dirty="0"/>
              <a:t> </a:t>
            </a:r>
            <a:r>
              <a:rPr lang="en-US" sz="1800" dirty="0" smtClean="0"/>
              <a:t>and a user with multiple meters must know to click the bread crumb link at the top of the page titled </a:t>
            </a:r>
            <a:r>
              <a:rPr lang="en-US" sz="1800" u="sng" dirty="0" smtClean="0"/>
              <a:t>My Meters </a:t>
            </a:r>
            <a:r>
              <a:rPr lang="en-US" sz="1800" dirty="0" smtClean="0"/>
              <a:t>to select a different meter.  This current usability design causes help desk tickets. </a:t>
            </a:r>
          </a:p>
          <a:p>
            <a:pPr lvl="1"/>
            <a:r>
              <a:rPr lang="en-US" sz="1800" dirty="0" smtClean="0"/>
              <a:t>An improvement will be implemented to provide a new clearly visible </a:t>
            </a:r>
            <a:r>
              <a:rPr lang="en-US" sz="1800" b="1" dirty="0" smtClean="0"/>
              <a:t>View My Other Meters </a:t>
            </a:r>
            <a:r>
              <a:rPr lang="en-US" sz="1800" dirty="0" smtClean="0"/>
              <a:t>button on the screen near the meter number.  This button will only be visible for users with multiple meters.</a:t>
            </a:r>
          </a:p>
          <a:p>
            <a:pPr lvl="1"/>
            <a:endParaRPr lang="en-US" sz="1800" dirty="0"/>
          </a:p>
          <a:p>
            <a:r>
              <a:rPr lang="en-US" sz="1800" dirty="0" smtClean="0"/>
              <a:t>Correct the message for “Add Meter” functionality when a user enters an invalid Meter Number</a:t>
            </a:r>
          </a:p>
          <a:p>
            <a:pPr lvl="1"/>
            <a:r>
              <a:rPr lang="en-US" sz="1800" dirty="0" smtClean="0"/>
              <a:t>Currently when a user adds a meter to their account and enters a valid ESIID and a valid REP, but an invalid Meter </a:t>
            </a:r>
            <a:r>
              <a:rPr lang="en-US" sz="1800" dirty="0"/>
              <a:t>N</a:t>
            </a:r>
            <a:r>
              <a:rPr lang="en-US" sz="1800" dirty="0" smtClean="0"/>
              <a:t>umber the message incorrectly displays “ESIID Does Not Exist”</a:t>
            </a:r>
          </a:p>
          <a:p>
            <a:pPr lvl="1"/>
            <a:r>
              <a:rPr lang="en-US" sz="1800" dirty="0"/>
              <a:t>F</a:t>
            </a:r>
            <a:r>
              <a:rPr lang="en-US" sz="1800" dirty="0" smtClean="0"/>
              <a:t>or this scenario the </a:t>
            </a:r>
            <a:r>
              <a:rPr lang="en-US" sz="1800" dirty="0"/>
              <a:t>message will be corrected </a:t>
            </a:r>
            <a:r>
              <a:rPr lang="en-US" sz="1800" dirty="0" smtClean="0"/>
              <a:t>to display “Meter Number is incorrect.  Please enter a valid Meter </a:t>
            </a:r>
            <a:r>
              <a:rPr lang="en-US" sz="1800" dirty="0"/>
              <a:t>N</a:t>
            </a:r>
            <a:r>
              <a:rPr lang="en-US" sz="1800" dirty="0" smtClean="0"/>
              <a:t>umber”</a:t>
            </a:r>
          </a:p>
          <a:p>
            <a:pPr marL="346075" lvl="1" indent="0">
              <a:buNone/>
            </a:pPr>
            <a:endParaRPr lang="en-US" sz="1800" dirty="0"/>
          </a:p>
        </p:txBody>
      </p:sp>
    </p:spTree>
    <p:extLst>
      <p:ext uri="{BB962C8B-B14F-4D97-AF65-F5344CB8AC3E}">
        <p14:creationId xmlns:p14="http://schemas.microsoft.com/office/powerpoint/2010/main" val="515601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fontScale="90000"/>
          </a:bodyPr>
          <a:lstStyle/>
          <a:p>
            <a:pPr algn="ctr"/>
            <a:r>
              <a:rPr lang="en-US" sz="2600" dirty="0" smtClean="0">
                <a:solidFill>
                  <a:srgbClr val="C00000"/>
                </a:solidFill>
              </a:rPr>
              <a:t>December 17, </a:t>
            </a:r>
            <a:r>
              <a:rPr lang="en-US" sz="2600" dirty="0">
                <a:solidFill>
                  <a:srgbClr val="C00000"/>
                </a:solidFill>
              </a:rPr>
              <a:t>2016</a:t>
            </a:r>
            <a:r>
              <a:rPr lang="en-US" sz="2600" dirty="0"/>
              <a:t/>
            </a:r>
            <a:br>
              <a:rPr lang="en-US" sz="2600" dirty="0"/>
            </a:br>
            <a:r>
              <a:rPr lang="en-US" sz="2600" dirty="0" smtClean="0">
                <a:solidFill>
                  <a:srgbClr val="C00000"/>
                </a:solidFill>
              </a:rPr>
              <a:t>SMT Minor Release to Correct Deficiencies and Usability Defects</a:t>
            </a:r>
            <a:br>
              <a:rPr lang="en-US" sz="2600" dirty="0" smtClean="0">
                <a:solidFill>
                  <a:srgbClr val="C00000"/>
                </a:solidFill>
              </a:rPr>
            </a:b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9</a:t>
            </a:fld>
            <a:endParaRPr lang="en-US"/>
          </a:p>
        </p:txBody>
      </p:sp>
      <p:sp>
        <p:nvSpPr>
          <p:cNvPr id="6" name="Content Placeholder 12"/>
          <p:cNvSpPr>
            <a:spLocks noGrp="1"/>
          </p:cNvSpPr>
          <p:nvPr>
            <p:ph idx="1"/>
          </p:nvPr>
        </p:nvSpPr>
        <p:spPr>
          <a:xfrm>
            <a:off x="533400" y="1371600"/>
            <a:ext cx="10698480" cy="4876800"/>
          </a:xfrm>
        </p:spPr>
        <p:txBody>
          <a:bodyPr>
            <a:normAutofit/>
          </a:bodyPr>
          <a:lstStyle/>
          <a:p>
            <a:pPr marL="63500" indent="0">
              <a:buNone/>
            </a:pPr>
            <a:r>
              <a:rPr lang="en-US" sz="1800" dirty="0" smtClean="0">
                <a:cs typeface="Aharoni" pitchFamily="2" charset="-79"/>
              </a:rPr>
              <a:t>SMT planned </a:t>
            </a:r>
            <a:r>
              <a:rPr lang="en-US" sz="1800" dirty="0">
                <a:cs typeface="Aharoni" pitchFamily="2" charset="-79"/>
              </a:rPr>
              <a:t>r</a:t>
            </a:r>
            <a:r>
              <a:rPr lang="en-US" sz="1800" dirty="0" smtClean="0">
                <a:cs typeface="Aharoni" pitchFamily="2" charset="-79"/>
              </a:rPr>
              <a:t>elease for December 17 2016 will included the following:</a:t>
            </a:r>
          </a:p>
          <a:p>
            <a:pPr marL="346075" lvl="1" indent="0">
              <a:buNone/>
            </a:pPr>
            <a:endParaRPr lang="en-US" sz="1800" dirty="0"/>
          </a:p>
          <a:p>
            <a:r>
              <a:rPr lang="en-US" sz="1800" dirty="0" smtClean="0"/>
              <a:t>Correct the defect that causes a Third Party agreement invitation to fail if the Third Party contact name contains a hyphen</a:t>
            </a:r>
          </a:p>
          <a:p>
            <a:pPr lvl="1"/>
            <a:r>
              <a:rPr lang="en-US" sz="1800" dirty="0" smtClean="0"/>
              <a:t>Currently on the Initiate Agreement screen, if the Third Party enters a Third Party Contact name with a hyphen under the Third Party Contact information section the invitation fails</a:t>
            </a:r>
          </a:p>
          <a:p>
            <a:pPr lvl="1"/>
            <a:r>
              <a:rPr lang="en-US" sz="1800" dirty="0" smtClean="0"/>
              <a:t> The SMT Third Party agreement invitation functionality will be modified to allow Third Party Contact names with hyphens</a:t>
            </a:r>
          </a:p>
          <a:p>
            <a:pPr marL="346075" lvl="1" indent="0">
              <a:buNone/>
            </a:pPr>
            <a:endParaRPr lang="en-US" sz="1800" dirty="0" smtClean="0"/>
          </a:p>
        </p:txBody>
      </p:sp>
    </p:spTree>
    <p:extLst>
      <p:ext uri="{BB962C8B-B14F-4D97-AF65-F5344CB8AC3E}">
        <p14:creationId xmlns:p14="http://schemas.microsoft.com/office/powerpoint/2010/main" val="2281598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p;C-2010">
  <a:themeElements>
    <a:clrScheme name="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fontScheme name="S&amp;C-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S&amp;C-2010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2">
        <a:dk1>
          <a:srgbClr val="000000"/>
        </a:dk1>
        <a:lt1>
          <a:srgbClr val="FFFFFF"/>
        </a:lt1>
        <a:dk2>
          <a:srgbClr val="000000"/>
        </a:dk2>
        <a:lt2>
          <a:srgbClr val="808080"/>
        </a:lt2>
        <a:accent1>
          <a:srgbClr val="7889FB"/>
        </a:accent1>
        <a:accent2>
          <a:srgbClr val="71BFA7"/>
        </a:accent2>
        <a:accent3>
          <a:srgbClr val="FFFFFF"/>
        </a:accent3>
        <a:accent4>
          <a:srgbClr val="000000"/>
        </a:accent4>
        <a:accent5>
          <a:srgbClr val="BEC4FD"/>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3">
        <a:dk1>
          <a:srgbClr val="000000"/>
        </a:dk1>
        <a:lt1>
          <a:srgbClr val="FFFFFF"/>
        </a:lt1>
        <a:dk2>
          <a:srgbClr val="000000"/>
        </a:dk2>
        <a:lt2>
          <a:srgbClr val="808080"/>
        </a:lt2>
        <a:accent1>
          <a:srgbClr val="7889FB"/>
        </a:accent1>
        <a:accent2>
          <a:srgbClr val="8CC800"/>
        </a:accent2>
        <a:accent3>
          <a:srgbClr val="FFFFFF"/>
        </a:accent3>
        <a:accent4>
          <a:srgbClr val="000000"/>
        </a:accent4>
        <a:accent5>
          <a:srgbClr val="BEC4FD"/>
        </a:accent5>
        <a:accent6>
          <a:srgbClr val="7EB500"/>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4">
        <a:dk1>
          <a:srgbClr val="000000"/>
        </a:dk1>
        <a:lt1>
          <a:srgbClr val="FFFFFF"/>
        </a:lt1>
        <a:dk2>
          <a:srgbClr val="000000"/>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5">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6">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9900CC"/>
        </a:folHlink>
      </a:clrScheme>
      <a:clrMap bg1="lt1" tx1="dk1" bg2="lt2" tx2="dk2" accent1="accent1" accent2="accent2" accent3="accent3" accent4="accent4" accent5="accent5" accent6="accent6" hlink="hlink" folHlink="folHlink"/>
    </a:extraClrScheme>
    <a:extraClrScheme>
      <a:clrScheme name="S&amp;C-2010 7">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8CC800"/>
        </a:folHlink>
      </a:clrScheme>
      <a:clrMap bg1="lt1" tx1="dk1" bg2="lt2" tx2="dk2" accent1="accent1" accent2="accent2" accent3="accent3" accent4="accent4" accent5="accent5" accent6="accent6" hlink="hlink" folHlink="folHlink"/>
    </a:extraClrScheme>
    <a:extraClrScheme>
      <a:clrScheme name="S&amp;C-2010 8">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8CC800"/>
        </a:folHlink>
      </a:clrScheme>
      <a:clrMap bg1="lt1" tx1="dk1" bg2="lt2" tx2="dk2" accent1="accent1" accent2="accent2" accent3="accent3" accent4="accent4" accent5="accent5" accent6="accent6" hlink="hlink" folHlink="folHlink"/>
    </a:extraClrScheme>
    <a:extraClrScheme>
      <a:clrScheme name="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S&amp;C-2010">
  <a:themeElements>
    <a:clrScheme name="7_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fontScheme name="7_S&amp;C-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S&amp;C-2010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2">
        <a:dk1>
          <a:srgbClr val="000000"/>
        </a:dk1>
        <a:lt1>
          <a:srgbClr val="FFFFFF"/>
        </a:lt1>
        <a:dk2>
          <a:srgbClr val="000000"/>
        </a:dk2>
        <a:lt2>
          <a:srgbClr val="808080"/>
        </a:lt2>
        <a:accent1>
          <a:srgbClr val="7889FB"/>
        </a:accent1>
        <a:accent2>
          <a:srgbClr val="71BFA7"/>
        </a:accent2>
        <a:accent3>
          <a:srgbClr val="FFFFFF"/>
        </a:accent3>
        <a:accent4>
          <a:srgbClr val="000000"/>
        </a:accent4>
        <a:accent5>
          <a:srgbClr val="BEC4FD"/>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3">
        <a:dk1>
          <a:srgbClr val="000000"/>
        </a:dk1>
        <a:lt1>
          <a:srgbClr val="FFFFFF"/>
        </a:lt1>
        <a:dk2>
          <a:srgbClr val="000000"/>
        </a:dk2>
        <a:lt2>
          <a:srgbClr val="808080"/>
        </a:lt2>
        <a:accent1>
          <a:srgbClr val="7889FB"/>
        </a:accent1>
        <a:accent2>
          <a:srgbClr val="8CC800"/>
        </a:accent2>
        <a:accent3>
          <a:srgbClr val="FFFFFF"/>
        </a:accent3>
        <a:accent4>
          <a:srgbClr val="000000"/>
        </a:accent4>
        <a:accent5>
          <a:srgbClr val="BEC4FD"/>
        </a:accent5>
        <a:accent6>
          <a:srgbClr val="7EB500"/>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4">
        <a:dk1>
          <a:srgbClr val="000000"/>
        </a:dk1>
        <a:lt1>
          <a:srgbClr val="FFFFFF"/>
        </a:lt1>
        <a:dk2>
          <a:srgbClr val="000000"/>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5">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6">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9900CC"/>
        </a:folHlink>
      </a:clrScheme>
      <a:clrMap bg1="lt1" tx1="dk1" bg2="lt2" tx2="dk2" accent1="accent1" accent2="accent2" accent3="accent3" accent4="accent4" accent5="accent5" accent6="accent6" hlink="hlink" folHlink="folHlink"/>
    </a:extraClrScheme>
    <a:extraClrScheme>
      <a:clrScheme name="7_S&amp;C-2010 7">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8CC800"/>
        </a:folHlink>
      </a:clrScheme>
      <a:clrMap bg1="lt1" tx1="dk1" bg2="lt2" tx2="dk2" accent1="accent1" accent2="accent2" accent3="accent3" accent4="accent4" accent5="accent5" accent6="accent6" hlink="hlink" folHlink="folHlink"/>
    </a:extraClrScheme>
    <a:extraClrScheme>
      <a:clrScheme name="7_S&amp;C-2010 8">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8CC800"/>
        </a:folHlink>
      </a:clrScheme>
      <a:clrMap bg1="lt1" tx1="dk1" bg2="lt2" tx2="dk2" accent1="accent1" accent2="accent2" accent3="accent3" accent4="accent4" accent5="accent5" accent6="accent6" hlink="hlink" folHlink="folHlink"/>
    </a:extraClrScheme>
    <a:extraClrScheme>
      <a:clrScheme name="7_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36050</TotalTime>
  <Words>3239</Words>
  <Application>Microsoft Office PowerPoint</Application>
  <PresentationFormat>Custom</PresentationFormat>
  <Paragraphs>483</Paragraphs>
  <Slides>34</Slides>
  <Notes>1</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34</vt:i4>
      </vt:variant>
    </vt:vector>
  </HeadingPairs>
  <TitlesOfParts>
    <vt:vector size="43" baseType="lpstr">
      <vt:lpstr>MS PGothic</vt:lpstr>
      <vt:lpstr>Aharoni</vt:lpstr>
      <vt:lpstr>Arial</vt:lpstr>
      <vt:lpstr>Times New Roman</vt:lpstr>
      <vt:lpstr>Wingdings</vt:lpstr>
      <vt:lpstr>S&amp;C-2010</vt:lpstr>
      <vt:lpstr>Custom Design</vt:lpstr>
      <vt:lpstr>7_S&amp;C-2010</vt:lpstr>
      <vt:lpstr>Document</vt:lpstr>
      <vt:lpstr>SMT Update To AMWG </vt:lpstr>
      <vt:lpstr>SMT Disaster Recovery Exercise October 8 through October 15, 2016</vt:lpstr>
      <vt:lpstr>SMT Disaster Recovery Exercise October 8 through October 15, 2016</vt:lpstr>
      <vt:lpstr>SMT Disaster Recovery Exercise October 8 through October 15, 2016</vt:lpstr>
      <vt:lpstr>Update on SMT Upcoming Events Maintenance and Minor Defect Correction Releases</vt:lpstr>
      <vt:lpstr>SMT Planned Events Q4 2016 and Q1 2017 </vt:lpstr>
      <vt:lpstr>December 17, 2016 Minor Release to Correct Deficiencies and Usability Defects </vt:lpstr>
      <vt:lpstr>December 17, 2016 SMT Minor Release to Correct Deficiencies and Usability Defects </vt:lpstr>
      <vt:lpstr>December 17, 2016 SMT Minor Release to Correct Deficiencies and Usability Defects </vt:lpstr>
      <vt:lpstr>December 17, 2016 SMT Minor Release to Correct Deficiencies and Usability Defects </vt:lpstr>
      <vt:lpstr>SMT ESIID Entry Length Shortened to 9 Digits</vt:lpstr>
      <vt:lpstr>SMT ESIID Length Shortened to 9 Digits  </vt:lpstr>
      <vt:lpstr>SMT Customer Share Feedback</vt:lpstr>
      <vt:lpstr>SMT Customer Share Feedback </vt:lpstr>
      <vt:lpstr>SMT Help Desk SLAs</vt:lpstr>
      <vt:lpstr>Status Update of AMWG Change Requests </vt:lpstr>
      <vt:lpstr>Status of AMWG Change Requests </vt:lpstr>
      <vt:lpstr>PowerPoint Presentation</vt:lpstr>
      <vt:lpstr>PowerPoint Presentation</vt:lpstr>
      <vt:lpstr>PowerPoint Presentation</vt:lpstr>
      <vt:lpstr>PowerPoint Presentation</vt:lpstr>
      <vt:lpstr>PowerPoint Presentation</vt:lpstr>
      <vt:lpstr>Rough Order Of Magnitude (ROM) Estimate of Effort Classification</vt:lpstr>
      <vt:lpstr>Analysis of AMWG Change Requests </vt:lpstr>
      <vt:lpstr>Analysis of AMWG Change Requests </vt:lpstr>
      <vt:lpstr>Analysis of AMWG Change Requests </vt:lpstr>
      <vt:lpstr>SMT Third Party Processes Third Party Registration, Agreement Creation, Customer Agreement Acceptance, Other Third Party Processes    </vt:lpstr>
      <vt:lpstr>SMT Third Party Processes </vt:lpstr>
      <vt:lpstr>SMT Third Party Processes </vt:lpstr>
      <vt:lpstr>Analysis of Existing SMT Statistics Reports Not Already Shared with AMWG</vt:lpstr>
      <vt:lpstr>Analysis of Existing SMT Statistics Reports not Already Shared with AMWG  </vt:lpstr>
      <vt:lpstr>Future Third Party Reporting Enhancements to Analysis and Statistics </vt:lpstr>
      <vt:lpstr>Future Third Party Reporting Enhancements to Analysis and Statistics </vt:lpstr>
      <vt:lpstr>Q&amp;A Monthly SMT Reports to AMWG Data Through October 2016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SMT Usability</dc:title>
  <dc:creator>akhandu</dc:creator>
  <cp:lastModifiedBy>Microsoft account</cp:lastModifiedBy>
  <cp:revision>1029</cp:revision>
  <cp:lastPrinted>2016-09-30T17:09:08Z</cp:lastPrinted>
  <dcterms:modified xsi:type="dcterms:W3CDTF">2016-11-11T13:06:54Z</dcterms:modified>
</cp:coreProperties>
</file>