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58" r:id="rId8"/>
    <p:sldId id="277" r:id="rId9"/>
    <p:sldId id="281" r:id="rId10"/>
    <p:sldId id="280" r:id="rId11"/>
    <p:sldId id="275" r:id="rId12"/>
    <p:sldId id="278" r:id="rId13"/>
    <p:sldId id="284" r:id="rId14"/>
    <p:sldId id="279" r:id="rId15"/>
    <p:sldId id="257" r:id="rId16"/>
    <p:sldId id="293" r:id="rId17"/>
    <p:sldId id="282" r:id="rId18"/>
    <p:sldId id="290" r:id="rId19"/>
    <p:sldId id="291" r:id="rId20"/>
    <p:sldId id="292" r:id="rId21"/>
    <p:sldId id="289" r:id="rId22"/>
    <p:sldId id="288" r:id="rId23"/>
    <p:sldId id="26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and Expected Loss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</a:p>
          <a:p>
            <a:endParaRPr lang="en-US" dirty="0" smtClean="0"/>
          </a:p>
          <a:p>
            <a:r>
              <a:rPr lang="en-US" dirty="0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791" y="2057062"/>
            <a:ext cx="6008417" cy="274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791" y="1612453"/>
            <a:ext cx="6008417" cy="363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80" y="2438400"/>
            <a:ext cx="8853840" cy="335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45468"/>
            <a:ext cx="8764052" cy="308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29" y="1905000"/>
            <a:ext cx="8852971" cy="351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03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Expected Loss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50" y="1925411"/>
            <a:ext cx="8675150" cy="30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Observations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Change from </a:t>
            </a:r>
            <a:r>
              <a:rPr lang="en-US" dirty="0" smtClean="0"/>
              <a:t>Q2 </a:t>
            </a:r>
            <a:r>
              <a:rPr lang="en-US" dirty="0"/>
              <a:t>2016 to </a:t>
            </a:r>
            <a:r>
              <a:rPr lang="en-US" dirty="0" smtClean="0"/>
              <a:t>Sep-Oct </a:t>
            </a:r>
            <a:r>
              <a:rPr lang="en-US" dirty="0"/>
              <a:t>2016: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Number of active Counter-Parties has decreased from 228 to 197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Market-wide TPE has increased from 265 </a:t>
            </a:r>
            <a:r>
              <a:rPr lang="en-US" sz="2000" smtClean="0"/>
              <a:t>million </a:t>
            </a:r>
            <a:r>
              <a:rPr lang="en-US" sz="2000" smtClean="0"/>
              <a:t>to 308 </a:t>
            </a:r>
            <a:r>
              <a:rPr lang="en-US" sz="2000" dirty="0" smtClean="0"/>
              <a:t>million while market-wide Excess Collateral has decreased from 1,618 million to 1,469 million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for the Load and Gen category has increased by 2.9% while Excess Collateral for the Load and Gen category has also increased by 5.7%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77000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Expected loss estimates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Background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657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Background: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As part of the discussion on ERCOT market risk </a:t>
            </a:r>
            <a:r>
              <a:rPr lang="en-US" sz="2400" dirty="0" smtClean="0"/>
              <a:t>appetite, </a:t>
            </a:r>
            <a:r>
              <a:rPr lang="en-US" sz="2400" dirty="0"/>
              <a:t>staff </a:t>
            </a:r>
            <a:r>
              <a:rPr lang="en-US" sz="2400" dirty="0" smtClean="0"/>
              <a:t>presented </a:t>
            </a:r>
            <a:r>
              <a:rPr lang="en-US" sz="2400" dirty="0"/>
              <a:t>an analysis of market </a:t>
            </a:r>
            <a:r>
              <a:rPr lang="en-US" sz="2400" dirty="0" smtClean="0"/>
              <a:t>exposure </a:t>
            </a:r>
            <a:r>
              <a:rPr lang="en-US" sz="2400" dirty="0"/>
              <a:t>to CWG/MCWG </a:t>
            </a:r>
            <a:r>
              <a:rPr lang="en-US" sz="2400" dirty="0" smtClean="0"/>
              <a:t>in </a:t>
            </a:r>
            <a:r>
              <a:rPr lang="en-US" sz="2400" dirty="0"/>
              <a:t>November 2015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CWG/MCWG was </a:t>
            </a:r>
            <a:r>
              <a:rPr lang="en-US" sz="2400" dirty="0"/>
              <a:t>requested to provide </a:t>
            </a:r>
            <a:r>
              <a:rPr lang="en-US" sz="2400" dirty="0" smtClean="0"/>
              <a:t>a quarterly </a:t>
            </a:r>
            <a:r>
              <a:rPr lang="en-US" sz="2400" dirty="0"/>
              <a:t>update of </a:t>
            </a:r>
            <a:r>
              <a:rPr lang="en-US" sz="2400" dirty="0" smtClean="0"/>
              <a:t>the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/>
              <a:t>Inputs </a:t>
            </a:r>
            <a:r>
              <a:rPr lang="en-US" sz="6000" dirty="0" smtClean="0"/>
              <a:t>and Assumptions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September and October </a:t>
            </a:r>
            <a:r>
              <a:rPr lang="en-US" sz="2000" dirty="0"/>
              <a:t>2016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Negative excess collateral shown is due to the adjustment to remove unsecured credit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(RR) is assumed 0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Non-rated Counter-Parties are assigned a rating of CCC for Expected Loss calculation purposes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Exposure at Default (EaD) is assumed to be equal to TPE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will typically exceed invoice exposure, so this is a conservative metric.  It should be viewed as a relative indicator of credit portfolio risk, not a forecast for losses or </a:t>
            </a:r>
            <a:r>
              <a:rPr lang="en-US" sz="2000" dirty="0" smtClean="0"/>
              <a:t>uplift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Probabilities of Default (PD) from </a:t>
            </a:r>
            <a:r>
              <a:rPr lang="en-US" sz="2000" dirty="0"/>
              <a:t>“Global Corporate Average Cumulative Default Rates By Rating Modifier (1981-2014</a:t>
            </a:r>
            <a:r>
              <a:rPr lang="en-US" sz="2000" dirty="0" smtClean="0"/>
              <a:t>)”, from S&amp;P </a:t>
            </a:r>
            <a:r>
              <a:rPr lang="en-US" sz="2000" dirty="0"/>
              <a:t>publication </a:t>
            </a:r>
            <a:r>
              <a:rPr lang="en-US" sz="2000" dirty="0" smtClean="0"/>
              <a:t>“</a:t>
            </a:r>
            <a:r>
              <a:rPr lang="en-US" sz="2000" dirty="0"/>
              <a:t>2014 Annual Global Corporate Default Study And Rating Transitions”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Expected </a:t>
            </a:r>
            <a:r>
              <a:rPr lang="en-US" sz="2000" dirty="0"/>
              <a:t>Loss (EL) </a:t>
            </a:r>
            <a:r>
              <a:rPr lang="en-US" sz="2000" dirty="0" smtClean="0"/>
              <a:t>computed </a:t>
            </a:r>
            <a:r>
              <a:rPr lang="en-US" sz="2000" dirty="0"/>
              <a:t>as follows;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/>
              <a:t>EL = EaD * PD * </a:t>
            </a:r>
            <a:r>
              <a:rPr lang="en-US" sz="2000" i="1" dirty="0" smtClean="0"/>
              <a:t>LGD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 smtClean="0"/>
              <a:t>Where: Loss Giver Default (LGD) = (1-Recovery Rate)</a:t>
            </a:r>
            <a:endParaRPr lang="en-US" sz="2000" i="1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is conservatively assumed at “0” as at the time of default, CP may be under stress and would have used up all funds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Assumed 1 year Probabilities of Default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64" y="2057400"/>
            <a:ext cx="193224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1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Exposure and Collateral Distributions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547</Words>
  <Application>Microsoft Office PowerPoint</Application>
  <PresentationFormat>On-screen Show (4:3)</PresentationFormat>
  <Paragraphs>102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&amp; Expected Loss update</vt:lpstr>
      <vt:lpstr>Credit Exposure &amp; Expected Loss update</vt:lpstr>
      <vt:lpstr>Credit Exposure &amp; Expected Loss update</vt:lpstr>
      <vt:lpstr>Credit Exposure and Expected Loss update</vt:lpstr>
      <vt:lpstr>Credit Exposure and Expected Loss update</vt:lpstr>
      <vt:lpstr>Credit Exposure and Expected Loss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Pabbisetty, Suresh</cp:lastModifiedBy>
  <cp:revision>75</cp:revision>
  <cp:lastPrinted>2016-01-21T20:53:15Z</cp:lastPrinted>
  <dcterms:created xsi:type="dcterms:W3CDTF">2016-01-21T15:20:31Z</dcterms:created>
  <dcterms:modified xsi:type="dcterms:W3CDTF">2016-11-11T20:19:47Z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