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261" r:id="rId8"/>
    <p:sldId id="263" r:id="rId9"/>
    <p:sldId id="264" r:id="rId10"/>
    <p:sldId id="267" r:id="rId11"/>
    <p:sldId id="266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23" autoAdjust="0"/>
    <p:restoredTop sz="94660"/>
  </p:normalViewPr>
  <p:slideViewPr>
    <p:cSldViewPr showGuides="1">
      <p:cViewPr varScale="1">
        <p:scale>
          <a:sx n="90" d="100"/>
          <a:sy n="90" d="100"/>
        </p:scale>
        <p:origin x="15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91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73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412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38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128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 smtClean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Settlements Timelines for 2016 Holiday</a:t>
            </a:r>
            <a:endParaRPr lang="en-US" dirty="0" smtClean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 smtClean="0">
              <a:solidFill>
                <a:srgbClr val="000000"/>
              </a:solidFill>
              <a:latin typeface="Arial Black" pitchFamily="34" charset="0"/>
            </a:endParaRPr>
          </a:p>
          <a:p>
            <a:endParaRPr lang="en-US" dirty="0" smtClean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</a:t>
            </a:r>
            <a:r>
              <a:rPr lang="en-US" b="1" dirty="0" smtClean="0">
                <a:solidFill>
                  <a:srgbClr val="000000"/>
                </a:solidFill>
              </a:rPr>
              <a:t>Public</a:t>
            </a:r>
          </a:p>
          <a:p>
            <a:pPr lvl="0" defTabSz="457200"/>
            <a:r>
              <a:rPr lang="en-US" b="1" dirty="0" smtClean="0">
                <a:solidFill>
                  <a:srgbClr val="000000"/>
                </a:solidFill>
              </a:rPr>
              <a:t>November 2016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 smtClean="0"/>
              <a:t>Settlements Timelines </a:t>
            </a:r>
            <a:r>
              <a:rPr lang="en-US" sz="2400" dirty="0" err="1" smtClean="0"/>
              <a:t>wrt</a:t>
            </a:r>
            <a:r>
              <a:rPr lang="en-US" sz="2400" dirty="0" smtClean="0"/>
              <a:t> 2016 Holidays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914400"/>
            <a:ext cx="86868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b="1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 smtClean="0">
                <a:solidFill>
                  <a:srgbClr val="000000"/>
                </a:solidFill>
              </a:rPr>
              <a:t>Protocol Review:</a:t>
            </a:r>
          </a:p>
          <a:p>
            <a:pPr eaLnBrk="0" fontAlgn="base" hangingPunct="0">
              <a:spcBef>
                <a:spcPts val="400"/>
              </a:spcBef>
              <a:defRPr/>
            </a:pPr>
            <a:r>
              <a:rPr lang="en-US" sz="1600" kern="0" dirty="0" smtClean="0">
                <a:solidFill>
                  <a:srgbClr val="000000"/>
                </a:solidFill>
              </a:rPr>
              <a:t>DAM Statements issued on the 2</a:t>
            </a:r>
            <a:r>
              <a:rPr lang="en-US" sz="1600" kern="0" baseline="30000" dirty="0" smtClean="0">
                <a:solidFill>
                  <a:srgbClr val="000000"/>
                </a:solidFill>
              </a:rPr>
              <a:t>nd</a:t>
            </a:r>
            <a:r>
              <a:rPr lang="en-US" sz="1600" kern="0" dirty="0" smtClean="0">
                <a:solidFill>
                  <a:srgbClr val="000000"/>
                </a:solidFill>
              </a:rPr>
              <a:t> Business Day after Operating Day</a:t>
            </a:r>
          </a:p>
          <a:p>
            <a:pPr eaLnBrk="0" fontAlgn="base" hangingPunct="0">
              <a:spcBef>
                <a:spcPts val="400"/>
              </a:spcBef>
              <a:defRPr/>
            </a:pPr>
            <a:r>
              <a:rPr lang="en-US" sz="1600" kern="0" dirty="0" smtClean="0">
                <a:solidFill>
                  <a:srgbClr val="000000"/>
                </a:solidFill>
              </a:rPr>
              <a:t>RTM Initial issued on 5</a:t>
            </a:r>
            <a:r>
              <a:rPr lang="en-US" sz="1600" kern="0" baseline="30000" dirty="0" smtClean="0">
                <a:solidFill>
                  <a:srgbClr val="000000"/>
                </a:solidFill>
              </a:rPr>
              <a:t>th</a:t>
            </a:r>
            <a:r>
              <a:rPr lang="en-US" sz="1600" kern="0" dirty="0" smtClean="0">
                <a:solidFill>
                  <a:srgbClr val="000000"/>
                </a:solidFill>
              </a:rPr>
              <a:t> day after OD, or next Business Day</a:t>
            </a:r>
          </a:p>
          <a:p>
            <a:pPr eaLnBrk="0" fontAlgn="base" hangingPunct="0">
              <a:spcBef>
                <a:spcPts val="400"/>
              </a:spcBef>
              <a:defRPr/>
            </a:pPr>
            <a:r>
              <a:rPr lang="en-US" sz="1600" kern="0" dirty="0" smtClean="0">
                <a:solidFill>
                  <a:srgbClr val="000000"/>
                </a:solidFill>
              </a:rPr>
              <a:t>RTM Final issued on 55</a:t>
            </a:r>
            <a:r>
              <a:rPr lang="en-US" sz="1600" kern="0" baseline="30000" dirty="0" smtClean="0">
                <a:solidFill>
                  <a:srgbClr val="000000"/>
                </a:solidFill>
              </a:rPr>
              <a:t>th</a:t>
            </a:r>
            <a:r>
              <a:rPr lang="en-US" sz="1600" kern="0" dirty="0" smtClean="0">
                <a:solidFill>
                  <a:srgbClr val="000000"/>
                </a:solidFill>
              </a:rPr>
              <a:t> day after OD, or next Business Day</a:t>
            </a:r>
          </a:p>
          <a:p>
            <a:pPr eaLnBrk="0" fontAlgn="base" hangingPunct="0">
              <a:spcBef>
                <a:spcPts val="400"/>
              </a:spcBef>
              <a:defRPr/>
            </a:pPr>
            <a:r>
              <a:rPr lang="en-US" sz="1600" kern="0" dirty="0" smtClean="0">
                <a:solidFill>
                  <a:srgbClr val="000000"/>
                </a:solidFill>
              </a:rPr>
              <a:t>RTM </a:t>
            </a:r>
            <a:r>
              <a:rPr lang="en-US" sz="1600" kern="0" dirty="0" err="1" smtClean="0">
                <a:solidFill>
                  <a:srgbClr val="000000"/>
                </a:solidFill>
              </a:rPr>
              <a:t>TrueUp</a:t>
            </a:r>
            <a:r>
              <a:rPr lang="en-US" sz="1600" kern="0" dirty="0" smtClean="0">
                <a:solidFill>
                  <a:srgbClr val="000000"/>
                </a:solidFill>
              </a:rPr>
              <a:t> issued on 180</a:t>
            </a:r>
            <a:r>
              <a:rPr lang="en-US" sz="1600" kern="0" baseline="30000" dirty="0" smtClean="0">
                <a:solidFill>
                  <a:srgbClr val="000000"/>
                </a:solidFill>
              </a:rPr>
              <a:t>th</a:t>
            </a:r>
            <a:r>
              <a:rPr lang="en-US" sz="1600" kern="0" dirty="0" smtClean="0">
                <a:solidFill>
                  <a:srgbClr val="000000"/>
                </a:solidFill>
              </a:rPr>
              <a:t> day after OD, or next Business Day</a:t>
            </a:r>
          </a:p>
          <a:p>
            <a:pPr eaLnBrk="0" fontAlgn="base" hangingPunct="0">
              <a:spcBef>
                <a:spcPts val="400"/>
              </a:spcBef>
              <a:defRPr/>
            </a:pPr>
            <a:r>
              <a:rPr lang="en-US" sz="1600" kern="0" dirty="0" smtClean="0">
                <a:solidFill>
                  <a:srgbClr val="000000"/>
                </a:solidFill>
              </a:rPr>
              <a:t>Settlement Invoices (STL) payments are due on the 2</a:t>
            </a:r>
            <a:r>
              <a:rPr lang="en-US" sz="1600" kern="0" baseline="30000" dirty="0" smtClean="0">
                <a:solidFill>
                  <a:srgbClr val="000000"/>
                </a:solidFill>
              </a:rPr>
              <a:t>nd</a:t>
            </a:r>
            <a:r>
              <a:rPr lang="en-US" sz="1600" kern="0" dirty="0" smtClean="0">
                <a:solidFill>
                  <a:srgbClr val="000000"/>
                </a:solidFill>
              </a:rPr>
              <a:t> Bank Business Day</a:t>
            </a:r>
          </a:p>
          <a:p>
            <a:pPr eaLnBrk="0" fontAlgn="base" hangingPunct="0">
              <a:spcBef>
                <a:spcPts val="400"/>
              </a:spcBef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mar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 smtClean="0">
                <a:solidFill>
                  <a:srgbClr val="000000"/>
                </a:solidFill>
              </a:rPr>
              <a:t>2016 ERCOT Holidays</a:t>
            </a:r>
          </a:p>
          <a:p>
            <a:pPr eaLnBrk="0" fontAlgn="base" hangingPunct="0">
              <a:spcBef>
                <a:spcPts val="400"/>
              </a:spcBef>
              <a:defRPr/>
            </a:pPr>
            <a:r>
              <a:rPr lang="en-US" sz="1600" kern="0" dirty="0" smtClean="0">
                <a:solidFill>
                  <a:srgbClr val="000000"/>
                </a:solidFill>
              </a:rPr>
              <a:t>11/24/2016, Thursday</a:t>
            </a:r>
          </a:p>
          <a:p>
            <a:pPr eaLnBrk="0" fontAlgn="base" hangingPunct="0">
              <a:spcBef>
                <a:spcPts val="400"/>
              </a:spcBef>
              <a:defRPr/>
            </a:pPr>
            <a:r>
              <a:rPr lang="en-US" sz="1600" kern="0" dirty="0" smtClean="0">
                <a:solidFill>
                  <a:srgbClr val="000000"/>
                </a:solidFill>
              </a:rPr>
              <a:t>11/25/2016, Friday </a:t>
            </a:r>
          </a:p>
          <a:p>
            <a:pPr eaLnBrk="0" fontAlgn="base" hangingPunct="0">
              <a:spcBef>
                <a:spcPts val="400"/>
              </a:spcBef>
              <a:defRPr/>
            </a:pPr>
            <a:r>
              <a:rPr lang="en-US" sz="1600" kern="0" dirty="0" smtClean="0">
                <a:solidFill>
                  <a:srgbClr val="000000"/>
                </a:solidFill>
              </a:rPr>
              <a:t>12/26/2016, Monday </a:t>
            </a:r>
          </a:p>
          <a:p>
            <a:pPr eaLnBrk="0" fontAlgn="base" hangingPunct="0">
              <a:spcBef>
                <a:spcPts val="400"/>
              </a:spcBef>
              <a:defRPr/>
            </a:pPr>
            <a:r>
              <a:rPr lang="en-US" sz="1600" kern="0" dirty="0" smtClean="0">
                <a:solidFill>
                  <a:srgbClr val="000000"/>
                </a:solidFill>
              </a:rPr>
              <a:t>12/27/2016, Tuesday</a:t>
            </a:r>
            <a:endParaRPr lang="en-US" sz="1600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b="1" kern="0" dirty="0" smtClean="0">
              <a:solidFill>
                <a:srgbClr val="000000"/>
              </a:solidFill>
            </a:endParaRPr>
          </a:p>
          <a:p>
            <a:pPr mar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2016 </a:t>
            </a:r>
            <a:r>
              <a:rPr lang="en-US" sz="1600" b="1" kern="0" dirty="0" smtClean="0">
                <a:solidFill>
                  <a:srgbClr val="000000"/>
                </a:solidFill>
              </a:rPr>
              <a:t>Bank Holidays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eaLnBrk="0" fontAlgn="base" hangingPunct="0">
              <a:spcBef>
                <a:spcPts val="400"/>
              </a:spcBef>
              <a:defRPr/>
            </a:pPr>
            <a:r>
              <a:rPr lang="en-US" sz="1600" kern="0" dirty="0">
                <a:solidFill>
                  <a:srgbClr val="000000"/>
                </a:solidFill>
              </a:rPr>
              <a:t>11/24/2016, </a:t>
            </a:r>
            <a:r>
              <a:rPr lang="en-US" sz="1600" kern="0" dirty="0" smtClean="0">
                <a:solidFill>
                  <a:srgbClr val="000000"/>
                </a:solidFill>
              </a:rPr>
              <a:t>Thursday</a:t>
            </a:r>
            <a:endParaRPr lang="en-US" sz="1600" kern="0" dirty="0">
              <a:solidFill>
                <a:srgbClr val="000000"/>
              </a:solidFill>
            </a:endParaRPr>
          </a:p>
          <a:p>
            <a:pPr eaLnBrk="0" fontAlgn="base" hangingPunct="0">
              <a:spcBef>
                <a:spcPts val="400"/>
              </a:spcBef>
              <a:defRPr/>
            </a:pPr>
            <a:r>
              <a:rPr lang="en-US" sz="1600" kern="0" dirty="0">
                <a:solidFill>
                  <a:srgbClr val="000000"/>
                </a:solidFill>
              </a:rPr>
              <a:t>12/26/2016, Monday </a:t>
            </a:r>
            <a:endParaRPr lang="en-US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1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 smtClean="0"/>
              <a:t>Thanksgiving 2016 Timelines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873377"/>
              </p:ext>
            </p:extLst>
          </p:nvPr>
        </p:nvGraphicFramePr>
        <p:xfrm>
          <a:off x="533400" y="1676400"/>
          <a:ext cx="7848602" cy="2931191"/>
        </p:xfrm>
        <a:graphic>
          <a:graphicData uri="http://schemas.openxmlformats.org/drawingml/2006/table">
            <a:tbl>
              <a:tblPr/>
              <a:tblGrid>
                <a:gridCol w="1600200"/>
                <a:gridCol w="1828800"/>
                <a:gridCol w="1905000"/>
                <a:gridCol w="1828800"/>
                <a:gridCol w="381000"/>
                <a:gridCol w="304802"/>
              </a:tblGrid>
              <a:tr h="421607"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11/28, Mon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11/29, Tue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11/30, Wed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Th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F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7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DAM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11/22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11/23 – 11/27 (5 ODs)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11/28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8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RTM Initial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11/19, 11/20, 11/21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11/22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11/23, 11/24, 11/25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8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RTM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Final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9/30 – 10/4 (5 ODs)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10/5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10/6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8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RTM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TrueUps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5/28 – 6/1 (5 ODs)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6/2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6/3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8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STL Invoice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will be due on 11/30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will be due on 12/1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will be due on 12/2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776" marR="7776" marT="77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776" marR="7776" marT="77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8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Payments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Due for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11/22 and 11/23 STL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none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11/28 STL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92642" y="5105400"/>
            <a:ext cx="8420100" cy="6858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200" kern="0" dirty="0" smtClean="0">
                <a:solidFill>
                  <a:srgbClr val="000000"/>
                </a:solidFill>
              </a:rPr>
              <a:t>* DAM, Initial, Final and </a:t>
            </a:r>
            <a:r>
              <a:rPr lang="en-US" sz="1200" kern="0" dirty="0" err="1" smtClean="0">
                <a:solidFill>
                  <a:srgbClr val="000000"/>
                </a:solidFill>
              </a:rPr>
              <a:t>Trueup</a:t>
            </a:r>
            <a:r>
              <a:rPr lang="en-US" sz="1200" kern="0" dirty="0" smtClean="0">
                <a:solidFill>
                  <a:srgbClr val="000000"/>
                </a:solidFill>
              </a:rPr>
              <a:t> dates are Operating Dates being issued</a:t>
            </a:r>
            <a:endParaRPr lang="en-US" sz="1200" b="1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59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 smtClean="0"/>
              <a:t>Christmas 2016 Timelines (week before)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722965"/>
              </p:ext>
            </p:extLst>
          </p:nvPr>
        </p:nvGraphicFramePr>
        <p:xfrm>
          <a:off x="533400" y="1676400"/>
          <a:ext cx="8077199" cy="2944365"/>
        </p:xfrm>
        <a:graphic>
          <a:graphicData uri="http://schemas.openxmlformats.org/drawingml/2006/table">
            <a:tbl>
              <a:tblPr/>
              <a:tblGrid>
                <a:gridCol w="1600200"/>
                <a:gridCol w="304800"/>
                <a:gridCol w="304800"/>
                <a:gridCol w="1905000"/>
                <a:gridCol w="2133600"/>
                <a:gridCol w="1828799"/>
              </a:tblGrid>
              <a:tr h="421607"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M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T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12/21, Wed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12/22, Thu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12/23, Fri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DAM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12/19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12/20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12/21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RTM Initial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12/16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12/17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12/18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RTM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Final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10/27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10/28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10/29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RTM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TrueUps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6/24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6/25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6/26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STL Invoice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will be due on 12/23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will be due on 12/28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will be due on 12/28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6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Payments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Due for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12/19 STL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12/20 STL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12/21 STL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192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Christmas 2016 </a:t>
            </a:r>
            <a:r>
              <a:rPr lang="en-US" sz="2400" dirty="0" smtClean="0"/>
              <a:t>Timelines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073456"/>
              </p:ext>
            </p:extLst>
          </p:nvPr>
        </p:nvGraphicFramePr>
        <p:xfrm>
          <a:off x="533400" y="1676400"/>
          <a:ext cx="8001000" cy="2944365"/>
        </p:xfrm>
        <a:graphic>
          <a:graphicData uri="http://schemas.openxmlformats.org/drawingml/2006/table">
            <a:tbl>
              <a:tblPr/>
              <a:tblGrid>
                <a:gridCol w="1600200"/>
                <a:gridCol w="304800"/>
                <a:gridCol w="304800"/>
                <a:gridCol w="2057400"/>
                <a:gridCol w="1905000"/>
                <a:gridCol w="1828800"/>
              </a:tblGrid>
              <a:tr h="421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M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T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12/28, Wed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12/29, Thu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12/30, Fri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41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DAM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12/22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12/23 – 12/27 (5 ODs)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12/28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433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RTM Initial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12/19, 12/20, 12/21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12/22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12/23, 12/24, 12/25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433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RTM Final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10/30 – 11/3 (5 ODs)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11/4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11/5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433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RTM </a:t>
                      </a:r>
                      <a:r>
                        <a:rPr lang="en-US" sz="1500" b="0" i="0" u="none" strike="noStrike" kern="1200" dirty="0" err="1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TrueUps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6/27 – 7/1 (5 ODs)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7/2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7/3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433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STL Invoice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will be due on 12/30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will be due on 1/3/17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will be due on 1/4/17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Payments Due for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12/22 and 12/23 STL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none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12/28 STL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92642" y="5105400"/>
            <a:ext cx="8420100" cy="5334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kern="0" dirty="0" smtClean="0">
                <a:solidFill>
                  <a:srgbClr val="000000"/>
                </a:solidFill>
              </a:rPr>
              <a:t>* Note: Also have a CRR Auction Invoice scheduled to be issued on Friday, 12/30.</a:t>
            </a:r>
            <a:endParaRPr lang="en-US" sz="1600" b="1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39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 smtClean="0"/>
              <a:t>New Year 2017 Timelines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415931"/>
              </p:ext>
            </p:extLst>
          </p:nvPr>
        </p:nvGraphicFramePr>
        <p:xfrm>
          <a:off x="533400" y="1676401"/>
          <a:ext cx="8229600" cy="2819401"/>
        </p:xfrm>
        <a:graphic>
          <a:graphicData uri="http://schemas.openxmlformats.org/drawingml/2006/table">
            <a:tbl>
              <a:tblPr/>
              <a:tblGrid>
                <a:gridCol w="1708030"/>
                <a:gridCol w="388189"/>
                <a:gridCol w="1785668"/>
                <a:gridCol w="1863306"/>
                <a:gridCol w="1265207"/>
                <a:gridCol w="1219200"/>
              </a:tblGrid>
              <a:tr h="390463"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01/03, Tue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01/04, Wed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01/05, </a:t>
                      </a:r>
                      <a:r>
                        <a:rPr lang="en-US" sz="15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Th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01/06, F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8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DAM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12/29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12/30 – 1/2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(4 ODs)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1/3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1/4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6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RTM Initial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12/26, 12/27, 12/28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12/29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12/30,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12/31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1/1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RTM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Final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11/6 – 11/9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(4 ODs)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11/10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11/11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11/12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RTM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TrueUps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7/4 – 7/7 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(4 ODs)</a:t>
                      </a:r>
                      <a:endParaRPr lang="en-US" sz="15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7/8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7/9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7/10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STL Invoice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will be due on 1/5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will be due on 1/6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Will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be due on 1/9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Will be due on 1/10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6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Payments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Due for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12/29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STL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12/30 STL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1/3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STL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1/4 STL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969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purl.org/dc/dcmitype/"/>
    <ds:schemaRef ds:uri="c34af464-7aa1-4edd-9be4-83dffc1cb926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2554</TotalTime>
  <Words>479</Words>
  <Application>Microsoft Office PowerPoint</Application>
  <PresentationFormat>On-screen Show (4:3)</PresentationFormat>
  <Paragraphs>162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1_Custom Design</vt:lpstr>
      <vt:lpstr>Office Theme</vt:lpstr>
      <vt:lpstr>Custom Design</vt:lpstr>
      <vt:lpstr>PowerPoint Presentation</vt:lpstr>
      <vt:lpstr>Settlements Timelines wrt 2016 Holidays</vt:lpstr>
      <vt:lpstr>Thanksgiving 2016 Timelines</vt:lpstr>
      <vt:lpstr>Christmas 2016 Timelines (week before)</vt:lpstr>
      <vt:lpstr>Christmas 2016 Timelines</vt:lpstr>
      <vt:lpstr>New Year 2017 Timelines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Dinopol, Ohlen</cp:lastModifiedBy>
  <cp:revision>87</cp:revision>
  <cp:lastPrinted>2016-01-21T20:53:15Z</cp:lastPrinted>
  <dcterms:created xsi:type="dcterms:W3CDTF">2016-01-21T15:20:31Z</dcterms:created>
  <dcterms:modified xsi:type="dcterms:W3CDTF">2016-11-11T20:58:09Z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