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257" r:id="rId8"/>
    <p:sldId id="262" r:id="rId9"/>
    <p:sldId id="265" r:id="rId10"/>
    <p:sldId id="263" r:id="rId11"/>
    <p:sldId id="266" r:id="rId12"/>
    <p:sldId id="26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7" d="100"/>
          <a:sy n="107" d="100"/>
        </p:scale>
        <p:origin x="114" y="37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11/11/2016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11/11/2016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050159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312066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478608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477773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650002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1754326"/>
          </a:xfrm>
          <a:prstGeom prst="rect">
            <a:avLst/>
          </a:prstGeom>
          <a:noFill/>
        </p:spPr>
        <p:txBody>
          <a:bodyPr wrap="square" rtlCol="0">
            <a:spAutoFit/>
          </a:bodyPr>
          <a:lstStyle/>
          <a:p>
            <a:r>
              <a:rPr lang="en-US" b="1" dirty="0" smtClean="0"/>
              <a:t>Settlement Update</a:t>
            </a:r>
            <a:endParaRPr lang="en-US" b="1" dirty="0"/>
          </a:p>
          <a:p>
            <a:r>
              <a:rPr lang="en-US" b="1" dirty="0" smtClean="0"/>
              <a:t>NPRR 802- Settlements Clean-up</a:t>
            </a:r>
            <a:endParaRPr lang="en-US" b="1" dirty="0"/>
          </a:p>
          <a:p>
            <a:endParaRPr lang="en-US" dirty="0"/>
          </a:p>
          <a:p>
            <a:r>
              <a:rPr lang="en-US" dirty="0" smtClean="0"/>
              <a:t>Blake Holt</a:t>
            </a:r>
            <a:endParaRPr lang="en-US" dirty="0"/>
          </a:p>
          <a:p>
            <a:endParaRPr lang="en-US" dirty="0"/>
          </a:p>
          <a:p>
            <a:r>
              <a:rPr lang="en-US" dirty="0" smtClean="0"/>
              <a:t>November 14, 2016</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NPRR 802- Settlements Clean-up</a:t>
            </a:r>
            <a:endParaRPr lang="en-US" b="1" dirty="0">
              <a:solidFill>
                <a:schemeClr val="accent1"/>
              </a:solidFill>
            </a:endParaRPr>
          </a:p>
        </p:txBody>
      </p:sp>
      <p:sp>
        <p:nvSpPr>
          <p:cNvPr id="3" name="Content Placeholder 2"/>
          <p:cNvSpPr>
            <a:spLocks noGrp="1"/>
          </p:cNvSpPr>
          <p:nvPr>
            <p:ph idx="1"/>
          </p:nvPr>
        </p:nvSpPr>
        <p:spPr>
          <a:xfrm>
            <a:off x="304800" y="1143000"/>
            <a:ext cx="8534400" cy="4319832"/>
          </a:xfrm>
        </p:spPr>
        <p:txBody>
          <a:bodyPr/>
          <a:lstStyle/>
          <a:p>
            <a:pPr marL="0" indent="0">
              <a:buNone/>
            </a:pPr>
            <a:r>
              <a:rPr lang="en-US" sz="1600" dirty="0"/>
              <a:t>The purpose of this Nodal Protocol Revision Request (NPRR) is to clarify current practices and clean up Protocol language. There are no system changes and no changes to current Settlement practices or concepts in this NPRR. This NPRR</a:t>
            </a:r>
            <a:r>
              <a:rPr lang="en-US" sz="1600" dirty="0" smtClean="0"/>
              <a:t>:</a:t>
            </a:r>
          </a:p>
          <a:p>
            <a:pPr marL="0" indent="0">
              <a:buNone/>
            </a:pPr>
            <a:endParaRPr lang="en-US" sz="1600" dirty="0"/>
          </a:p>
          <a:p>
            <a:pPr lvl="0">
              <a:buFont typeface="+mj-lt"/>
              <a:buAutoNum type="arabicPeriod"/>
            </a:pPr>
            <a:r>
              <a:rPr lang="en-US" sz="1600" dirty="0"/>
              <a:t>Clarifies how Reliability Unit Commitment (RUC) Resources that have opted out of RUC Settlement are treated in the calculation of Real-Time On-Line Reserve Capacity;</a:t>
            </a:r>
          </a:p>
          <a:p>
            <a:pPr lvl="0">
              <a:buFont typeface="+mj-lt"/>
              <a:buAutoNum type="arabicPeriod"/>
            </a:pPr>
            <a:r>
              <a:rPr lang="en-US" sz="1600" dirty="0"/>
              <a:t>Codifies the methodology to be used when Base Point data has been corrupted due to issues with ERCOT’s Energy Management System (EMS); </a:t>
            </a:r>
          </a:p>
          <a:p>
            <a:pPr lvl="0">
              <a:buFont typeface="+mj-lt"/>
              <a:buAutoNum type="arabicPeriod"/>
            </a:pPr>
            <a:r>
              <a:rPr lang="en-US" sz="1600" dirty="0"/>
              <a:t>Clarifies that Resources receiving Emergency Base Points are not charged for Base Point deviation during the relevant Settlement Interval(s);</a:t>
            </a:r>
          </a:p>
          <a:p>
            <a:pPr lvl="0">
              <a:buFont typeface="+mj-lt"/>
              <a:buAutoNum type="arabicPeriod"/>
            </a:pPr>
            <a:r>
              <a:rPr lang="en-US" sz="1600" dirty="0"/>
              <a:t>Corrects descriptions of variables used in Ancillary Service imbalance Settlement to agree to the associated Settlement formulas; and</a:t>
            </a:r>
          </a:p>
          <a:p>
            <a:pPr>
              <a:buFont typeface="+mj-lt"/>
              <a:buAutoNum type="arabicPeriod"/>
            </a:pPr>
            <a:r>
              <a:rPr lang="en-US" sz="1600" dirty="0"/>
              <a:t>Cleans up references in Section 9, Settlement and Billing, that refer to paragraphs of Section 7.9.3.3, Shortfall Charges to CRR Owners, that have been removed from the Protocols.</a:t>
            </a:r>
            <a:endParaRPr lang="en-US" sz="16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Tree>
    <p:extLst>
      <p:ext uri="{BB962C8B-B14F-4D97-AF65-F5344CB8AC3E}">
        <p14:creationId xmlns:p14="http://schemas.microsoft.com/office/powerpoint/2010/main" val="1024058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RUC treatment in RTOLCAP- PR 6.7.5(4)</a:t>
            </a:r>
            <a:endParaRPr lang="en-US" b="1" dirty="0">
              <a:solidFill>
                <a:schemeClr val="accent1"/>
              </a:solidFill>
            </a:endParaRPr>
          </a:p>
        </p:txBody>
      </p:sp>
      <p:sp>
        <p:nvSpPr>
          <p:cNvPr id="3" name="Content Placeholder 2"/>
          <p:cNvSpPr>
            <a:spLocks noGrp="1"/>
          </p:cNvSpPr>
          <p:nvPr>
            <p:ph idx="1"/>
          </p:nvPr>
        </p:nvSpPr>
        <p:spPr>
          <a:xfrm>
            <a:off x="342900" y="914400"/>
            <a:ext cx="8534400" cy="2733675"/>
          </a:xfrm>
        </p:spPr>
        <p:txBody>
          <a:bodyPr/>
          <a:lstStyle/>
          <a:p>
            <a:pPr marL="0" indent="0">
              <a:buNone/>
            </a:pPr>
            <a:endParaRPr lang="en-US" sz="1600" dirty="0"/>
          </a:p>
          <a:p>
            <a:pPr lvl="0">
              <a:buFont typeface="+mj-lt"/>
              <a:buAutoNum type="arabicPeriod"/>
            </a:pPr>
            <a:r>
              <a:rPr lang="en-US" sz="1400" b="1" dirty="0" smtClean="0"/>
              <a:t>Clarifies </a:t>
            </a:r>
            <a:r>
              <a:rPr lang="en-US" sz="1400" b="1" dirty="0"/>
              <a:t>how Reliability Unit Commitment (RUC) Resources that have opted out of RUC </a:t>
            </a:r>
            <a:r>
              <a:rPr lang="en-US" sz="1400" b="1" dirty="0" smtClean="0"/>
              <a:t>   Settlement </a:t>
            </a:r>
            <a:r>
              <a:rPr lang="en-US" sz="1400" b="1" dirty="0"/>
              <a:t>are treated in the calculation of Real-Time On-Line Reserve </a:t>
            </a:r>
            <a:r>
              <a:rPr lang="en-US" sz="1400" b="1" dirty="0" smtClean="0"/>
              <a:t>Capacity</a:t>
            </a:r>
            <a:r>
              <a:rPr lang="en-US" sz="1400" b="1" dirty="0"/>
              <a:t>.</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pic>
        <p:nvPicPr>
          <p:cNvPr id="4" name="Picture 3"/>
          <p:cNvPicPr>
            <a:picLocks noChangeAspect="1"/>
          </p:cNvPicPr>
          <p:nvPr/>
        </p:nvPicPr>
        <p:blipFill>
          <a:blip r:embed="rId3"/>
          <a:stretch>
            <a:fillRect/>
          </a:stretch>
        </p:blipFill>
        <p:spPr>
          <a:xfrm>
            <a:off x="1171575" y="1760141"/>
            <a:ext cx="6877050" cy="1514475"/>
          </a:xfrm>
          <a:prstGeom prst="rect">
            <a:avLst/>
          </a:prstGeom>
        </p:spPr>
      </p:pic>
      <p:sp>
        <p:nvSpPr>
          <p:cNvPr id="7" name="TextBox 6"/>
          <p:cNvSpPr txBox="1"/>
          <p:nvPr/>
        </p:nvSpPr>
        <p:spPr>
          <a:xfrm>
            <a:off x="571500" y="3505200"/>
            <a:ext cx="8077200" cy="2246769"/>
          </a:xfrm>
          <a:prstGeom prst="rect">
            <a:avLst/>
          </a:prstGeom>
          <a:noFill/>
        </p:spPr>
        <p:txBody>
          <a:bodyPr wrap="square" rtlCol="0">
            <a:spAutoFit/>
          </a:bodyPr>
          <a:lstStyle/>
          <a:p>
            <a:r>
              <a:rPr lang="en-US" sz="1400" b="1" u="sng" dirty="0" smtClean="0"/>
              <a:t>How this previously read:</a:t>
            </a:r>
            <a:endParaRPr lang="en-US" sz="1400" dirty="0" smtClean="0"/>
          </a:p>
          <a:p>
            <a:r>
              <a:rPr lang="en-US" sz="1400" dirty="0"/>
              <a:t> </a:t>
            </a:r>
            <a:r>
              <a:rPr lang="en-US" sz="1400" dirty="0" smtClean="0"/>
              <a:t> - </a:t>
            </a:r>
            <a:r>
              <a:rPr lang="en-US" sz="1400" i="1" dirty="0" smtClean="0"/>
              <a:t>Do not count RUC resources in the calculation of RTOLCAP unless they were </a:t>
            </a:r>
            <a:r>
              <a:rPr lang="en-US" sz="1400" i="1" dirty="0" err="1" smtClean="0"/>
              <a:t>RUC’d</a:t>
            </a:r>
            <a:r>
              <a:rPr lang="en-US" sz="1400" i="1" dirty="0" smtClean="0"/>
              <a:t> for AS and bought the commitment back.</a:t>
            </a:r>
          </a:p>
          <a:p>
            <a:endParaRPr lang="en-US" sz="1400" dirty="0"/>
          </a:p>
          <a:p>
            <a:r>
              <a:rPr lang="en-US" sz="1400" b="1" u="sng" dirty="0" smtClean="0"/>
              <a:t>How this will change:</a:t>
            </a:r>
            <a:endParaRPr lang="en-US" sz="1400" dirty="0" smtClean="0"/>
          </a:p>
          <a:p>
            <a:r>
              <a:rPr lang="en-US" sz="1400" dirty="0"/>
              <a:t> </a:t>
            </a:r>
            <a:r>
              <a:rPr lang="en-US" sz="1400" dirty="0" smtClean="0"/>
              <a:t> - </a:t>
            </a:r>
            <a:r>
              <a:rPr lang="en-US" sz="1400" i="1" dirty="0" smtClean="0"/>
              <a:t>Do </a:t>
            </a:r>
            <a:r>
              <a:rPr lang="en-US" sz="1400" i="1" dirty="0"/>
              <a:t>not count RUC resources in the calculation of RTOLCAP unless they </a:t>
            </a:r>
            <a:r>
              <a:rPr lang="en-US" sz="1400" i="1" dirty="0" smtClean="0"/>
              <a:t>bought </a:t>
            </a:r>
            <a:r>
              <a:rPr lang="en-US" sz="1400" i="1" dirty="0"/>
              <a:t>the commitment back.</a:t>
            </a:r>
          </a:p>
          <a:p>
            <a:endParaRPr lang="en-US" sz="1400" u="sng" dirty="0"/>
          </a:p>
          <a:p>
            <a:r>
              <a:rPr lang="en-US" sz="1400" b="1" u="sng" dirty="0" smtClean="0"/>
              <a:t>Any code updates for this change?</a:t>
            </a:r>
            <a:endParaRPr lang="en-US" sz="1400" u="sng" dirty="0" smtClean="0"/>
          </a:p>
          <a:p>
            <a:r>
              <a:rPr lang="en-US" sz="1400" dirty="0"/>
              <a:t> </a:t>
            </a:r>
            <a:r>
              <a:rPr lang="en-US" sz="1400" dirty="0" smtClean="0"/>
              <a:t> -  </a:t>
            </a:r>
            <a:r>
              <a:rPr lang="en-US" sz="1400" i="1" dirty="0" smtClean="0"/>
              <a:t>No.</a:t>
            </a:r>
          </a:p>
        </p:txBody>
      </p:sp>
    </p:spTree>
    <p:extLst>
      <p:ext uri="{BB962C8B-B14F-4D97-AF65-F5344CB8AC3E}">
        <p14:creationId xmlns:p14="http://schemas.microsoft.com/office/powerpoint/2010/main" val="1106436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Base Point </a:t>
            </a:r>
            <a:r>
              <a:rPr lang="en-US" dirty="0" smtClean="0"/>
              <a:t>Deviation -</a:t>
            </a:r>
            <a:r>
              <a:rPr lang="en-US" b="1" dirty="0" smtClean="0">
                <a:solidFill>
                  <a:schemeClr val="accent1"/>
                </a:solidFill>
              </a:rPr>
              <a:t>PR </a:t>
            </a:r>
            <a:r>
              <a:rPr lang="en-US" dirty="0" smtClean="0"/>
              <a:t>6.6.5(9)</a:t>
            </a:r>
            <a:endParaRPr lang="en-US" b="1" dirty="0">
              <a:solidFill>
                <a:schemeClr val="accent1"/>
              </a:solidFill>
            </a:endParaRPr>
          </a:p>
        </p:txBody>
      </p:sp>
      <p:sp>
        <p:nvSpPr>
          <p:cNvPr id="3" name="Content Placeholder 2"/>
          <p:cNvSpPr>
            <a:spLocks noGrp="1"/>
          </p:cNvSpPr>
          <p:nvPr>
            <p:ph idx="1"/>
          </p:nvPr>
        </p:nvSpPr>
        <p:spPr>
          <a:xfrm>
            <a:off x="342900" y="914400"/>
            <a:ext cx="8534400" cy="2733675"/>
          </a:xfrm>
        </p:spPr>
        <p:txBody>
          <a:bodyPr/>
          <a:lstStyle/>
          <a:p>
            <a:pPr marL="0" indent="0">
              <a:buNone/>
            </a:pPr>
            <a:endParaRPr lang="en-US" sz="1600" dirty="0"/>
          </a:p>
          <a:p>
            <a:pPr lvl="0">
              <a:buFont typeface="+mj-lt"/>
              <a:buAutoNum type="arabicPeriod" startAt="2"/>
            </a:pPr>
            <a:r>
              <a:rPr lang="en-US" sz="1400" b="1" dirty="0"/>
              <a:t>Codifies the methodology to be used when Base Point data has been corrupted due to issues with ERCOT’s Energy Management System (EMS</a:t>
            </a:r>
            <a:r>
              <a:rPr lang="en-US" sz="1400" b="1" dirty="0" smtClean="0"/>
              <a:t>).</a:t>
            </a:r>
            <a:endParaRPr lang="en-US" sz="1400" b="1"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
        <p:nvSpPr>
          <p:cNvPr id="7" name="TextBox 6"/>
          <p:cNvSpPr txBox="1"/>
          <p:nvPr/>
        </p:nvSpPr>
        <p:spPr>
          <a:xfrm>
            <a:off x="571500" y="3200400"/>
            <a:ext cx="8077200" cy="2893100"/>
          </a:xfrm>
          <a:prstGeom prst="rect">
            <a:avLst/>
          </a:prstGeom>
          <a:noFill/>
        </p:spPr>
        <p:txBody>
          <a:bodyPr wrap="square" rtlCol="0">
            <a:spAutoFit/>
          </a:bodyPr>
          <a:lstStyle/>
          <a:p>
            <a:endParaRPr lang="en-US" sz="1400" u="sng" dirty="0" smtClean="0"/>
          </a:p>
          <a:p>
            <a:r>
              <a:rPr lang="en-US" sz="1400" b="1" u="sng" dirty="0" smtClean="0"/>
              <a:t>How this previously read:</a:t>
            </a:r>
          </a:p>
          <a:p>
            <a:r>
              <a:rPr lang="en-US" sz="1400" dirty="0" smtClean="0"/>
              <a:t>-</a:t>
            </a:r>
            <a:r>
              <a:rPr lang="en-US" sz="1400" i="1" dirty="0" smtClean="0"/>
              <a:t> Silent on method of settlement when unreliable Emergency Base Points issued.</a:t>
            </a:r>
          </a:p>
          <a:p>
            <a:endParaRPr lang="en-US" sz="1400" dirty="0"/>
          </a:p>
          <a:p>
            <a:r>
              <a:rPr lang="en-US" sz="1400" b="1" u="sng" dirty="0" smtClean="0"/>
              <a:t>How this will change:</a:t>
            </a:r>
          </a:p>
          <a:p>
            <a:r>
              <a:rPr lang="en-US" sz="1400" i="1" dirty="0" smtClean="0"/>
              <a:t>- Codified method </a:t>
            </a:r>
            <a:r>
              <a:rPr lang="en-US" sz="1400" i="1" dirty="0"/>
              <a:t>of settlement when unreliable Emergency Base Points issued.</a:t>
            </a:r>
          </a:p>
          <a:p>
            <a:endParaRPr lang="en-US" sz="1400" u="sng" dirty="0"/>
          </a:p>
          <a:p>
            <a:r>
              <a:rPr lang="en-US" sz="1400" b="1" u="sng" dirty="0" smtClean="0"/>
              <a:t>Any code updates for this change?</a:t>
            </a:r>
          </a:p>
          <a:p>
            <a:r>
              <a:rPr lang="en-US" sz="1400" i="1" dirty="0" smtClean="0"/>
              <a:t>- No.  ERCOT will manually substitute RTMG values for proxy BP values when this situation occurs. The proxy BP values considered will be present in the MKTINPUT CODE extract for shadow settlement purposes. ERCOT will also strive to be transparent as possible, and provide a market notice in this situation.</a:t>
            </a:r>
          </a:p>
          <a:p>
            <a:r>
              <a:rPr lang="en-US" sz="1400" dirty="0"/>
              <a:t> </a:t>
            </a:r>
            <a:r>
              <a:rPr lang="en-US" sz="1400" dirty="0" smtClean="0"/>
              <a:t> </a:t>
            </a:r>
          </a:p>
        </p:txBody>
      </p:sp>
      <p:pic>
        <p:nvPicPr>
          <p:cNvPr id="9" name="Picture 8"/>
          <p:cNvPicPr>
            <a:picLocks noChangeAspect="1"/>
          </p:cNvPicPr>
          <p:nvPr/>
        </p:nvPicPr>
        <p:blipFill>
          <a:blip r:embed="rId3"/>
          <a:stretch>
            <a:fillRect/>
          </a:stretch>
        </p:blipFill>
        <p:spPr>
          <a:xfrm>
            <a:off x="1295400" y="1752600"/>
            <a:ext cx="6724650" cy="1285875"/>
          </a:xfrm>
          <a:prstGeom prst="rect">
            <a:avLst/>
          </a:prstGeom>
        </p:spPr>
      </p:pic>
    </p:spTree>
    <p:extLst>
      <p:ext uri="{BB962C8B-B14F-4D97-AF65-F5344CB8AC3E}">
        <p14:creationId xmlns:p14="http://schemas.microsoft.com/office/powerpoint/2010/main" val="4351244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Base Point </a:t>
            </a:r>
            <a:r>
              <a:rPr lang="en-US" dirty="0" smtClean="0"/>
              <a:t>Deviation -</a:t>
            </a:r>
            <a:r>
              <a:rPr lang="en-US" b="1" dirty="0" smtClean="0">
                <a:solidFill>
                  <a:schemeClr val="accent1"/>
                </a:solidFill>
              </a:rPr>
              <a:t>PR </a:t>
            </a:r>
            <a:r>
              <a:rPr lang="en-US" dirty="0" smtClean="0"/>
              <a:t>6.6.5(1)</a:t>
            </a:r>
            <a:endParaRPr lang="en-US" b="1" dirty="0">
              <a:solidFill>
                <a:schemeClr val="accent1"/>
              </a:solidFill>
            </a:endParaRPr>
          </a:p>
        </p:txBody>
      </p:sp>
      <p:sp>
        <p:nvSpPr>
          <p:cNvPr id="3" name="Content Placeholder 2"/>
          <p:cNvSpPr>
            <a:spLocks noGrp="1"/>
          </p:cNvSpPr>
          <p:nvPr>
            <p:ph idx="1"/>
          </p:nvPr>
        </p:nvSpPr>
        <p:spPr>
          <a:xfrm>
            <a:off x="342900" y="914400"/>
            <a:ext cx="8534400" cy="2733675"/>
          </a:xfrm>
        </p:spPr>
        <p:txBody>
          <a:bodyPr/>
          <a:lstStyle/>
          <a:p>
            <a:pPr marL="0" indent="0">
              <a:buNone/>
            </a:pPr>
            <a:endParaRPr lang="en-US" sz="1600" dirty="0"/>
          </a:p>
          <a:p>
            <a:pPr lvl="0">
              <a:buFont typeface="+mj-lt"/>
              <a:buAutoNum type="arabicPeriod" startAt="3"/>
            </a:pPr>
            <a:r>
              <a:rPr lang="en-US" sz="1400" b="1" dirty="0"/>
              <a:t>Clarifies that Resources receiving Emergency Base Points are not charged for Base Point deviation during the relevant Settlement Interval(s</a:t>
            </a:r>
            <a:r>
              <a:rPr lang="en-US" sz="1400" b="1" dirty="0" smtClean="0"/>
              <a:t>).</a:t>
            </a:r>
            <a:endParaRPr lang="en-US" sz="1400" b="1"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7" name="TextBox 6"/>
          <p:cNvSpPr txBox="1"/>
          <p:nvPr/>
        </p:nvSpPr>
        <p:spPr>
          <a:xfrm>
            <a:off x="571500" y="3581400"/>
            <a:ext cx="8077200" cy="2677656"/>
          </a:xfrm>
          <a:prstGeom prst="rect">
            <a:avLst/>
          </a:prstGeom>
          <a:noFill/>
        </p:spPr>
        <p:txBody>
          <a:bodyPr wrap="square" rtlCol="0">
            <a:spAutoFit/>
          </a:bodyPr>
          <a:lstStyle/>
          <a:p>
            <a:endParaRPr lang="en-US" sz="1400" u="sng" dirty="0" smtClean="0"/>
          </a:p>
          <a:p>
            <a:endParaRPr lang="en-US" sz="1400" u="sng" dirty="0" smtClean="0"/>
          </a:p>
          <a:p>
            <a:endParaRPr lang="en-US" sz="1400" u="sng" dirty="0"/>
          </a:p>
          <a:p>
            <a:r>
              <a:rPr lang="en-US" sz="1400" b="1" u="sng" dirty="0" smtClean="0"/>
              <a:t>How this previously read:</a:t>
            </a:r>
          </a:p>
          <a:p>
            <a:r>
              <a:rPr lang="en-US" sz="1400" dirty="0" smtClean="0"/>
              <a:t>-</a:t>
            </a:r>
            <a:r>
              <a:rPr lang="en-US" sz="1400" i="1" dirty="0" smtClean="0"/>
              <a:t> Silent on treatment of Base-Point Deviation Charges when Emergency Base Points issued.</a:t>
            </a:r>
          </a:p>
          <a:p>
            <a:endParaRPr lang="en-US" sz="1400" dirty="0"/>
          </a:p>
          <a:p>
            <a:r>
              <a:rPr lang="en-US" sz="1400" b="1" u="sng" dirty="0" smtClean="0"/>
              <a:t>How this will change:</a:t>
            </a:r>
          </a:p>
          <a:p>
            <a:r>
              <a:rPr lang="en-US" sz="1400" dirty="0"/>
              <a:t>-</a:t>
            </a:r>
            <a:r>
              <a:rPr lang="en-US" sz="1400" i="1" dirty="0"/>
              <a:t> </a:t>
            </a:r>
            <a:r>
              <a:rPr lang="en-US" sz="1400" i="1" dirty="0" smtClean="0"/>
              <a:t>Codified treatment </a:t>
            </a:r>
            <a:r>
              <a:rPr lang="en-US" sz="1400" i="1" dirty="0"/>
              <a:t>of Base-Point Deviation </a:t>
            </a:r>
            <a:r>
              <a:rPr lang="en-US" sz="1400" i="1" dirty="0" smtClean="0"/>
              <a:t>Charges </a:t>
            </a:r>
            <a:r>
              <a:rPr lang="en-US" sz="1400" i="1" dirty="0"/>
              <a:t>when Emergency Base Points issued.</a:t>
            </a:r>
          </a:p>
          <a:p>
            <a:endParaRPr lang="en-US" sz="1400" u="sng" dirty="0"/>
          </a:p>
          <a:p>
            <a:r>
              <a:rPr lang="en-US" sz="1400" b="1" u="sng" dirty="0" smtClean="0"/>
              <a:t>Any code updates for this change?</a:t>
            </a:r>
          </a:p>
          <a:p>
            <a:r>
              <a:rPr lang="en-US" sz="1400" i="1" dirty="0" smtClean="0"/>
              <a:t>- No.</a:t>
            </a:r>
          </a:p>
          <a:p>
            <a:r>
              <a:rPr lang="en-US" sz="1400" dirty="0"/>
              <a:t> </a:t>
            </a:r>
            <a:r>
              <a:rPr lang="en-US" sz="1400" dirty="0" smtClean="0"/>
              <a:t> </a:t>
            </a:r>
          </a:p>
        </p:txBody>
      </p:sp>
      <p:pic>
        <p:nvPicPr>
          <p:cNvPr id="5" name="Picture 4"/>
          <p:cNvPicPr>
            <a:picLocks noChangeAspect="1"/>
          </p:cNvPicPr>
          <p:nvPr/>
        </p:nvPicPr>
        <p:blipFill>
          <a:blip r:embed="rId3"/>
          <a:stretch>
            <a:fillRect/>
          </a:stretch>
        </p:blipFill>
        <p:spPr>
          <a:xfrm>
            <a:off x="2209800" y="1676400"/>
            <a:ext cx="4586369" cy="2454479"/>
          </a:xfrm>
          <a:prstGeom prst="rect">
            <a:avLst/>
          </a:prstGeom>
        </p:spPr>
      </p:pic>
    </p:spTree>
    <p:extLst>
      <p:ext uri="{BB962C8B-B14F-4D97-AF65-F5344CB8AC3E}">
        <p14:creationId xmlns:p14="http://schemas.microsoft.com/office/powerpoint/2010/main" val="1046032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AS Imbalance </a:t>
            </a:r>
            <a:r>
              <a:rPr lang="en-US" dirty="0" smtClean="0"/>
              <a:t>- </a:t>
            </a:r>
            <a:r>
              <a:rPr lang="en-US" b="1" dirty="0" smtClean="0">
                <a:solidFill>
                  <a:schemeClr val="accent1"/>
                </a:solidFill>
              </a:rPr>
              <a:t>PR </a:t>
            </a:r>
            <a:r>
              <a:rPr lang="en-US" dirty="0" smtClean="0"/>
              <a:t>6.7.5</a:t>
            </a:r>
            <a:endParaRPr lang="en-US" b="1" dirty="0">
              <a:solidFill>
                <a:schemeClr val="accent1"/>
              </a:solidFill>
            </a:endParaRPr>
          </a:p>
        </p:txBody>
      </p:sp>
      <p:sp>
        <p:nvSpPr>
          <p:cNvPr id="3" name="Content Placeholder 2"/>
          <p:cNvSpPr>
            <a:spLocks noGrp="1"/>
          </p:cNvSpPr>
          <p:nvPr>
            <p:ph idx="1"/>
          </p:nvPr>
        </p:nvSpPr>
        <p:spPr>
          <a:xfrm>
            <a:off x="425824" y="685800"/>
            <a:ext cx="8534400" cy="2733675"/>
          </a:xfrm>
        </p:spPr>
        <p:txBody>
          <a:bodyPr/>
          <a:lstStyle/>
          <a:p>
            <a:pPr marL="0" indent="0">
              <a:buNone/>
            </a:pPr>
            <a:endParaRPr lang="en-US" sz="1600" dirty="0"/>
          </a:p>
          <a:p>
            <a:pPr lvl="0">
              <a:buFont typeface="+mj-lt"/>
              <a:buAutoNum type="arabicPeriod" startAt="4"/>
            </a:pPr>
            <a:r>
              <a:rPr lang="en-US" sz="1400" b="1" dirty="0"/>
              <a:t>Corrects descriptions of variables used in Ancillary Service </a:t>
            </a:r>
            <a:r>
              <a:rPr lang="en-US" sz="1400" b="1" dirty="0" smtClean="0"/>
              <a:t>Imbalance </a:t>
            </a:r>
            <a:r>
              <a:rPr lang="en-US" sz="1400" b="1" dirty="0"/>
              <a:t>Settlement to agree to the associated Settlement </a:t>
            </a:r>
            <a:r>
              <a:rPr lang="en-US" sz="1400" b="1" dirty="0" smtClean="0"/>
              <a:t>formulas.</a:t>
            </a:r>
            <a:endParaRPr lang="en-US" sz="1400" b="1"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sp>
        <p:nvSpPr>
          <p:cNvPr id="7" name="TextBox 6"/>
          <p:cNvSpPr txBox="1"/>
          <p:nvPr/>
        </p:nvSpPr>
        <p:spPr>
          <a:xfrm>
            <a:off x="571500" y="4038600"/>
            <a:ext cx="8077200" cy="2246769"/>
          </a:xfrm>
          <a:prstGeom prst="rect">
            <a:avLst/>
          </a:prstGeom>
          <a:noFill/>
        </p:spPr>
        <p:txBody>
          <a:bodyPr wrap="square" rtlCol="0">
            <a:spAutoFit/>
          </a:bodyPr>
          <a:lstStyle/>
          <a:p>
            <a:endParaRPr lang="en-US" sz="1400" u="sng" dirty="0" smtClean="0"/>
          </a:p>
          <a:p>
            <a:endParaRPr lang="en-US" sz="1400" b="1" u="sng" dirty="0" smtClean="0"/>
          </a:p>
          <a:p>
            <a:r>
              <a:rPr lang="en-US" sz="1400" b="1" u="sng" dirty="0" smtClean="0"/>
              <a:t>How this previously read:</a:t>
            </a:r>
          </a:p>
          <a:p>
            <a:r>
              <a:rPr lang="en-US" sz="1400" i="1" dirty="0" smtClean="0"/>
              <a:t>-  The variable definitions incorrectly listed the level of discount applied in the companion formulas.</a:t>
            </a:r>
          </a:p>
          <a:p>
            <a:pPr marL="285750" indent="-285750">
              <a:buFontTx/>
              <a:buChar char="-"/>
            </a:pPr>
            <a:endParaRPr lang="en-US" sz="1400" i="1" dirty="0"/>
          </a:p>
          <a:p>
            <a:r>
              <a:rPr lang="en-US" sz="1400" b="1" u="sng" dirty="0" smtClean="0"/>
              <a:t>How this will change:</a:t>
            </a:r>
          </a:p>
          <a:p>
            <a:r>
              <a:rPr lang="en-US" sz="1400" i="1" dirty="0" smtClean="0"/>
              <a:t>-  The </a:t>
            </a:r>
            <a:r>
              <a:rPr lang="en-US" sz="1400" i="1" dirty="0"/>
              <a:t>variable definitions </a:t>
            </a:r>
            <a:r>
              <a:rPr lang="en-US" sz="1400" i="1" dirty="0" smtClean="0"/>
              <a:t>correctly list </a:t>
            </a:r>
            <a:r>
              <a:rPr lang="en-US" sz="1400" i="1" dirty="0"/>
              <a:t>the level of discount applied in the companion formulas</a:t>
            </a:r>
            <a:r>
              <a:rPr lang="en-US" sz="1400" i="1" dirty="0" smtClean="0"/>
              <a:t>.</a:t>
            </a:r>
          </a:p>
          <a:p>
            <a:pPr marL="285750" indent="-285750">
              <a:buFontTx/>
              <a:buChar char="-"/>
            </a:pPr>
            <a:endParaRPr lang="en-US" sz="1400" i="1" u="sng" dirty="0"/>
          </a:p>
          <a:p>
            <a:r>
              <a:rPr lang="en-US" sz="1400" b="1" u="sng" dirty="0" smtClean="0"/>
              <a:t>Any code updates for this change?</a:t>
            </a:r>
          </a:p>
          <a:p>
            <a:r>
              <a:rPr lang="en-US" sz="1400" i="1" dirty="0" smtClean="0"/>
              <a:t>-  No.</a:t>
            </a:r>
            <a:endParaRPr lang="en-US" sz="1400" dirty="0" smtClean="0"/>
          </a:p>
        </p:txBody>
      </p:sp>
      <p:pic>
        <p:nvPicPr>
          <p:cNvPr id="4" name="Picture 3"/>
          <p:cNvPicPr>
            <a:picLocks noChangeAspect="1"/>
          </p:cNvPicPr>
          <p:nvPr/>
        </p:nvPicPr>
        <p:blipFill>
          <a:blip r:embed="rId3"/>
          <a:stretch>
            <a:fillRect/>
          </a:stretch>
        </p:blipFill>
        <p:spPr>
          <a:xfrm>
            <a:off x="2209800" y="1472488"/>
            <a:ext cx="4329113" cy="2970050"/>
          </a:xfrm>
          <a:prstGeom prst="rect">
            <a:avLst/>
          </a:prstGeom>
        </p:spPr>
      </p:pic>
    </p:spTree>
    <p:extLst>
      <p:ext uri="{BB962C8B-B14F-4D97-AF65-F5344CB8AC3E}">
        <p14:creationId xmlns:p14="http://schemas.microsoft.com/office/powerpoint/2010/main" val="3953080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b="1" dirty="0" smtClean="0">
                <a:solidFill>
                  <a:schemeClr val="accent1"/>
                </a:solidFill>
              </a:rPr>
              <a:t>References </a:t>
            </a:r>
            <a:r>
              <a:rPr lang="en-US" dirty="0" smtClean="0"/>
              <a:t>- </a:t>
            </a:r>
            <a:r>
              <a:rPr lang="en-US" b="1" dirty="0" smtClean="0">
                <a:solidFill>
                  <a:schemeClr val="accent1"/>
                </a:solidFill>
              </a:rPr>
              <a:t>PR </a:t>
            </a:r>
            <a:r>
              <a:rPr lang="en-US" dirty="0" smtClean="0"/>
              <a:t>9.2.3 ; 9.5.3 ; 9.19</a:t>
            </a:r>
            <a:endParaRPr lang="en-US" b="1" dirty="0">
              <a:solidFill>
                <a:schemeClr val="accent1"/>
              </a:solidFill>
            </a:endParaRPr>
          </a:p>
        </p:txBody>
      </p:sp>
      <p:sp>
        <p:nvSpPr>
          <p:cNvPr id="3" name="Content Placeholder 2"/>
          <p:cNvSpPr>
            <a:spLocks noGrp="1"/>
          </p:cNvSpPr>
          <p:nvPr>
            <p:ph idx="1"/>
          </p:nvPr>
        </p:nvSpPr>
        <p:spPr>
          <a:xfrm>
            <a:off x="426334" y="541555"/>
            <a:ext cx="8534400" cy="2733675"/>
          </a:xfrm>
        </p:spPr>
        <p:txBody>
          <a:bodyPr/>
          <a:lstStyle/>
          <a:p>
            <a:pPr marL="0" indent="0">
              <a:buNone/>
            </a:pPr>
            <a:endParaRPr lang="en-US" sz="1600" dirty="0"/>
          </a:p>
          <a:p>
            <a:pPr>
              <a:buFont typeface="+mj-lt"/>
              <a:buAutoNum type="arabicPeriod" startAt="5"/>
            </a:pPr>
            <a:r>
              <a:rPr lang="en-US" sz="1400" b="1" dirty="0"/>
              <a:t>Cleans up references in Section 9, Settlement and Billing, that refer to paragraphs of Section 7.9.3.3, Shortfall Charges to CRR Owners, that have been removed from the Protocols.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sp>
        <p:nvSpPr>
          <p:cNvPr id="7" name="TextBox 6"/>
          <p:cNvSpPr txBox="1"/>
          <p:nvPr/>
        </p:nvSpPr>
        <p:spPr>
          <a:xfrm>
            <a:off x="585968" y="4135884"/>
            <a:ext cx="8077200" cy="2246769"/>
          </a:xfrm>
          <a:prstGeom prst="rect">
            <a:avLst/>
          </a:prstGeom>
          <a:noFill/>
        </p:spPr>
        <p:txBody>
          <a:bodyPr wrap="square" rtlCol="0">
            <a:spAutoFit/>
          </a:bodyPr>
          <a:lstStyle/>
          <a:p>
            <a:endParaRPr lang="en-US" sz="1400" u="sng" dirty="0" smtClean="0"/>
          </a:p>
          <a:p>
            <a:endParaRPr lang="en-US" sz="1400" b="1" u="sng" dirty="0" smtClean="0"/>
          </a:p>
          <a:p>
            <a:r>
              <a:rPr lang="en-US" sz="1400" b="1" u="sng" dirty="0" smtClean="0"/>
              <a:t>How this previously read: </a:t>
            </a:r>
          </a:p>
          <a:p>
            <a:r>
              <a:rPr lang="en-US" sz="1400" i="1" dirty="0" smtClean="0"/>
              <a:t>- The Protocols referenced on a phantom section.</a:t>
            </a:r>
          </a:p>
          <a:p>
            <a:endParaRPr lang="en-US" sz="1400" i="1" dirty="0"/>
          </a:p>
          <a:p>
            <a:r>
              <a:rPr lang="en-US" sz="1400" b="1" u="sng" dirty="0" smtClean="0"/>
              <a:t>How this will change:</a:t>
            </a:r>
          </a:p>
          <a:p>
            <a:r>
              <a:rPr lang="en-US" sz="1400" i="1" dirty="0" smtClean="0"/>
              <a:t>- The reference to the phantom section has been exorcised from the Protocols</a:t>
            </a:r>
            <a:r>
              <a:rPr lang="en-US" sz="1400" dirty="0" smtClean="0"/>
              <a:t>.</a:t>
            </a:r>
          </a:p>
          <a:p>
            <a:pPr marL="285750" indent="-285750">
              <a:buFontTx/>
              <a:buChar char="-"/>
            </a:pPr>
            <a:endParaRPr lang="en-US" sz="1400" i="1" u="sng" dirty="0"/>
          </a:p>
          <a:p>
            <a:r>
              <a:rPr lang="en-US" sz="1400" b="1" u="sng" dirty="0" smtClean="0"/>
              <a:t>Any code updates for this change?</a:t>
            </a:r>
          </a:p>
          <a:p>
            <a:r>
              <a:rPr lang="en-US" sz="1400" i="1" dirty="0" smtClean="0"/>
              <a:t>-  No.</a:t>
            </a:r>
            <a:endParaRPr lang="en-US" sz="1400" dirty="0" smtClean="0"/>
          </a:p>
        </p:txBody>
      </p:sp>
      <p:pic>
        <p:nvPicPr>
          <p:cNvPr id="5" name="Picture 4"/>
          <p:cNvPicPr>
            <a:picLocks noChangeAspect="1"/>
          </p:cNvPicPr>
          <p:nvPr/>
        </p:nvPicPr>
        <p:blipFill>
          <a:blip r:embed="rId3"/>
          <a:stretch>
            <a:fillRect/>
          </a:stretch>
        </p:blipFill>
        <p:spPr>
          <a:xfrm>
            <a:off x="1899333" y="1450498"/>
            <a:ext cx="5429250" cy="304800"/>
          </a:xfrm>
          <a:prstGeom prst="rect">
            <a:avLst/>
          </a:prstGeom>
          <a:ln>
            <a:solidFill>
              <a:schemeClr val="tx1"/>
            </a:solidFill>
          </a:ln>
        </p:spPr>
      </p:pic>
      <p:pic>
        <p:nvPicPr>
          <p:cNvPr id="8" name="Picture 7"/>
          <p:cNvPicPr>
            <a:picLocks noChangeAspect="1"/>
          </p:cNvPicPr>
          <p:nvPr/>
        </p:nvPicPr>
        <p:blipFill>
          <a:blip r:embed="rId4"/>
          <a:stretch>
            <a:fillRect/>
          </a:stretch>
        </p:blipFill>
        <p:spPr>
          <a:xfrm>
            <a:off x="1895475" y="1829885"/>
            <a:ext cx="5429250" cy="895350"/>
          </a:xfrm>
          <a:prstGeom prst="rect">
            <a:avLst/>
          </a:prstGeom>
          <a:ln>
            <a:solidFill>
              <a:schemeClr val="tx1"/>
            </a:solidFill>
          </a:ln>
        </p:spPr>
      </p:pic>
      <p:pic>
        <p:nvPicPr>
          <p:cNvPr id="10" name="Picture 9"/>
          <p:cNvPicPr>
            <a:picLocks noChangeAspect="1"/>
          </p:cNvPicPr>
          <p:nvPr/>
        </p:nvPicPr>
        <p:blipFill>
          <a:blip r:embed="rId5"/>
          <a:stretch>
            <a:fillRect/>
          </a:stretch>
        </p:blipFill>
        <p:spPr>
          <a:xfrm>
            <a:off x="1909943" y="2797331"/>
            <a:ext cx="5429250" cy="1600200"/>
          </a:xfrm>
          <a:prstGeom prst="rect">
            <a:avLst/>
          </a:prstGeom>
          <a:ln>
            <a:solidFill>
              <a:schemeClr val="tx1"/>
            </a:solidFill>
          </a:ln>
        </p:spPr>
      </p:pic>
    </p:spTree>
    <p:extLst>
      <p:ext uri="{BB962C8B-B14F-4D97-AF65-F5344CB8AC3E}">
        <p14:creationId xmlns:p14="http://schemas.microsoft.com/office/powerpoint/2010/main" val="1650400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B248F63C-08AC-4CDD-B36F-0851B11853CB}">
  <ds:schemaRefs>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purl.org/dc/dcmitype/"/>
    <ds:schemaRef ds:uri="http://schemas.microsoft.com/office/infopath/2007/PartnerControls"/>
    <ds:schemaRef ds:uri="c34af464-7aa1-4edd-9be4-83dffc1cb926"/>
    <ds:schemaRef ds:uri="http://purl.org/dc/elements/1.1/"/>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430</TotalTime>
  <Words>655</Words>
  <Application>Microsoft Office PowerPoint</Application>
  <PresentationFormat>On-screen Show (4:3)</PresentationFormat>
  <Paragraphs>91</Paragraphs>
  <Slides>7</Slides>
  <Notes>6</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7</vt:i4>
      </vt:variant>
    </vt:vector>
  </HeadingPairs>
  <TitlesOfParts>
    <vt:vector size="12" baseType="lpstr">
      <vt:lpstr>Arial</vt:lpstr>
      <vt:lpstr>Calibri</vt:lpstr>
      <vt:lpstr>1_Custom Design</vt:lpstr>
      <vt:lpstr>Office Theme</vt:lpstr>
      <vt:lpstr>Custom Design</vt:lpstr>
      <vt:lpstr>PowerPoint Presentation</vt:lpstr>
      <vt:lpstr>NPRR 802- Settlements Clean-up</vt:lpstr>
      <vt:lpstr>RUC treatment in RTOLCAP- PR 6.7.5(4)</vt:lpstr>
      <vt:lpstr>Base Point Deviation -PR 6.6.5(9)</vt:lpstr>
      <vt:lpstr>Base Point Deviation -PR 6.6.5(1)</vt:lpstr>
      <vt:lpstr>AS Imbalance - PR 6.7.5</vt:lpstr>
      <vt:lpstr>References - PR 9.2.3 ; 9.5.3 ; 9.19</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Holt, Blake</cp:lastModifiedBy>
  <cp:revision>40</cp:revision>
  <cp:lastPrinted>2016-01-21T20:53:15Z</cp:lastPrinted>
  <dcterms:created xsi:type="dcterms:W3CDTF">2016-01-21T15:20:31Z</dcterms:created>
  <dcterms:modified xsi:type="dcterms:W3CDTF">2016-11-11T15:02:28Z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