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61" r:id="rId7"/>
    <p:sldId id="257" r:id="rId8"/>
    <p:sldId id="270" r:id="rId9"/>
    <p:sldId id="271" r:id="rId10"/>
    <p:sldId id="273" r:id="rId11"/>
    <p:sldId id="272" r:id="rId12"/>
    <p:sldId id="27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8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181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Day Ahead Make Whole Adjustments due</a:t>
            </a:r>
          </a:p>
          <a:p>
            <a:r>
              <a:rPr lang="en-US" sz="2000" b="1" dirty="0" smtClean="0"/>
              <a:t>to Ancillary Infeasible MW in Real-Time</a:t>
            </a:r>
            <a:endParaRPr lang="en-US" sz="2000" b="1" dirty="0"/>
          </a:p>
          <a:p>
            <a:r>
              <a:rPr lang="en-US" dirty="0" smtClean="0"/>
              <a:t>Follow up to NPRR782 II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Austin Rosel</a:t>
            </a:r>
            <a:endParaRPr lang="en-US" dirty="0"/>
          </a:p>
          <a:p>
            <a:r>
              <a:rPr lang="en-US" dirty="0" smtClean="0"/>
              <a:t>ERCOT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November 14,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NPRR782 Impacts on DAM Make Whole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NPRR782 introduced a clawback mechanism for infeasible Ancillary services.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smtClean="0"/>
              <a:t>A QSE incurs a clawback charge equal to the infeasible MW times the DAM clearing price for the Ancillary Service.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This is a possible reduction in a payment that is used to offset Day Ahead Guaranteed Costs used in the Day Ahead Make Whole Payment.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potential lost Make Whole is not accounted for in NPRR782.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2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Day Ahead Make Whole Payment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09600" y="3015237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DAASREV is essentially reduced due to the Ancillary Services clawback introduced in NPRR782.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It’s possible the reduction could cause the resource to not be made whole in DAM.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752600"/>
            <a:ext cx="631507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Day-Ahead Make Whole Insufficiency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343400"/>
          </a:xfrm>
        </p:spPr>
        <p:txBody>
          <a:bodyPr/>
          <a:lstStyle/>
          <a:p>
            <a:r>
              <a:rPr lang="en-US" sz="2000" dirty="0" smtClean="0"/>
              <a:t>Infeasible MW clawback charge</a:t>
            </a:r>
          </a:p>
          <a:p>
            <a:pPr lvl="1"/>
            <a:r>
              <a:rPr lang="en-US" sz="1800" dirty="0" smtClean="0"/>
              <a:t>QSE has infeasible MW in Real-Time.</a:t>
            </a:r>
          </a:p>
          <a:p>
            <a:pPr lvl="1"/>
            <a:r>
              <a:rPr lang="en-US" sz="1800" dirty="0" smtClean="0"/>
              <a:t>QSE charged infeasible MW quantity times Day-Ahead price of the Ancillary Service (regardless of whether or not the QSE sold Ancillary Services in the Day-Ahead).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Day-Ahead make whole insufficiency calculation</a:t>
            </a:r>
          </a:p>
          <a:p>
            <a:pPr lvl="1"/>
            <a:r>
              <a:rPr lang="en-US" sz="1800" dirty="0" smtClean="0"/>
              <a:t>Check to make sure AS infeasible type was awarded in Day-Ahead.</a:t>
            </a:r>
          </a:p>
          <a:p>
            <a:pPr lvl="1"/>
            <a:r>
              <a:rPr lang="en-US" sz="1800" dirty="0" smtClean="0"/>
              <a:t>Day-Ahead </a:t>
            </a:r>
            <a:r>
              <a:rPr lang="en-US" sz="1800" dirty="0"/>
              <a:t>m</a:t>
            </a:r>
            <a:r>
              <a:rPr lang="en-US" sz="1800" dirty="0" smtClean="0"/>
              <a:t>ake </a:t>
            </a:r>
            <a:r>
              <a:rPr lang="en-US" sz="1800" dirty="0"/>
              <a:t>w</a:t>
            </a:r>
            <a:r>
              <a:rPr lang="en-US" sz="1800" dirty="0" smtClean="0"/>
              <a:t>hole payment is re-calculated in Real-Time with reduced Ancillary Services revenues considered.</a:t>
            </a:r>
          </a:p>
          <a:p>
            <a:pPr lvl="1"/>
            <a:r>
              <a:rPr lang="en-US" sz="1800" dirty="0" smtClean="0"/>
              <a:t>The re-calculated Day-Ahead make whole payment is used to calculate an adjusted make whole payment. This adjustment amount may change subject to a </a:t>
            </a:r>
            <a:r>
              <a:rPr lang="en-US" sz="1800" dirty="0" smtClean="0">
                <a:solidFill>
                  <a:srgbClr val="00B0F0"/>
                </a:solidFill>
              </a:rPr>
              <a:t>Real-Time revenue </a:t>
            </a:r>
            <a:r>
              <a:rPr lang="en-US" sz="1800" dirty="0" smtClean="0"/>
              <a:t>and </a:t>
            </a:r>
            <a:r>
              <a:rPr lang="en-US" sz="1800" dirty="0" smtClean="0">
                <a:solidFill>
                  <a:schemeClr val="accent3">
                    <a:lumMod val="75000"/>
                  </a:schemeClr>
                </a:solidFill>
              </a:rPr>
              <a:t>AS imbalance </a:t>
            </a:r>
            <a:r>
              <a:rPr lang="en-US" sz="1800" dirty="0" smtClean="0"/>
              <a:t>offsets amount (next page).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04800" y="5410200"/>
                <a:ext cx="7619999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𝑅𝑇𝑀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𝑂𝑓𝑓𝑠𝑒𝑡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=−1∗{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𝑅𝑇𝑀𝐺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𝐻𝐴𝑆𝐿</m:t>
                              </m:r>
                              <m:r>
                                <a:rPr lang="en-US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𝑅𝑇𝑆𝑃𝑃</m:t>
                      </m:r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b="0" i="0" dirty="0" smtClean="0">
                  <a:solidFill>
                    <a:srgbClr val="00B0F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b="0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		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𝐻𝐴𝑆𝐿</m:t>
                        </m:r>
                        <m:r>
                          <a:rPr lang="en-US" b="0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2 −</m:t>
                        </m:r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𝐻𝐴𝑆𝐿</m:t>
                                </m:r>
                                <m:r>
                                  <a:rPr lang="en-US" b="0" i="1" smtClean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1, </m:t>
                                </m:r>
                                <m:r>
                                  <a:rPr lang="en-US" b="0" i="1" smtClean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𝑅𝑇𝑀𝐺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𝑅𝑇𝑅𝑆𝑉𝑃𝑂𝑅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410200"/>
                <a:ext cx="7619999" cy="553998"/>
              </a:xfrm>
              <a:prstGeom prst="rect">
                <a:avLst/>
              </a:prstGeom>
              <a:blipFill rotWithShape="0">
                <a:blip r:embed="rId2"/>
                <a:stretch>
                  <a:fillRect t="-1111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05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Revenue Offset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2743200"/>
          </a:xfrm>
        </p:spPr>
        <p:txBody>
          <a:bodyPr/>
          <a:lstStyle/>
          <a:p>
            <a:r>
              <a:rPr lang="en-US" sz="2000" dirty="0" smtClean="0"/>
              <a:t>Real-Time revenue offset</a:t>
            </a:r>
          </a:p>
          <a:p>
            <a:pPr lvl="1"/>
            <a:r>
              <a:rPr lang="en-US" sz="1800" dirty="0" smtClean="0"/>
              <a:t>HASL is calculated when the infeasible MW were declared by ERCOT.</a:t>
            </a:r>
          </a:p>
          <a:p>
            <a:pPr lvl="1"/>
            <a:r>
              <a:rPr lang="en-US" sz="1800" dirty="0" smtClean="0"/>
              <a:t>HASL is converted to </a:t>
            </a:r>
            <a:r>
              <a:rPr lang="en-US" sz="1800" dirty="0" err="1" smtClean="0"/>
              <a:t>MWh</a:t>
            </a:r>
            <a:r>
              <a:rPr lang="en-US" sz="1800" dirty="0" smtClean="0"/>
              <a:t> for the 15 minute settlement interval and any RTMG that is greater than the HASL is multiplied by the Real-Time Settlement Point Price.</a:t>
            </a:r>
          </a:p>
          <a:p>
            <a:pPr lvl="1"/>
            <a:r>
              <a:rPr lang="en-US" sz="1800" dirty="0" smtClean="0"/>
              <a:t>The Revenues calculated in the bullet point above are used to reduce any Day-Ahead Make Whole adjustment payments.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209800" y="3810000"/>
            <a:ext cx="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09800" y="5791200"/>
            <a:ext cx="403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81200" y="46482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1200" y="41148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2416277" y="4273350"/>
            <a:ext cx="3362633" cy="925456"/>
          </a:xfrm>
          <a:custGeom>
            <a:avLst/>
            <a:gdLst>
              <a:gd name="connsiteX0" fmla="*/ 0 w 3362633"/>
              <a:gd name="connsiteY0" fmla="*/ 925456 h 925456"/>
              <a:gd name="connsiteX1" fmla="*/ 811162 w 3362633"/>
              <a:gd name="connsiteY1" fmla="*/ 188037 h 925456"/>
              <a:gd name="connsiteX2" fmla="*/ 1541207 w 3362633"/>
              <a:gd name="connsiteY2" fmla="*/ 490379 h 925456"/>
              <a:gd name="connsiteX3" fmla="*/ 2271252 w 3362633"/>
              <a:gd name="connsiteY3" fmla="*/ 3682 h 925456"/>
              <a:gd name="connsiteX4" fmla="*/ 3362633 w 3362633"/>
              <a:gd name="connsiteY4" fmla="*/ 800095 h 925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2633" h="925456">
                <a:moveTo>
                  <a:pt x="0" y="925456"/>
                </a:moveTo>
                <a:cubicBezTo>
                  <a:pt x="277147" y="593003"/>
                  <a:pt x="554294" y="260550"/>
                  <a:pt x="811162" y="188037"/>
                </a:cubicBezTo>
                <a:cubicBezTo>
                  <a:pt x="1068030" y="115524"/>
                  <a:pt x="1297859" y="521105"/>
                  <a:pt x="1541207" y="490379"/>
                </a:cubicBezTo>
                <a:cubicBezTo>
                  <a:pt x="1784555" y="459653"/>
                  <a:pt x="1967681" y="-47937"/>
                  <a:pt x="2271252" y="3682"/>
                </a:cubicBezTo>
                <a:cubicBezTo>
                  <a:pt x="2574823" y="55301"/>
                  <a:pt x="3168446" y="657527"/>
                  <a:pt x="3362633" y="80009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77744" y="4509700"/>
            <a:ext cx="680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HASL1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1377744" y="3976299"/>
            <a:ext cx="680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HASL2</a:t>
            </a:r>
            <a:endParaRPr lang="en-US" sz="12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4305300" y="4509700"/>
            <a:ext cx="495300" cy="6493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3276600" y="4593126"/>
            <a:ext cx="952500" cy="5884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0400" y="5105400"/>
            <a:ext cx="2399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Additional Energy Revenue used to offset DAM MW adjustment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9078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Ancillary Service Imbalance Offset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584656" y="3124200"/>
            <a:ext cx="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84656" y="5105400"/>
            <a:ext cx="403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56056" y="39624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56056" y="34290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791133" y="3587550"/>
            <a:ext cx="3362633" cy="925456"/>
          </a:xfrm>
          <a:custGeom>
            <a:avLst/>
            <a:gdLst>
              <a:gd name="connsiteX0" fmla="*/ 0 w 3362633"/>
              <a:gd name="connsiteY0" fmla="*/ 925456 h 925456"/>
              <a:gd name="connsiteX1" fmla="*/ 811162 w 3362633"/>
              <a:gd name="connsiteY1" fmla="*/ 188037 h 925456"/>
              <a:gd name="connsiteX2" fmla="*/ 1541207 w 3362633"/>
              <a:gd name="connsiteY2" fmla="*/ 490379 h 925456"/>
              <a:gd name="connsiteX3" fmla="*/ 2271252 w 3362633"/>
              <a:gd name="connsiteY3" fmla="*/ 3682 h 925456"/>
              <a:gd name="connsiteX4" fmla="*/ 3362633 w 3362633"/>
              <a:gd name="connsiteY4" fmla="*/ 800095 h 925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2633" h="925456">
                <a:moveTo>
                  <a:pt x="0" y="925456"/>
                </a:moveTo>
                <a:cubicBezTo>
                  <a:pt x="277147" y="593003"/>
                  <a:pt x="554294" y="260550"/>
                  <a:pt x="811162" y="188037"/>
                </a:cubicBezTo>
                <a:cubicBezTo>
                  <a:pt x="1068030" y="115524"/>
                  <a:pt x="1297859" y="521105"/>
                  <a:pt x="1541207" y="490379"/>
                </a:cubicBezTo>
                <a:cubicBezTo>
                  <a:pt x="1784555" y="459653"/>
                  <a:pt x="1967681" y="-47937"/>
                  <a:pt x="2271252" y="3682"/>
                </a:cubicBezTo>
                <a:cubicBezTo>
                  <a:pt x="2574823" y="55301"/>
                  <a:pt x="3168446" y="657527"/>
                  <a:pt x="3362633" y="80009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52600" y="3823900"/>
            <a:ext cx="680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HASL1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3290499"/>
            <a:ext cx="680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HASL2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176252" y="3656371"/>
            <a:ext cx="218152" cy="6088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26681" y="4363713"/>
            <a:ext cx="2684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Additional AS imbalance revenue used to offset DAM MW adjustment</a:t>
            </a:r>
            <a:endParaRPr lang="en-US" sz="1200" dirty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1295400"/>
          </a:xfrm>
        </p:spPr>
        <p:txBody>
          <a:bodyPr/>
          <a:lstStyle/>
          <a:p>
            <a:r>
              <a:rPr lang="en-US" sz="2000" dirty="0" smtClean="0"/>
              <a:t>Ancillary Service Imbalance revenue offset</a:t>
            </a:r>
          </a:p>
          <a:p>
            <a:pPr lvl="1"/>
            <a:r>
              <a:rPr lang="en-US" sz="1800" dirty="0" smtClean="0"/>
              <a:t>The increased HASL could increase AS Imbalance Payments to the QSE that could be used to offset the Day-Ahead Make whole adjustment payment.</a:t>
            </a:r>
          </a:p>
          <a:p>
            <a:pPr lvl="1"/>
            <a:r>
              <a:rPr lang="en-US" sz="1800" dirty="0" smtClean="0"/>
              <a:t>The HASL calculated when </a:t>
            </a:r>
            <a:r>
              <a:rPr lang="en-US" sz="1800" dirty="0"/>
              <a:t>the infeasible MW were declared by </a:t>
            </a:r>
            <a:r>
              <a:rPr lang="en-US" sz="1800" dirty="0" smtClean="0"/>
              <a:t>ERCOT is used to calculate the additional revenues similarly to the previous slide.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3158613" y="3682544"/>
            <a:ext cx="498987" cy="5991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997860" y="3739937"/>
            <a:ext cx="881217" cy="5023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70156" y="5282295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ERCOT needs to have further discussions in regards </a:t>
            </a:r>
            <a:r>
              <a:rPr lang="en-US" sz="1600" i="1" smtClean="0"/>
              <a:t>to infeasibility and </a:t>
            </a:r>
            <a:r>
              <a:rPr lang="en-US" sz="1600" i="1" dirty="0" smtClean="0"/>
              <a:t>Online Non-Spin due to the fact the capacity is not held behind the HASL for SCED dispatch.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686478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of Charges and Payments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Allocation of charges and payments.</a:t>
            </a:r>
          </a:p>
          <a:p>
            <a:pPr lvl="1"/>
            <a:r>
              <a:rPr lang="en-US" sz="1800" dirty="0"/>
              <a:t>E</a:t>
            </a:r>
            <a:r>
              <a:rPr lang="en-US" sz="1800" dirty="0" smtClean="0"/>
              <a:t>xcess revenues from the claw back </a:t>
            </a:r>
            <a:r>
              <a:rPr lang="en-US" sz="1800" b="1" dirty="0" smtClean="0"/>
              <a:t>and</a:t>
            </a:r>
            <a:r>
              <a:rPr lang="en-US" sz="1800" dirty="0" smtClean="0"/>
              <a:t> charges to keep a Resource whole for the adjustment are allocated to QSEs the same way Day-Ahead make whole settlement charges are allocated when the hours with infeasible MW overlap DAM committed hours.</a:t>
            </a:r>
          </a:p>
          <a:p>
            <a:pPr lvl="1"/>
            <a:r>
              <a:rPr lang="en-US" sz="1800" dirty="0" smtClean="0"/>
              <a:t>Day-Ahead make whole charges are allocated to QSEs on a Day-Ahead </a:t>
            </a:r>
            <a:r>
              <a:rPr lang="en-US" sz="1800" u="sng" dirty="0" smtClean="0"/>
              <a:t>purchase</a:t>
            </a:r>
            <a:r>
              <a:rPr lang="en-US" sz="1800" dirty="0" smtClean="0"/>
              <a:t> ratio share basis for each hour and spread on a Day-Ahead </a:t>
            </a:r>
            <a:r>
              <a:rPr lang="en-US" sz="1800" u="sng" dirty="0" smtClean="0"/>
              <a:t>sale</a:t>
            </a:r>
            <a:r>
              <a:rPr lang="en-US" sz="1800" dirty="0" smtClean="0"/>
              <a:t> ratio share to allocate amongst hours for each DAM committed block.</a:t>
            </a:r>
          </a:p>
          <a:p>
            <a:pPr lvl="1"/>
            <a:r>
              <a:rPr lang="en-US" sz="1800" dirty="0" smtClean="0"/>
              <a:t>If the hour in which the Resource has infeasible AS does not overlap a DAM committed block then the clawed back amounts are allocated per the methodology in NPRR782.</a:t>
            </a:r>
          </a:p>
          <a:p>
            <a:pPr lvl="1"/>
            <a:endParaRPr lang="en-US" sz="1800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3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546382" y="5017393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$78.26</a:t>
            </a:r>
            <a:endParaRPr lang="en-US" sz="1200" dirty="0"/>
          </a:p>
        </p:txBody>
      </p:sp>
      <p:sp>
        <p:nvSpPr>
          <p:cNvPr id="47" name="Rectangle 46"/>
          <p:cNvSpPr/>
          <p:nvPr/>
        </p:nvSpPr>
        <p:spPr>
          <a:xfrm>
            <a:off x="1563338" y="5017393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$62.61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2555167" y="5017393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$104.35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382000" y="6256338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92085" y="1524000"/>
            <a:ext cx="99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12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$347.83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2483914" y="1524000"/>
            <a:ext cx="99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20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$579.71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474514" y="1524000"/>
            <a:ext cx="99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15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$434.78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458355" y="1524000"/>
            <a:ext cx="99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10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$289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5442196" y="1524000"/>
            <a:ext cx="99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12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$347.83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4450367" y="2514600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5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$100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442196" y="2514600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8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$260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6432796" y="2514600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15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$300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22596" y="198120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6908" y="1715869"/>
            <a:ext cx="951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DAM Committed Hours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3118708" y="2776678"/>
            <a:ext cx="951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Infeasible Hours</a:t>
            </a:r>
            <a:endParaRPr lang="en-US" sz="1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994396" y="3007511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eft Brace 20"/>
          <p:cNvSpPr/>
          <p:nvPr/>
        </p:nvSpPr>
        <p:spPr>
          <a:xfrm rot="5400000">
            <a:off x="3862439" y="-1180192"/>
            <a:ext cx="262443" cy="500315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981672" y="762000"/>
            <a:ext cx="2051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$2,000 in Make Whole Required before clawback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4984996" y="3429000"/>
            <a:ext cx="455971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448955" y="3429000"/>
            <a:ext cx="450441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34460" y="3657600"/>
            <a:ext cx="1417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This hour is not considered as it does not overlap a DAM committed interval (allocated per NPRR782)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6928096" y="3428999"/>
            <a:ext cx="0" cy="304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9384" y="3657600"/>
            <a:ext cx="1479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$360 of clawback revenues needs to be accounted for in DAM MW</a:t>
            </a:r>
            <a:endParaRPr lang="en-US" sz="1200" dirty="0"/>
          </a:p>
        </p:txBody>
      </p:sp>
      <p:sp>
        <p:nvSpPr>
          <p:cNvPr id="34" name="Rectangle 33"/>
          <p:cNvSpPr/>
          <p:nvPr/>
        </p:nvSpPr>
        <p:spPr>
          <a:xfrm>
            <a:off x="4537596" y="5017393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$52.17</a:t>
            </a:r>
            <a:endParaRPr lang="en-US" sz="1200" dirty="0"/>
          </a:p>
        </p:txBody>
      </p:sp>
      <p:sp>
        <p:nvSpPr>
          <p:cNvPr id="35" name="Rectangle 34"/>
          <p:cNvSpPr/>
          <p:nvPr/>
        </p:nvSpPr>
        <p:spPr>
          <a:xfrm>
            <a:off x="5529425" y="5017393"/>
            <a:ext cx="990600" cy="8382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$62.61</a:t>
            </a:r>
            <a:endParaRPr lang="en-US" sz="1200" dirty="0"/>
          </a:p>
        </p:txBody>
      </p:sp>
      <p:sp>
        <p:nvSpPr>
          <p:cNvPr id="42" name="Rectangle 41"/>
          <p:cNvSpPr/>
          <p:nvPr/>
        </p:nvSpPr>
        <p:spPr>
          <a:xfrm>
            <a:off x="7620000" y="1521060"/>
            <a:ext cx="9906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DAM Award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Payment</a:t>
            </a:r>
            <a:endParaRPr lang="en-US" sz="1200" dirty="0"/>
          </a:p>
        </p:txBody>
      </p:sp>
      <p:sp>
        <p:nvSpPr>
          <p:cNvPr id="43" name="Rectangle 42"/>
          <p:cNvSpPr/>
          <p:nvPr/>
        </p:nvSpPr>
        <p:spPr>
          <a:xfrm>
            <a:off x="7620000" y="2514600"/>
            <a:ext cx="9906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Inf. MW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200" dirty="0" smtClean="0"/>
              <a:t>Clawback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7620000" y="5017393"/>
            <a:ext cx="9906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Amount allocated on DAM Purchase Ratio Share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343512" y="5113326"/>
            <a:ext cx="951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Surplus or Charge Allocation</a:t>
            </a:r>
            <a:endParaRPr lang="en-US" sz="12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094483" y="5436492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280508" y="4554965"/>
            <a:ext cx="3033606" cy="351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194908" y="4554965"/>
            <a:ext cx="2119206" cy="375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070597" y="4571160"/>
            <a:ext cx="1243517" cy="3762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129378" y="4571160"/>
            <a:ext cx="184736" cy="373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314114" y="4571160"/>
            <a:ext cx="461917" cy="32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409088" y="3678822"/>
            <a:ext cx="951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Netted with RTM offsets</a:t>
            </a:r>
            <a:endParaRPr lang="en-US" sz="1200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4311355" y="396240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01496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4225</TotalTime>
  <Words>664</Words>
  <Application>Microsoft Office PowerPoint</Application>
  <PresentationFormat>On-screen Show (4:3)</PresentationFormat>
  <Paragraphs>102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1_Custom Design</vt:lpstr>
      <vt:lpstr>Office Theme</vt:lpstr>
      <vt:lpstr>PowerPoint Presentation</vt:lpstr>
      <vt:lpstr>NPRR782 Impacts on DAM Make Whole</vt:lpstr>
      <vt:lpstr>Day Ahead Make Whole Payment</vt:lpstr>
      <vt:lpstr>Day-Ahead Make Whole Insufficiency</vt:lpstr>
      <vt:lpstr>Real-Time Revenue Offset</vt:lpstr>
      <vt:lpstr>Ancillary Service Imbalance Offset</vt:lpstr>
      <vt:lpstr>Allocation of Charges and Payments</vt:lpstr>
      <vt:lpstr>Example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Rosel, Austin</cp:lastModifiedBy>
  <cp:revision>88</cp:revision>
  <cp:lastPrinted>2016-01-21T20:53:15Z</cp:lastPrinted>
  <dcterms:created xsi:type="dcterms:W3CDTF">2016-01-21T15:20:31Z</dcterms:created>
  <dcterms:modified xsi:type="dcterms:W3CDTF">2016-11-11T16:00:49Z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