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57" r:id="rId8"/>
    <p:sldId id="261" r:id="rId9"/>
    <p:sldId id="26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08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75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1.xlsx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6460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TDSP AMSR Cycle Read Analysis</a:t>
            </a:r>
            <a:endParaRPr lang="en-US" b="1" dirty="0"/>
          </a:p>
          <a:p>
            <a:endParaRPr lang="en-US" dirty="0"/>
          </a:p>
          <a:p>
            <a:r>
              <a:rPr lang="en-US" dirty="0" smtClean="0"/>
              <a:t>AMWG </a:t>
            </a:r>
            <a:r>
              <a:rPr lang="en-US" dirty="0" smtClean="0"/>
              <a:t>Meeting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November</a:t>
            </a:r>
            <a:r>
              <a:rPr lang="en-US" dirty="0" smtClean="0"/>
              <a:t> 15, </a:t>
            </a:r>
            <a:r>
              <a:rPr lang="en-US" dirty="0" smtClean="0"/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AMSR Cycle Read Analysis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029200"/>
          </a:xfrm>
        </p:spPr>
        <p:txBody>
          <a:bodyPr/>
          <a:lstStyle/>
          <a:p>
            <a:r>
              <a:rPr lang="en-US" sz="1800" b="1" dirty="0" smtClean="0"/>
              <a:t>Scope limited to </a:t>
            </a:r>
            <a:r>
              <a:rPr lang="en-US" sz="1800" b="1" dirty="0" smtClean="0"/>
              <a:t>July</a:t>
            </a:r>
            <a:r>
              <a:rPr lang="en-US" sz="1800" b="1" dirty="0" smtClean="0"/>
              <a:t> </a:t>
            </a:r>
            <a:r>
              <a:rPr lang="en-US" sz="1800" b="1" dirty="0" smtClean="0"/>
              <a:t>AMSR Cycle Reads where the kWh delta was greater than +/- 500 kWh</a:t>
            </a:r>
          </a:p>
          <a:p>
            <a:pPr lvl="1"/>
            <a:r>
              <a:rPr lang="en-US" sz="1800" dirty="0" smtClean="0"/>
              <a:t>963</a:t>
            </a:r>
            <a:r>
              <a:rPr lang="en-US" sz="1800" dirty="0" smtClean="0"/>
              <a:t> </a:t>
            </a:r>
            <a:r>
              <a:rPr lang="en-US" sz="1800" dirty="0" smtClean="0"/>
              <a:t>ESI IDs identified</a:t>
            </a:r>
          </a:p>
          <a:p>
            <a:pPr lvl="1"/>
            <a:r>
              <a:rPr lang="en-US" sz="1800" dirty="0" smtClean="0"/>
              <a:t>937</a:t>
            </a:r>
            <a:r>
              <a:rPr lang="en-US" sz="1800" dirty="0" smtClean="0"/>
              <a:t> </a:t>
            </a:r>
            <a:r>
              <a:rPr lang="en-US" sz="1800" dirty="0" smtClean="0"/>
              <a:t>ESI IDs root cause determined</a:t>
            </a:r>
          </a:p>
          <a:p>
            <a:pPr lvl="1"/>
            <a:r>
              <a:rPr lang="en-US" sz="1800" dirty="0" smtClean="0"/>
              <a:t>26</a:t>
            </a:r>
            <a:r>
              <a:rPr lang="en-US" sz="1800" dirty="0" smtClean="0"/>
              <a:t> </a:t>
            </a:r>
            <a:r>
              <a:rPr lang="en-US" sz="1800" dirty="0" smtClean="0"/>
              <a:t>ESI IDs still under investigation</a:t>
            </a:r>
          </a:p>
          <a:p>
            <a:pPr marL="457200" lvl="1" indent="0">
              <a:buNone/>
            </a:pPr>
            <a:endParaRPr lang="en-US" sz="1400" b="1" dirty="0" smtClean="0"/>
          </a:p>
          <a:p>
            <a:r>
              <a:rPr lang="en-US" sz="1800" b="1" dirty="0" smtClean="0"/>
              <a:t>TDSPs performed root cause analysis and grouped outliers into buckets</a:t>
            </a:r>
          </a:p>
          <a:p>
            <a:pPr lvl="1"/>
            <a:r>
              <a:rPr lang="en-US" sz="1800" dirty="0" smtClean="0"/>
              <a:t>One</a:t>
            </a:r>
            <a:r>
              <a:rPr lang="en-US" sz="1800" dirty="0" smtClean="0"/>
              <a:t> </a:t>
            </a:r>
            <a:r>
              <a:rPr lang="en-US" sz="1800" dirty="0" smtClean="0"/>
              <a:t>new </a:t>
            </a:r>
            <a:r>
              <a:rPr lang="en-US" sz="1800" dirty="0" smtClean="0"/>
              <a:t>category </a:t>
            </a:r>
            <a:r>
              <a:rPr lang="en-US" sz="1800" dirty="0" smtClean="0"/>
              <a:t>identified this reporting </a:t>
            </a:r>
            <a:r>
              <a:rPr lang="en-US" sz="1800" dirty="0" smtClean="0"/>
              <a:t>period</a:t>
            </a:r>
          </a:p>
          <a:p>
            <a:pPr lvl="2"/>
            <a:r>
              <a:rPr lang="en-US" sz="1400" dirty="0" smtClean="0"/>
              <a:t>No action planned – Manual processes – TDSP Business Process In Place</a:t>
            </a:r>
            <a:endParaRPr lang="en-US" sz="1400" dirty="0" smtClean="0"/>
          </a:p>
          <a:p>
            <a:pPr marL="457200" lvl="1" indent="0">
              <a:buNone/>
            </a:pPr>
            <a:endParaRPr lang="en-US" sz="1800" dirty="0" smtClean="0"/>
          </a:p>
          <a:p>
            <a:r>
              <a:rPr lang="en-US" sz="1800" b="1" dirty="0" smtClean="0"/>
              <a:t>Count of AMSR Cycle Reads Above Threshold</a:t>
            </a:r>
            <a:endParaRPr lang="en-US" sz="1800" b="1" dirty="0" smtClean="0"/>
          </a:p>
          <a:p>
            <a:pPr lvl="1"/>
            <a:endParaRPr lang="en-US" sz="1400" b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74426"/>
              </p:ext>
            </p:extLst>
          </p:nvPr>
        </p:nvGraphicFramePr>
        <p:xfrm>
          <a:off x="990600" y="4648200"/>
          <a:ext cx="6324600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Worksheet" r:id="rId4" imgW="6324623" imgH="1533457" progId="Excel.Sheet.12">
                  <p:embed/>
                </p:oleObj>
              </mc:Choice>
              <mc:Fallback>
                <p:oleObj name="Worksheet" r:id="rId4" imgW="6324623" imgH="153345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4648200"/>
                        <a:ext cx="6324600" cy="153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dirty="0" smtClean="0"/>
              <a:t>Counts by Category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259508"/>
              </p:ext>
            </p:extLst>
          </p:nvPr>
        </p:nvGraphicFramePr>
        <p:xfrm>
          <a:off x="838200" y="914392"/>
          <a:ext cx="6303707" cy="5005395"/>
        </p:xfrm>
        <a:graphic>
          <a:graphicData uri="http://schemas.openxmlformats.org/drawingml/2006/table">
            <a:tbl>
              <a:tblPr/>
              <a:tblGrid>
                <a:gridCol w="2493694"/>
                <a:gridCol w="3341989"/>
                <a:gridCol w="468024"/>
              </a:tblGrid>
              <a:tr h="17259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ENHANCEMENTS BEING PURSUED FOR AUTOMATION</a:t>
                      </a: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Contributing Factors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Resolution Activity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Crossed Meter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Estimation Routines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 Identified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Tampering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Tampering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System Enhancement Identified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CATEGORY TOTAL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ENHANCED TRAINING</a:t>
                      </a: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Contributing Factors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Resolution Activity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Estimation Routines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No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Knowledge Gap on Defined Processes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No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Manual Processes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No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Meter Change/Configuration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No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Tampering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No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CATEGORY TOTAL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CONTINUED ANALYSIS REQUIRED</a:t>
                      </a: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Contributing Factors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Resolution Activity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Manual Processes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to be Reviewed for Possible Process Gap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Meter Change/Configuration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to be Reviewed for Possible Process Gap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Meter Change/Configuration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Root Cause Under Investigation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Still Under Investigation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Root Cause Under Investigation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CATEGORY TOTAL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TDSP BUSINESS PROCESS TO BE UPDATED</a:t>
                      </a: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Contributing Factors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Resolution Activity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Knowledge Gap on Defined Processes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Meter Change/Configuration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CATEGORY TOTAL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9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</a:rPr>
                        <a:t>NO ACTION PLANNED</a:t>
                      </a: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Contributing Factors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Resolution Activity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AMS Data or 867 Usage Resent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Variance Already Resolved With Corrected 867 and/or AMS Data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Tampering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Known TDSP Business Process - No Changes Planned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Manual Processes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TDSP Business Process In Place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CATEGORY TOTAL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08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58" marR="5958" marT="5958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5958" marR="5958" marT="595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635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 smtClean="0"/>
              <a:t>Timing and Content of Next Report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396033"/>
          </a:xfrm>
        </p:spPr>
        <p:txBody>
          <a:bodyPr/>
          <a:lstStyle/>
          <a:p>
            <a:r>
              <a:rPr lang="en-US" altLang="en-US" sz="1800" dirty="0"/>
              <a:t>Limit scope to </a:t>
            </a:r>
            <a:r>
              <a:rPr lang="en-US" altLang="en-US" sz="1800" dirty="0" smtClean="0"/>
              <a:t>November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AMSR Cycle Reads where the kWh delta is greater than 500 </a:t>
            </a:r>
            <a:r>
              <a:rPr lang="en-US" altLang="en-US" sz="1800" dirty="0" smtClean="0"/>
              <a:t>kWh</a:t>
            </a:r>
          </a:p>
          <a:p>
            <a:pPr marL="0" indent="0">
              <a:buNone/>
            </a:pPr>
            <a:endParaRPr lang="en-US" sz="1800" dirty="0" smtClean="0"/>
          </a:p>
          <a:p>
            <a:r>
              <a:rPr lang="en-US" altLang="en-US" sz="1800" dirty="0"/>
              <a:t>ERCOT Pull </a:t>
            </a:r>
            <a:r>
              <a:rPr lang="en-US" altLang="en-US" sz="1800" dirty="0" smtClean="0"/>
              <a:t>November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data the week of </a:t>
            </a:r>
            <a:r>
              <a:rPr lang="en-US" altLang="en-US" sz="1800" dirty="0" smtClean="0"/>
              <a:t>Jan</a:t>
            </a:r>
            <a:r>
              <a:rPr lang="en-US" altLang="en-US" sz="1800" dirty="0" smtClean="0"/>
              <a:t> 16</a:t>
            </a:r>
            <a:r>
              <a:rPr lang="en-US" altLang="en-US" sz="1800" baseline="30000" dirty="0" smtClean="0"/>
              <a:t>th</a:t>
            </a:r>
            <a:r>
              <a:rPr lang="en-US" altLang="en-US" sz="1800" dirty="0" smtClean="0"/>
              <a:t> and </a:t>
            </a:r>
            <a:r>
              <a:rPr lang="en-US" altLang="en-US" sz="1800" dirty="0"/>
              <a:t>provide files to each TDSP, no later than </a:t>
            </a:r>
            <a:r>
              <a:rPr lang="en-US" altLang="en-US" sz="1800" dirty="0" smtClean="0"/>
              <a:t>Jan 20</a:t>
            </a:r>
            <a:r>
              <a:rPr lang="en-US" altLang="en-US" sz="1800" baseline="30000" dirty="0" smtClean="0"/>
              <a:t>th</a:t>
            </a:r>
            <a:endParaRPr lang="en-US" altLang="en-US" sz="1800" dirty="0" smtClean="0"/>
          </a:p>
          <a:p>
            <a:pPr marL="0" indent="0">
              <a:buNone/>
            </a:pPr>
            <a:endParaRPr lang="en-US" altLang="en-US" sz="1800" dirty="0"/>
          </a:p>
          <a:p>
            <a:r>
              <a:rPr lang="en-US" altLang="en-US" sz="1800" dirty="0"/>
              <a:t>TDSP’s perform analysis and provide detailed analysis to ERCOT with groupings into categories, no later </a:t>
            </a:r>
            <a:r>
              <a:rPr lang="en-US" altLang="en-US" sz="1800" dirty="0" smtClean="0"/>
              <a:t>than </a:t>
            </a:r>
            <a:r>
              <a:rPr lang="en-US" altLang="en-US" sz="1800" dirty="0" smtClean="0"/>
              <a:t>March</a:t>
            </a:r>
            <a:r>
              <a:rPr lang="en-US" altLang="en-US" sz="1800" dirty="0" smtClean="0"/>
              <a:t> 3</a:t>
            </a:r>
            <a:r>
              <a:rPr lang="en-US" altLang="en-US" sz="1800" baseline="30000" dirty="0" smtClean="0"/>
              <a:t>rd</a:t>
            </a:r>
            <a:endParaRPr lang="en-US" altLang="en-US" sz="1800" baseline="30000" dirty="0" smtClean="0"/>
          </a:p>
          <a:p>
            <a:pPr marL="0" indent="0">
              <a:buNone/>
            </a:pPr>
            <a:endParaRPr lang="en-US" altLang="en-US" sz="1800" dirty="0"/>
          </a:p>
          <a:p>
            <a:r>
              <a:rPr lang="en-US" altLang="en-US" sz="1800" dirty="0"/>
              <a:t>ERCOT compiles TDSP analysis for </a:t>
            </a:r>
            <a:r>
              <a:rPr lang="en-US" altLang="en-US" sz="1800" dirty="0" smtClean="0"/>
              <a:t>March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AMWG meeting</a:t>
            </a:r>
          </a:p>
          <a:p>
            <a:endParaRPr lang="en-US" altLang="en-US" sz="1800" dirty="0"/>
          </a:p>
          <a:p>
            <a:r>
              <a:rPr lang="en-US" altLang="en-US" sz="1800" dirty="0" smtClean="0"/>
              <a:t>Question from ERCOT</a:t>
            </a:r>
          </a:p>
          <a:p>
            <a:pPr lvl="1"/>
            <a:r>
              <a:rPr lang="en-US" altLang="en-US" sz="1400" dirty="0" smtClean="0"/>
              <a:t>Are detailed charts still necessary or is summary chart sufficient?</a:t>
            </a:r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2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c34af464-7aa1-4edd-9be4-83dffc1cb926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</TotalTime>
  <Words>427</Words>
  <Application>Microsoft Office PowerPoint</Application>
  <PresentationFormat>On-screen Show (4:3)</PresentationFormat>
  <Paragraphs>121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Microsoft Excel Worksheet</vt:lpstr>
      <vt:lpstr>PowerPoint Presentation</vt:lpstr>
      <vt:lpstr>AMSR Cycle Read Analysis</vt:lpstr>
      <vt:lpstr>Counts by Category</vt:lpstr>
      <vt:lpstr>Timing and Content of Next Report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Roberts, Randy</cp:lastModifiedBy>
  <cp:revision>31</cp:revision>
  <cp:lastPrinted>2016-03-22T16:20:25Z</cp:lastPrinted>
  <dcterms:created xsi:type="dcterms:W3CDTF">2016-01-21T15:20:31Z</dcterms:created>
  <dcterms:modified xsi:type="dcterms:W3CDTF">2016-11-11T20:19:29Z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