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5"/>
  </p:notesMasterIdLst>
  <p:handoutMasterIdLst>
    <p:handoutMasterId r:id="rId26"/>
  </p:handoutMasterIdLst>
  <p:sldIdLst>
    <p:sldId id="260" r:id="rId7"/>
    <p:sldId id="257" r:id="rId8"/>
    <p:sldId id="271" r:id="rId9"/>
    <p:sldId id="279" r:id="rId10"/>
    <p:sldId id="281" r:id="rId11"/>
    <p:sldId id="278" r:id="rId12"/>
    <p:sldId id="272" r:id="rId13"/>
    <p:sldId id="274" r:id="rId14"/>
    <p:sldId id="286" r:id="rId15"/>
    <p:sldId id="287" r:id="rId16"/>
    <p:sldId id="280" r:id="rId17"/>
    <p:sldId id="285" r:id="rId18"/>
    <p:sldId id="276" r:id="rId19"/>
    <p:sldId id="283" r:id="rId20"/>
    <p:sldId id="277" r:id="rId21"/>
    <p:sldId id="282" r:id="rId22"/>
    <p:sldId id="284" r:id="rId23"/>
    <p:sldId id="288"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8D20"/>
    <a:srgbClr val="EAC5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60" autoAdjust="0"/>
    <p:restoredTop sz="98754" autoAdjust="0"/>
  </p:normalViewPr>
  <p:slideViewPr>
    <p:cSldViewPr showGuides="1">
      <p:cViewPr varScale="1">
        <p:scale>
          <a:sx n="124" d="100"/>
          <a:sy n="124" d="100"/>
        </p:scale>
        <p:origin x="90" y="25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034309-426B-48CB-8744-75AE5DE5FDDC}" type="doc">
      <dgm:prSet loTypeId="urn:microsoft.com/office/officeart/2005/8/layout/hierarchy3" loCatId="relationship" qsTypeId="urn:microsoft.com/office/officeart/2005/8/quickstyle/3d4" qsCatId="3D" csTypeId="urn:microsoft.com/office/officeart/2005/8/colors/accent1_3" csCatId="accent1" phldr="1"/>
      <dgm:spPr/>
      <dgm:t>
        <a:bodyPr/>
        <a:lstStyle/>
        <a:p>
          <a:endParaRPr lang="en-US"/>
        </a:p>
      </dgm:t>
    </dgm:pt>
    <dgm:pt modelId="{663E7336-A08F-4677-A8A6-1D002AC29DEE}">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800" b="1" dirty="0" smtClean="0">
              <a:solidFill>
                <a:schemeClr val="bg1"/>
              </a:solidFill>
            </a:rPr>
            <a:t>Deterministic Approach</a:t>
          </a:r>
          <a:endParaRPr lang="en-US" sz="1800" b="1" dirty="0">
            <a:solidFill>
              <a:schemeClr val="bg1"/>
            </a:solidFill>
          </a:endParaRPr>
        </a:p>
      </dgm:t>
    </dgm:pt>
    <dgm:pt modelId="{4E256F95-EFF7-4FE5-9F00-08C7AFA50A86}" type="parTrans" cxnId="{59A49681-9A50-4C3E-8AE5-598B7F25E06E}">
      <dgm:prSet/>
      <dgm:spPr/>
      <dgm:t>
        <a:bodyPr/>
        <a:lstStyle/>
        <a:p>
          <a:endParaRPr lang="en-US" sz="1800"/>
        </a:p>
      </dgm:t>
    </dgm:pt>
    <dgm:pt modelId="{61C3602D-CE98-4AEC-BFA6-1304EE7C2E6C}" type="sibTrans" cxnId="{59A49681-9A50-4C3E-8AE5-598B7F25E06E}">
      <dgm:prSet/>
      <dgm:spPr/>
      <dgm:t>
        <a:bodyPr/>
        <a:lstStyle/>
        <a:p>
          <a:endParaRPr lang="en-US" sz="1800"/>
        </a:p>
      </dgm:t>
    </dgm:pt>
    <dgm:pt modelId="{A7580936-4649-4C02-BE00-8F00B7AC18F4}">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400" b="1" dirty="0" smtClean="0">
              <a:solidFill>
                <a:srgbClr val="FFFF00"/>
              </a:solidFill>
            </a:rPr>
            <a:t>Reliability Analysis </a:t>
          </a:r>
          <a:r>
            <a:rPr lang="en-US" sz="1400" dirty="0" smtClean="0">
              <a:solidFill>
                <a:schemeClr val="tx1"/>
              </a:solidFill>
            </a:rPr>
            <a:t>is done assuming each contingency is certain</a:t>
          </a:r>
        </a:p>
        <a:p>
          <a:r>
            <a:rPr lang="en-US" sz="1400" dirty="0" smtClean="0">
              <a:solidFill>
                <a:schemeClr val="tx1"/>
              </a:solidFill>
            </a:rPr>
            <a:t>System issues (thermal loading, voltage, etc.)</a:t>
          </a:r>
        </a:p>
      </dgm:t>
    </dgm:pt>
    <dgm:pt modelId="{4A4CF713-87A1-4B3C-9939-8EE4A3FB455F}" type="parTrans" cxnId="{8673D906-8A60-4D4D-AE47-159E31A81F70}">
      <dgm:prSet/>
      <dgm:spPr/>
      <dgm:t>
        <a:bodyPr/>
        <a:lstStyle/>
        <a:p>
          <a:endParaRPr lang="en-US" sz="1800"/>
        </a:p>
      </dgm:t>
    </dgm:pt>
    <dgm:pt modelId="{A7C14FF2-2BF8-4F01-878C-F5F68BC6BAC1}" type="sibTrans" cxnId="{8673D906-8A60-4D4D-AE47-159E31A81F70}">
      <dgm:prSet/>
      <dgm:spPr/>
      <dgm:t>
        <a:bodyPr/>
        <a:lstStyle/>
        <a:p>
          <a:endParaRPr lang="en-US" sz="1800"/>
        </a:p>
      </dgm:t>
    </dgm:pt>
    <dgm:pt modelId="{825AE55E-F227-4B36-96D7-C80F76A76AC7}">
      <dgm:prSet phldrT="[Text]" custT="1">
        <dgm:style>
          <a:lnRef idx="3">
            <a:schemeClr val="lt1"/>
          </a:lnRef>
          <a:fillRef idx="1">
            <a:schemeClr val="accent3"/>
          </a:fillRef>
          <a:effectRef idx="1">
            <a:schemeClr val="accent3"/>
          </a:effectRef>
          <a:fontRef idx="minor">
            <a:schemeClr val="lt1"/>
          </a:fontRef>
        </dgm:style>
      </dgm:prSet>
      <dgm:spPr>
        <a:ln/>
      </dgm:spPr>
      <dgm:t>
        <a:bodyPr/>
        <a:lstStyle/>
        <a:p>
          <a:r>
            <a:rPr lang="en-US" sz="1400" b="1" dirty="0" smtClean="0">
              <a:solidFill>
                <a:srgbClr val="FFFF00"/>
              </a:solidFill>
            </a:rPr>
            <a:t>Several</a:t>
          </a:r>
          <a:r>
            <a:rPr lang="en-US" sz="1400" dirty="0" smtClean="0">
              <a:solidFill>
                <a:schemeClr val="tx1"/>
              </a:solidFill>
            </a:rPr>
            <a:t> </a:t>
          </a:r>
          <a:r>
            <a:rPr lang="en-US" sz="1600" b="1" dirty="0" smtClean="0">
              <a:solidFill>
                <a:srgbClr val="FFFF00"/>
              </a:solidFill>
            </a:rPr>
            <a:t>cases</a:t>
          </a:r>
          <a:r>
            <a:rPr lang="en-US" sz="1400" dirty="0" smtClean="0">
              <a:solidFill>
                <a:schemeClr val="tx1"/>
              </a:solidFill>
            </a:rPr>
            <a:t> for certain operating conditions (e.g. summer peak and off peak) based on engineering judgement</a:t>
          </a:r>
          <a:endParaRPr lang="en-US" sz="1400" dirty="0">
            <a:solidFill>
              <a:schemeClr val="tx1"/>
            </a:solidFill>
          </a:endParaRPr>
        </a:p>
      </dgm:t>
    </dgm:pt>
    <dgm:pt modelId="{C7C8376B-187D-45CE-A69D-A5D38FF2769E}" type="parTrans" cxnId="{9DE91284-E687-4E59-BD27-62CD6F128C62}">
      <dgm:prSet/>
      <dgm:spPr/>
      <dgm:t>
        <a:bodyPr/>
        <a:lstStyle/>
        <a:p>
          <a:endParaRPr lang="en-US" sz="1800"/>
        </a:p>
      </dgm:t>
    </dgm:pt>
    <dgm:pt modelId="{DA06A2AC-6C01-4547-917D-931EB95B2907}" type="sibTrans" cxnId="{9DE91284-E687-4E59-BD27-62CD6F128C62}">
      <dgm:prSet/>
      <dgm:spPr/>
      <dgm:t>
        <a:bodyPr/>
        <a:lstStyle/>
        <a:p>
          <a:endParaRPr lang="en-US" sz="1800"/>
        </a:p>
      </dgm:t>
    </dgm:pt>
    <dgm:pt modelId="{F161F510-6467-4904-9AA8-1BDF690EC98A}">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800" b="1" smtClean="0">
              <a:solidFill>
                <a:schemeClr val="bg1"/>
              </a:solidFill>
            </a:rPr>
            <a:t>Probabilistic Approach</a:t>
          </a:r>
          <a:endParaRPr lang="en-US" sz="1800" b="1" dirty="0">
            <a:solidFill>
              <a:schemeClr val="bg1"/>
            </a:solidFill>
          </a:endParaRPr>
        </a:p>
      </dgm:t>
    </dgm:pt>
    <dgm:pt modelId="{D8E8037A-9EBC-429F-88F2-E18E8C87F0A8}" type="parTrans" cxnId="{81501D87-86F2-4FB3-8406-8030C9B1D34C}">
      <dgm:prSet/>
      <dgm:spPr/>
      <dgm:t>
        <a:bodyPr/>
        <a:lstStyle/>
        <a:p>
          <a:endParaRPr lang="en-US" sz="1800"/>
        </a:p>
      </dgm:t>
    </dgm:pt>
    <dgm:pt modelId="{22CA5AD5-ABBD-4EF2-8FDD-FB927AD40477}" type="sibTrans" cxnId="{81501D87-86F2-4FB3-8406-8030C9B1D34C}">
      <dgm:prSet/>
      <dgm:spPr/>
      <dgm:t>
        <a:bodyPr/>
        <a:lstStyle/>
        <a:p>
          <a:endParaRPr lang="en-US" sz="1800"/>
        </a:p>
      </dgm:t>
    </dgm:pt>
    <dgm:pt modelId="{463F8609-3ABC-4827-A802-F92026DA8326}">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400" b="1" dirty="0" smtClean="0">
              <a:solidFill>
                <a:srgbClr val="FFFF00"/>
              </a:solidFill>
            </a:rPr>
            <a:t>Risk Assessment</a:t>
          </a:r>
          <a:r>
            <a:rPr lang="en-US" sz="1400" dirty="0" smtClean="0">
              <a:solidFill>
                <a:schemeClr val="bg1"/>
              </a:solidFill>
            </a:rPr>
            <a:t> (Risk = Impact x probability of events and scenario)</a:t>
          </a:r>
        </a:p>
        <a:p>
          <a:r>
            <a:rPr lang="en-US" sz="1400" dirty="0" smtClean="0">
              <a:solidFill>
                <a:schemeClr val="bg1"/>
              </a:solidFill>
            </a:rPr>
            <a:t>(e.g. Expected Unserved Energy)</a:t>
          </a:r>
          <a:endParaRPr lang="en-US" sz="1400" dirty="0">
            <a:solidFill>
              <a:schemeClr val="bg1"/>
            </a:solidFill>
          </a:endParaRPr>
        </a:p>
      </dgm:t>
    </dgm:pt>
    <dgm:pt modelId="{07530000-1876-4B85-935A-3D1FE8C97D26}" type="parTrans" cxnId="{A0A2806D-2C58-469D-8FAD-D72EFE78232F}">
      <dgm:prSet/>
      <dgm:spPr/>
      <dgm:t>
        <a:bodyPr/>
        <a:lstStyle/>
        <a:p>
          <a:endParaRPr lang="en-US" sz="1800"/>
        </a:p>
      </dgm:t>
    </dgm:pt>
    <dgm:pt modelId="{8DEE69AB-AB0B-49E4-873D-97A90AF2954B}" type="sibTrans" cxnId="{A0A2806D-2C58-469D-8FAD-D72EFE78232F}">
      <dgm:prSet/>
      <dgm:spPr/>
      <dgm:t>
        <a:bodyPr/>
        <a:lstStyle/>
        <a:p>
          <a:endParaRPr lang="en-US" sz="1800"/>
        </a:p>
      </dgm:t>
    </dgm:pt>
    <dgm:pt modelId="{AF201D83-5636-48C4-9EEC-B43781CC21E2}">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400" b="1" dirty="0" smtClean="0">
              <a:solidFill>
                <a:srgbClr val="FFFF00"/>
              </a:solidFill>
            </a:rPr>
            <a:t>Reliability Analysis </a:t>
          </a:r>
          <a:r>
            <a:rPr lang="en-US" sz="1400" b="0" dirty="0" smtClean="0">
              <a:solidFill>
                <a:schemeClr val="bg1"/>
              </a:solidFill>
            </a:rPr>
            <a:t>is done for each contingency that </a:t>
          </a:r>
          <a:r>
            <a:rPr lang="en-US" sz="1400" dirty="0" smtClean="0">
              <a:solidFill>
                <a:schemeClr val="bg1"/>
              </a:solidFill>
            </a:rPr>
            <a:t>has outage statistics (frequency and duration). </a:t>
          </a:r>
        </a:p>
        <a:p>
          <a:r>
            <a:rPr lang="en-US" sz="1400" dirty="0" smtClean="0">
              <a:solidFill>
                <a:schemeClr val="bg1"/>
              </a:solidFill>
            </a:rPr>
            <a:t>System issues (thermal, voltage, etc.) as well as </a:t>
          </a:r>
          <a:r>
            <a:rPr lang="en-US" sz="1400" b="1" dirty="0" smtClean="0">
              <a:solidFill>
                <a:srgbClr val="FFFF00"/>
              </a:solidFill>
            </a:rPr>
            <a:t>Impact</a:t>
          </a:r>
          <a:r>
            <a:rPr lang="en-US" sz="1400" dirty="0" smtClean="0">
              <a:solidFill>
                <a:srgbClr val="FFFF00"/>
              </a:solidFill>
            </a:rPr>
            <a:t> </a:t>
          </a:r>
          <a:r>
            <a:rPr lang="en-US" sz="1400" dirty="0" smtClean="0">
              <a:solidFill>
                <a:schemeClr val="bg1"/>
              </a:solidFill>
            </a:rPr>
            <a:t>(e.g. load curtailment)</a:t>
          </a:r>
          <a:endParaRPr lang="en-US" sz="1400" dirty="0">
            <a:solidFill>
              <a:schemeClr val="bg1"/>
            </a:solidFill>
          </a:endParaRPr>
        </a:p>
      </dgm:t>
    </dgm:pt>
    <dgm:pt modelId="{A1DC5B93-94A5-4E86-B5F2-64A23965743A}" type="parTrans" cxnId="{E91D3855-2911-40D5-9FA9-E7D9E2C018D5}">
      <dgm:prSet/>
      <dgm:spPr/>
      <dgm:t>
        <a:bodyPr/>
        <a:lstStyle/>
        <a:p>
          <a:endParaRPr lang="en-US" sz="1800"/>
        </a:p>
      </dgm:t>
    </dgm:pt>
    <dgm:pt modelId="{3953BC47-4D23-4B52-BC66-65BBC38AC907}" type="sibTrans" cxnId="{E91D3855-2911-40D5-9FA9-E7D9E2C018D5}">
      <dgm:prSet/>
      <dgm:spPr/>
      <dgm:t>
        <a:bodyPr/>
        <a:lstStyle/>
        <a:p>
          <a:endParaRPr lang="en-US" sz="1800"/>
        </a:p>
      </dgm:t>
    </dgm:pt>
    <dgm:pt modelId="{AC4A09A2-A65B-4924-9310-AD37EF938D79}">
      <dgm:prSet phldrT="[Text]" custT="1">
        <dgm:style>
          <a:lnRef idx="3">
            <a:schemeClr val="lt1"/>
          </a:lnRef>
          <a:fillRef idx="1">
            <a:schemeClr val="accent4"/>
          </a:fillRef>
          <a:effectRef idx="1">
            <a:schemeClr val="accent4"/>
          </a:effectRef>
          <a:fontRef idx="minor">
            <a:schemeClr val="lt1"/>
          </a:fontRef>
        </dgm:style>
      </dgm:prSet>
      <dgm:spPr/>
      <dgm:t>
        <a:bodyPr/>
        <a:lstStyle/>
        <a:p>
          <a:r>
            <a:rPr lang="en-US" sz="1400" b="1" dirty="0" smtClean="0">
              <a:solidFill>
                <a:srgbClr val="FFFF00"/>
              </a:solidFill>
            </a:rPr>
            <a:t>A large number of cases</a:t>
          </a:r>
          <a:r>
            <a:rPr lang="en-US" sz="1400" dirty="0" smtClean="0">
              <a:solidFill>
                <a:schemeClr val="bg1"/>
              </a:solidFill>
            </a:rPr>
            <a:t> covering a wide spectrum of operating conditions by considering uncertainties of weather, intermittent generation, load forecast, economic, distribution side.</a:t>
          </a:r>
        </a:p>
        <a:p>
          <a:r>
            <a:rPr lang="en-US" sz="1400" b="1" dirty="0" smtClean="0">
              <a:solidFill>
                <a:srgbClr val="FFFF00"/>
              </a:solidFill>
            </a:rPr>
            <a:t>Probability</a:t>
          </a:r>
          <a:r>
            <a:rPr lang="en-US" sz="1400" dirty="0" smtClean="0">
              <a:solidFill>
                <a:srgbClr val="FFFF00"/>
              </a:solidFill>
            </a:rPr>
            <a:t> </a:t>
          </a:r>
          <a:r>
            <a:rPr lang="en-US" sz="1400" dirty="0" smtClean="0">
              <a:solidFill>
                <a:schemeClr val="bg1"/>
              </a:solidFill>
            </a:rPr>
            <a:t>is assigned to each case</a:t>
          </a:r>
          <a:endParaRPr lang="en-US" sz="1400" dirty="0">
            <a:solidFill>
              <a:schemeClr val="bg1"/>
            </a:solidFill>
          </a:endParaRPr>
        </a:p>
      </dgm:t>
    </dgm:pt>
    <dgm:pt modelId="{800F2B86-B64E-4D9D-9E07-26C4F24C1F01}" type="parTrans" cxnId="{3F3DC0FA-D60B-48B8-B169-D3694676CF5F}">
      <dgm:prSet/>
      <dgm:spPr/>
      <dgm:t>
        <a:bodyPr/>
        <a:lstStyle/>
        <a:p>
          <a:endParaRPr lang="en-US" sz="1800"/>
        </a:p>
      </dgm:t>
    </dgm:pt>
    <dgm:pt modelId="{739C89DE-AB52-47D3-84B8-726DB60F38D0}" type="sibTrans" cxnId="{3F3DC0FA-D60B-48B8-B169-D3694676CF5F}">
      <dgm:prSet/>
      <dgm:spPr/>
      <dgm:t>
        <a:bodyPr/>
        <a:lstStyle/>
        <a:p>
          <a:endParaRPr lang="en-US" sz="1800"/>
        </a:p>
      </dgm:t>
    </dgm:pt>
    <dgm:pt modelId="{244482C3-4824-4D69-901D-7EF2D1162AB8}" type="pres">
      <dgm:prSet presAssocID="{3E034309-426B-48CB-8744-75AE5DE5FDDC}" presName="diagram" presStyleCnt="0">
        <dgm:presLayoutVars>
          <dgm:chPref val="1"/>
          <dgm:dir/>
          <dgm:animOne val="branch"/>
          <dgm:animLvl val="lvl"/>
          <dgm:resizeHandles/>
        </dgm:presLayoutVars>
      </dgm:prSet>
      <dgm:spPr/>
      <dgm:t>
        <a:bodyPr/>
        <a:lstStyle/>
        <a:p>
          <a:endParaRPr lang="en-US"/>
        </a:p>
      </dgm:t>
    </dgm:pt>
    <dgm:pt modelId="{CB2B30D1-A02A-4A82-BDD3-4A644A0FF5E8}" type="pres">
      <dgm:prSet presAssocID="{663E7336-A08F-4677-A8A6-1D002AC29DEE}" presName="root" presStyleCnt="0"/>
      <dgm:spPr/>
      <dgm:t>
        <a:bodyPr/>
        <a:lstStyle/>
        <a:p>
          <a:endParaRPr lang="en-US"/>
        </a:p>
      </dgm:t>
    </dgm:pt>
    <dgm:pt modelId="{54958734-815F-4D56-805A-949792349C62}" type="pres">
      <dgm:prSet presAssocID="{663E7336-A08F-4677-A8A6-1D002AC29DEE}" presName="rootComposite" presStyleCnt="0"/>
      <dgm:spPr/>
      <dgm:t>
        <a:bodyPr/>
        <a:lstStyle/>
        <a:p>
          <a:endParaRPr lang="en-US"/>
        </a:p>
      </dgm:t>
    </dgm:pt>
    <dgm:pt modelId="{E3638649-8276-4B6C-83F1-E852CF6A9CC9}" type="pres">
      <dgm:prSet presAssocID="{663E7336-A08F-4677-A8A6-1D002AC29DEE}" presName="rootText" presStyleLbl="node1" presStyleIdx="0" presStyleCnt="2" custScaleX="151159" custLinFactNeighborX="-76229" custLinFactNeighborY="-246"/>
      <dgm:spPr/>
      <dgm:t>
        <a:bodyPr/>
        <a:lstStyle/>
        <a:p>
          <a:endParaRPr lang="en-US"/>
        </a:p>
      </dgm:t>
    </dgm:pt>
    <dgm:pt modelId="{6230BFB1-A149-48C5-BCA6-9B838FA716E2}" type="pres">
      <dgm:prSet presAssocID="{663E7336-A08F-4677-A8A6-1D002AC29DEE}" presName="rootConnector" presStyleLbl="node1" presStyleIdx="0" presStyleCnt="2"/>
      <dgm:spPr/>
      <dgm:t>
        <a:bodyPr/>
        <a:lstStyle/>
        <a:p>
          <a:endParaRPr lang="en-US"/>
        </a:p>
      </dgm:t>
    </dgm:pt>
    <dgm:pt modelId="{6D5E0A8C-C09B-40EA-9BC0-6C4E580F7140}" type="pres">
      <dgm:prSet presAssocID="{663E7336-A08F-4677-A8A6-1D002AC29DEE}" presName="childShape" presStyleCnt="0"/>
      <dgm:spPr/>
      <dgm:t>
        <a:bodyPr/>
        <a:lstStyle/>
        <a:p>
          <a:endParaRPr lang="en-US"/>
        </a:p>
      </dgm:t>
    </dgm:pt>
    <dgm:pt modelId="{0D95853C-D3AC-44A4-B47B-B411D8C3716D}" type="pres">
      <dgm:prSet presAssocID="{4A4CF713-87A1-4B3C-9939-8EE4A3FB455F}" presName="Name13" presStyleLbl="parChTrans1D2" presStyleIdx="0" presStyleCnt="5"/>
      <dgm:spPr/>
      <dgm:t>
        <a:bodyPr/>
        <a:lstStyle/>
        <a:p>
          <a:endParaRPr lang="en-US"/>
        </a:p>
      </dgm:t>
    </dgm:pt>
    <dgm:pt modelId="{A3EDC213-7EB3-4CC8-832A-C3636DF70320}" type="pres">
      <dgm:prSet presAssocID="{A7580936-4649-4C02-BE00-8F00B7AC18F4}" presName="childText" presStyleLbl="bgAcc1" presStyleIdx="0" presStyleCnt="5" custScaleX="240350" custScaleY="137359" custLinFactY="85894" custLinFactNeighborX="-36991" custLinFactNeighborY="100000">
        <dgm:presLayoutVars>
          <dgm:bulletEnabled val="1"/>
        </dgm:presLayoutVars>
      </dgm:prSet>
      <dgm:spPr/>
      <dgm:t>
        <a:bodyPr/>
        <a:lstStyle/>
        <a:p>
          <a:endParaRPr lang="en-US"/>
        </a:p>
      </dgm:t>
    </dgm:pt>
    <dgm:pt modelId="{B271153C-02F1-4E13-9654-74F47A74A122}" type="pres">
      <dgm:prSet presAssocID="{C7C8376B-187D-45CE-A69D-A5D38FF2769E}" presName="Name13" presStyleLbl="parChTrans1D2" presStyleIdx="1" presStyleCnt="5"/>
      <dgm:spPr/>
      <dgm:t>
        <a:bodyPr/>
        <a:lstStyle/>
        <a:p>
          <a:endParaRPr lang="en-US"/>
        </a:p>
      </dgm:t>
    </dgm:pt>
    <dgm:pt modelId="{719121C2-FE81-4FA9-8DED-3C2FC95D1B94}" type="pres">
      <dgm:prSet presAssocID="{825AE55E-F227-4B36-96D7-C80F76A76AC7}" presName="childText" presStyleLbl="bgAcc1" presStyleIdx="1" presStyleCnt="5" custScaleX="239137" custScaleY="138906" custLinFactY="-57700" custLinFactNeighborX="-37687" custLinFactNeighborY="-100000">
        <dgm:presLayoutVars>
          <dgm:bulletEnabled val="1"/>
        </dgm:presLayoutVars>
      </dgm:prSet>
      <dgm:spPr/>
      <dgm:t>
        <a:bodyPr/>
        <a:lstStyle/>
        <a:p>
          <a:endParaRPr lang="en-US"/>
        </a:p>
      </dgm:t>
    </dgm:pt>
    <dgm:pt modelId="{85FAC65F-3047-4879-A18F-9D079CC0DE40}" type="pres">
      <dgm:prSet presAssocID="{F161F510-6467-4904-9AA8-1BDF690EC98A}" presName="root" presStyleCnt="0"/>
      <dgm:spPr/>
      <dgm:t>
        <a:bodyPr/>
        <a:lstStyle/>
        <a:p>
          <a:endParaRPr lang="en-US"/>
        </a:p>
      </dgm:t>
    </dgm:pt>
    <dgm:pt modelId="{FBB97582-BF6E-48A6-BF30-7481DD590B64}" type="pres">
      <dgm:prSet presAssocID="{F161F510-6467-4904-9AA8-1BDF690EC98A}" presName="rootComposite" presStyleCnt="0"/>
      <dgm:spPr/>
      <dgm:t>
        <a:bodyPr/>
        <a:lstStyle/>
        <a:p>
          <a:endParaRPr lang="en-US"/>
        </a:p>
      </dgm:t>
    </dgm:pt>
    <dgm:pt modelId="{129D0C17-B729-4C0E-83FF-2514B15FB625}" type="pres">
      <dgm:prSet presAssocID="{F161F510-6467-4904-9AA8-1BDF690EC98A}" presName="rootText" presStyleLbl="node1" presStyleIdx="1" presStyleCnt="2" custScaleX="148679" custLinFactNeighborX="25573" custLinFactNeighborY="-233"/>
      <dgm:spPr/>
      <dgm:t>
        <a:bodyPr/>
        <a:lstStyle/>
        <a:p>
          <a:endParaRPr lang="en-US"/>
        </a:p>
      </dgm:t>
    </dgm:pt>
    <dgm:pt modelId="{DF4E69E9-93C1-40F6-A1DE-817DE62A933E}" type="pres">
      <dgm:prSet presAssocID="{F161F510-6467-4904-9AA8-1BDF690EC98A}" presName="rootConnector" presStyleLbl="node1" presStyleIdx="1" presStyleCnt="2"/>
      <dgm:spPr/>
      <dgm:t>
        <a:bodyPr/>
        <a:lstStyle/>
        <a:p>
          <a:endParaRPr lang="en-US"/>
        </a:p>
      </dgm:t>
    </dgm:pt>
    <dgm:pt modelId="{C2EE39D1-9345-45F7-BC54-71E64E647827}" type="pres">
      <dgm:prSet presAssocID="{F161F510-6467-4904-9AA8-1BDF690EC98A}" presName="childShape" presStyleCnt="0"/>
      <dgm:spPr/>
      <dgm:t>
        <a:bodyPr/>
        <a:lstStyle/>
        <a:p>
          <a:endParaRPr lang="en-US"/>
        </a:p>
      </dgm:t>
    </dgm:pt>
    <dgm:pt modelId="{915C1077-C7F1-4BCF-9DEF-A6C9CC880418}" type="pres">
      <dgm:prSet presAssocID="{07530000-1876-4B85-935A-3D1FE8C97D26}" presName="Name13" presStyleLbl="parChTrans1D2" presStyleIdx="2" presStyleCnt="5"/>
      <dgm:spPr/>
      <dgm:t>
        <a:bodyPr/>
        <a:lstStyle/>
        <a:p>
          <a:endParaRPr lang="en-US"/>
        </a:p>
      </dgm:t>
    </dgm:pt>
    <dgm:pt modelId="{8F9F229E-CDCD-4EE5-9BC7-BC0798E93E31}" type="pres">
      <dgm:prSet presAssocID="{463F8609-3ABC-4827-A802-F92026DA8326}" presName="childText" presStyleLbl="bgAcc1" presStyleIdx="2" presStyleCnt="5" custScaleX="289136" custScaleY="137314" custLinFactY="174376" custLinFactNeighborX="44758" custLinFactNeighborY="200000">
        <dgm:presLayoutVars>
          <dgm:bulletEnabled val="1"/>
        </dgm:presLayoutVars>
      </dgm:prSet>
      <dgm:spPr/>
      <dgm:t>
        <a:bodyPr/>
        <a:lstStyle/>
        <a:p>
          <a:endParaRPr lang="en-US"/>
        </a:p>
      </dgm:t>
    </dgm:pt>
    <dgm:pt modelId="{47442E30-C5B5-4FB1-97FA-210CE20F7873}" type="pres">
      <dgm:prSet presAssocID="{A1DC5B93-94A5-4E86-B5F2-64A23965743A}" presName="Name13" presStyleLbl="parChTrans1D2" presStyleIdx="3" presStyleCnt="5"/>
      <dgm:spPr/>
      <dgm:t>
        <a:bodyPr/>
        <a:lstStyle/>
        <a:p>
          <a:endParaRPr lang="en-US"/>
        </a:p>
      </dgm:t>
    </dgm:pt>
    <dgm:pt modelId="{B7DF03E1-3AB4-43D0-B379-5489D15C4F1D}" type="pres">
      <dgm:prSet presAssocID="{AF201D83-5636-48C4-9EEC-B43781CC21E2}" presName="childText" presStyleLbl="bgAcc1" presStyleIdx="3" presStyleCnt="5" custScaleX="289136" custScaleY="169710" custLinFactNeighborX="44758" custLinFactNeighborY="32203">
        <dgm:presLayoutVars>
          <dgm:bulletEnabled val="1"/>
        </dgm:presLayoutVars>
      </dgm:prSet>
      <dgm:spPr/>
      <dgm:t>
        <a:bodyPr/>
        <a:lstStyle/>
        <a:p>
          <a:endParaRPr lang="en-US"/>
        </a:p>
      </dgm:t>
    </dgm:pt>
    <dgm:pt modelId="{17E90C27-5E60-47FD-B1DA-8010540375D5}" type="pres">
      <dgm:prSet presAssocID="{800F2B86-B64E-4D9D-9E07-26C4F24C1F01}" presName="Name13" presStyleLbl="parChTrans1D2" presStyleIdx="4" presStyleCnt="5"/>
      <dgm:spPr/>
      <dgm:t>
        <a:bodyPr/>
        <a:lstStyle/>
        <a:p>
          <a:endParaRPr lang="en-US"/>
        </a:p>
      </dgm:t>
    </dgm:pt>
    <dgm:pt modelId="{A1B5623C-515A-4666-A530-515AFE4A2DFE}" type="pres">
      <dgm:prSet presAssocID="{AC4A09A2-A65B-4924-9310-AD37EF938D79}" presName="childText" presStyleLbl="bgAcc1" presStyleIdx="4" presStyleCnt="5" custScaleX="288553" custScaleY="176994" custLinFactY="-158155" custLinFactNeighborX="44817" custLinFactNeighborY="-200000">
        <dgm:presLayoutVars>
          <dgm:bulletEnabled val="1"/>
        </dgm:presLayoutVars>
      </dgm:prSet>
      <dgm:spPr/>
      <dgm:t>
        <a:bodyPr/>
        <a:lstStyle/>
        <a:p>
          <a:endParaRPr lang="en-US"/>
        </a:p>
      </dgm:t>
    </dgm:pt>
  </dgm:ptLst>
  <dgm:cxnLst>
    <dgm:cxn modelId="{3646C5E2-5375-4165-9714-90A543972D3A}" type="presOf" srcId="{463F8609-3ABC-4827-A802-F92026DA8326}" destId="{8F9F229E-CDCD-4EE5-9BC7-BC0798E93E31}" srcOrd="0" destOrd="0" presId="urn:microsoft.com/office/officeart/2005/8/layout/hierarchy3"/>
    <dgm:cxn modelId="{9DE91284-E687-4E59-BD27-62CD6F128C62}" srcId="{663E7336-A08F-4677-A8A6-1D002AC29DEE}" destId="{825AE55E-F227-4B36-96D7-C80F76A76AC7}" srcOrd="1" destOrd="0" parTransId="{C7C8376B-187D-45CE-A69D-A5D38FF2769E}" sibTransId="{DA06A2AC-6C01-4547-917D-931EB95B2907}"/>
    <dgm:cxn modelId="{E8216B9B-9753-48B3-9F6A-58E2F4E90E24}" type="presOf" srcId="{F161F510-6467-4904-9AA8-1BDF690EC98A}" destId="{DF4E69E9-93C1-40F6-A1DE-817DE62A933E}" srcOrd="1" destOrd="0" presId="urn:microsoft.com/office/officeart/2005/8/layout/hierarchy3"/>
    <dgm:cxn modelId="{48CF8450-2BB3-4C86-93AB-968FB4FBFECA}" type="presOf" srcId="{663E7336-A08F-4677-A8A6-1D002AC29DEE}" destId="{6230BFB1-A149-48C5-BCA6-9B838FA716E2}" srcOrd="1" destOrd="0" presId="urn:microsoft.com/office/officeart/2005/8/layout/hierarchy3"/>
    <dgm:cxn modelId="{A0A2806D-2C58-469D-8FAD-D72EFE78232F}" srcId="{F161F510-6467-4904-9AA8-1BDF690EC98A}" destId="{463F8609-3ABC-4827-A802-F92026DA8326}" srcOrd="0" destOrd="0" parTransId="{07530000-1876-4B85-935A-3D1FE8C97D26}" sibTransId="{8DEE69AB-AB0B-49E4-873D-97A90AF2954B}"/>
    <dgm:cxn modelId="{E4E64A79-3301-4866-9350-8D2B75355072}" type="presOf" srcId="{800F2B86-B64E-4D9D-9E07-26C4F24C1F01}" destId="{17E90C27-5E60-47FD-B1DA-8010540375D5}" srcOrd="0" destOrd="0" presId="urn:microsoft.com/office/officeart/2005/8/layout/hierarchy3"/>
    <dgm:cxn modelId="{C19FA2ED-B1B1-468D-AF9B-C75E6EFD960C}" type="presOf" srcId="{663E7336-A08F-4677-A8A6-1D002AC29DEE}" destId="{E3638649-8276-4B6C-83F1-E852CF6A9CC9}" srcOrd="0" destOrd="0" presId="urn:microsoft.com/office/officeart/2005/8/layout/hierarchy3"/>
    <dgm:cxn modelId="{5BA82DCE-202B-411E-BD97-F41C53A9CC84}" type="presOf" srcId="{AF201D83-5636-48C4-9EEC-B43781CC21E2}" destId="{B7DF03E1-3AB4-43D0-B379-5489D15C4F1D}" srcOrd="0" destOrd="0" presId="urn:microsoft.com/office/officeart/2005/8/layout/hierarchy3"/>
    <dgm:cxn modelId="{29EA8E2D-3CCB-4009-9D3C-108152204882}" type="presOf" srcId="{4A4CF713-87A1-4B3C-9939-8EE4A3FB455F}" destId="{0D95853C-D3AC-44A4-B47B-B411D8C3716D}" srcOrd="0" destOrd="0" presId="urn:microsoft.com/office/officeart/2005/8/layout/hierarchy3"/>
    <dgm:cxn modelId="{59A49681-9A50-4C3E-8AE5-598B7F25E06E}" srcId="{3E034309-426B-48CB-8744-75AE5DE5FDDC}" destId="{663E7336-A08F-4677-A8A6-1D002AC29DEE}" srcOrd="0" destOrd="0" parTransId="{4E256F95-EFF7-4FE5-9F00-08C7AFA50A86}" sibTransId="{61C3602D-CE98-4AEC-BFA6-1304EE7C2E6C}"/>
    <dgm:cxn modelId="{81501D87-86F2-4FB3-8406-8030C9B1D34C}" srcId="{3E034309-426B-48CB-8744-75AE5DE5FDDC}" destId="{F161F510-6467-4904-9AA8-1BDF690EC98A}" srcOrd="1" destOrd="0" parTransId="{D8E8037A-9EBC-429F-88F2-E18E8C87F0A8}" sibTransId="{22CA5AD5-ABBD-4EF2-8FDD-FB927AD40477}"/>
    <dgm:cxn modelId="{5E38F12C-F9AC-4637-BD5A-1D606326FF46}" type="presOf" srcId="{C7C8376B-187D-45CE-A69D-A5D38FF2769E}" destId="{B271153C-02F1-4E13-9654-74F47A74A122}" srcOrd="0" destOrd="0" presId="urn:microsoft.com/office/officeart/2005/8/layout/hierarchy3"/>
    <dgm:cxn modelId="{E91D3855-2911-40D5-9FA9-E7D9E2C018D5}" srcId="{F161F510-6467-4904-9AA8-1BDF690EC98A}" destId="{AF201D83-5636-48C4-9EEC-B43781CC21E2}" srcOrd="1" destOrd="0" parTransId="{A1DC5B93-94A5-4E86-B5F2-64A23965743A}" sibTransId="{3953BC47-4D23-4B52-BC66-65BBC38AC907}"/>
    <dgm:cxn modelId="{91BD7C7A-122A-40BC-ADDD-51F5D1FF9FA8}" type="presOf" srcId="{07530000-1876-4B85-935A-3D1FE8C97D26}" destId="{915C1077-C7F1-4BCF-9DEF-A6C9CC880418}" srcOrd="0" destOrd="0" presId="urn:microsoft.com/office/officeart/2005/8/layout/hierarchy3"/>
    <dgm:cxn modelId="{D3A47C12-4DED-4FB7-A8E7-E5DD3B82D23E}" type="presOf" srcId="{A1DC5B93-94A5-4E86-B5F2-64A23965743A}" destId="{47442E30-C5B5-4FB1-97FA-210CE20F7873}" srcOrd="0" destOrd="0" presId="urn:microsoft.com/office/officeart/2005/8/layout/hierarchy3"/>
    <dgm:cxn modelId="{3D11AA8E-5230-4718-AED1-5ABE7B070C35}" type="presOf" srcId="{825AE55E-F227-4B36-96D7-C80F76A76AC7}" destId="{719121C2-FE81-4FA9-8DED-3C2FC95D1B94}" srcOrd="0" destOrd="0" presId="urn:microsoft.com/office/officeart/2005/8/layout/hierarchy3"/>
    <dgm:cxn modelId="{3F3DC0FA-D60B-48B8-B169-D3694676CF5F}" srcId="{F161F510-6467-4904-9AA8-1BDF690EC98A}" destId="{AC4A09A2-A65B-4924-9310-AD37EF938D79}" srcOrd="2" destOrd="0" parTransId="{800F2B86-B64E-4D9D-9E07-26C4F24C1F01}" sibTransId="{739C89DE-AB52-47D3-84B8-726DB60F38D0}"/>
    <dgm:cxn modelId="{6491012E-D4F2-458D-ABCE-4C7910956C76}" type="presOf" srcId="{F161F510-6467-4904-9AA8-1BDF690EC98A}" destId="{129D0C17-B729-4C0E-83FF-2514B15FB625}" srcOrd="0" destOrd="0" presId="urn:microsoft.com/office/officeart/2005/8/layout/hierarchy3"/>
    <dgm:cxn modelId="{8B94DD70-8E3B-42B2-ABFE-2F268918289D}" type="presOf" srcId="{3E034309-426B-48CB-8744-75AE5DE5FDDC}" destId="{244482C3-4824-4D69-901D-7EF2D1162AB8}" srcOrd="0" destOrd="0" presId="urn:microsoft.com/office/officeart/2005/8/layout/hierarchy3"/>
    <dgm:cxn modelId="{D432D23C-FAA4-4B9C-A980-45942C123831}" type="presOf" srcId="{A7580936-4649-4C02-BE00-8F00B7AC18F4}" destId="{A3EDC213-7EB3-4CC8-832A-C3636DF70320}" srcOrd="0" destOrd="0" presId="urn:microsoft.com/office/officeart/2005/8/layout/hierarchy3"/>
    <dgm:cxn modelId="{8673D906-8A60-4D4D-AE47-159E31A81F70}" srcId="{663E7336-A08F-4677-A8A6-1D002AC29DEE}" destId="{A7580936-4649-4C02-BE00-8F00B7AC18F4}" srcOrd="0" destOrd="0" parTransId="{4A4CF713-87A1-4B3C-9939-8EE4A3FB455F}" sibTransId="{A7C14FF2-2BF8-4F01-878C-F5F68BC6BAC1}"/>
    <dgm:cxn modelId="{1516A67C-3057-44BA-A440-C64CF943D975}" type="presOf" srcId="{AC4A09A2-A65B-4924-9310-AD37EF938D79}" destId="{A1B5623C-515A-4666-A530-515AFE4A2DFE}" srcOrd="0" destOrd="0" presId="urn:microsoft.com/office/officeart/2005/8/layout/hierarchy3"/>
    <dgm:cxn modelId="{5AD90E70-CE7D-4C09-BCF5-2987A9479393}" type="presParOf" srcId="{244482C3-4824-4D69-901D-7EF2D1162AB8}" destId="{CB2B30D1-A02A-4A82-BDD3-4A644A0FF5E8}" srcOrd="0" destOrd="0" presId="urn:microsoft.com/office/officeart/2005/8/layout/hierarchy3"/>
    <dgm:cxn modelId="{CC695F1A-81DF-4902-88F0-DA426963A579}" type="presParOf" srcId="{CB2B30D1-A02A-4A82-BDD3-4A644A0FF5E8}" destId="{54958734-815F-4D56-805A-949792349C62}" srcOrd="0" destOrd="0" presId="urn:microsoft.com/office/officeart/2005/8/layout/hierarchy3"/>
    <dgm:cxn modelId="{288E1E1F-9B77-48CC-8A86-34D4F9D43EE5}" type="presParOf" srcId="{54958734-815F-4D56-805A-949792349C62}" destId="{E3638649-8276-4B6C-83F1-E852CF6A9CC9}" srcOrd="0" destOrd="0" presId="urn:microsoft.com/office/officeart/2005/8/layout/hierarchy3"/>
    <dgm:cxn modelId="{51B43B86-F7CA-40D0-8627-AB5C7EEEAF6E}" type="presParOf" srcId="{54958734-815F-4D56-805A-949792349C62}" destId="{6230BFB1-A149-48C5-BCA6-9B838FA716E2}" srcOrd="1" destOrd="0" presId="urn:microsoft.com/office/officeart/2005/8/layout/hierarchy3"/>
    <dgm:cxn modelId="{531C65D3-583E-479B-BC01-716746190B33}" type="presParOf" srcId="{CB2B30D1-A02A-4A82-BDD3-4A644A0FF5E8}" destId="{6D5E0A8C-C09B-40EA-9BC0-6C4E580F7140}" srcOrd="1" destOrd="0" presId="urn:microsoft.com/office/officeart/2005/8/layout/hierarchy3"/>
    <dgm:cxn modelId="{D9040030-D473-4685-ACE7-1629F0277735}" type="presParOf" srcId="{6D5E0A8C-C09B-40EA-9BC0-6C4E580F7140}" destId="{0D95853C-D3AC-44A4-B47B-B411D8C3716D}" srcOrd="0" destOrd="0" presId="urn:microsoft.com/office/officeart/2005/8/layout/hierarchy3"/>
    <dgm:cxn modelId="{086EFAFB-1AD6-4180-BE4C-05D3C7DB8525}" type="presParOf" srcId="{6D5E0A8C-C09B-40EA-9BC0-6C4E580F7140}" destId="{A3EDC213-7EB3-4CC8-832A-C3636DF70320}" srcOrd="1" destOrd="0" presId="urn:microsoft.com/office/officeart/2005/8/layout/hierarchy3"/>
    <dgm:cxn modelId="{1BCCE4AA-A244-420F-9C04-C255C3576AAB}" type="presParOf" srcId="{6D5E0A8C-C09B-40EA-9BC0-6C4E580F7140}" destId="{B271153C-02F1-4E13-9654-74F47A74A122}" srcOrd="2" destOrd="0" presId="urn:microsoft.com/office/officeart/2005/8/layout/hierarchy3"/>
    <dgm:cxn modelId="{268FD311-ABB8-4F2D-8F80-4819E938AF82}" type="presParOf" srcId="{6D5E0A8C-C09B-40EA-9BC0-6C4E580F7140}" destId="{719121C2-FE81-4FA9-8DED-3C2FC95D1B94}" srcOrd="3" destOrd="0" presId="urn:microsoft.com/office/officeart/2005/8/layout/hierarchy3"/>
    <dgm:cxn modelId="{62545433-2383-437D-A330-F3C07D4E603B}" type="presParOf" srcId="{244482C3-4824-4D69-901D-7EF2D1162AB8}" destId="{85FAC65F-3047-4879-A18F-9D079CC0DE40}" srcOrd="1" destOrd="0" presId="urn:microsoft.com/office/officeart/2005/8/layout/hierarchy3"/>
    <dgm:cxn modelId="{F19EE133-AED3-446D-9EC6-E3277A0FDF1B}" type="presParOf" srcId="{85FAC65F-3047-4879-A18F-9D079CC0DE40}" destId="{FBB97582-BF6E-48A6-BF30-7481DD590B64}" srcOrd="0" destOrd="0" presId="urn:microsoft.com/office/officeart/2005/8/layout/hierarchy3"/>
    <dgm:cxn modelId="{2126425E-2480-4A48-8E2A-2A416DE57C10}" type="presParOf" srcId="{FBB97582-BF6E-48A6-BF30-7481DD590B64}" destId="{129D0C17-B729-4C0E-83FF-2514B15FB625}" srcOrd="0" destOrd="0" presId="urn:microsoft.com/office/officeart/2005/8/layout/hierarchy3"/>
    <dgm:cxn modelId="{72126FAB-583F-472E-AFF3-EBD892AB5263}" type="presParOf" srcId="{FBB97582-BF6E-48A6-BF30-7481DD590B64}" destId="{DF4E69E9-93C1-40F6-A1DE-817DE62A933E}" srcOrd="1" destOrd="0" presId="urn:microsoft.com/office/officeart/2005/8/layout/hierarchy3"/>
    <dgm:cxn modelId="{6F38F33E-3948-4FC8-92B9-FBDCCE7356E4}" type="presParOf" srcId="{85FAC65F-3047-4879-A18F-9D079CC0DE40}" destId="{C2EE39D1-9345-45F7-BC54-71E64E647827}" srcOrd="1" destOrd="0" presId="urn:microsoft.com/office/officeart/2005/8/layout/hierarchy3"/>
    <dgm:cxn modelId="{FEA5582A-B079-49F3-A354-D2E4E8673456}" type="presParOf" srcId="{C2EE39D1-9345-45F7-BC54-71E64E647827}" destId="{915C1077-C7F1-4BCF-9DEF-A6C9CC880418}" srcOrd="0" destOrd="0" presId="urn:microsoft.com/office/officeart/2005/8/layout/hierarchy3"/>
    <dgm:cxn modelId="{34577CCB-F5F6-4C20-8F17-7B4B7DB627CC}" type="presParOf" srcId="{C2EE39D1-9345-45F7-BC54-71E64E647827}" destId="{8F9F229E-CDCD-4EE5-9BC7-BC0798E93E31}" srcOrd="1" destOrd="0" presId="urn:microsoft.com/office/officeart/2005/8/layout/hierarchy3"/>
    <dgm:cxn modelId="{D7899907-3B08-4F9B-B0C8-0329FAA127F4}" type="presParOf" srcId="{C2EE39D1-9345-45F7-BC54-71E64E647827}" destId="{47442E30-C5B5-4FB1-97FA-210CE20F7873}" srcOrd="2" destOrd="0" presId="urn:microsoft.com/office/officeart/2005/8/layout/hierarchy3"/>
    <dgm:cxn modelId="{2A006346-7843-4309-9A3A-010792802933}" type="presParOf" srcId="{C2EE39D1-9345-45F7-BC54-71E64E647827}" destId="{B7DF03E1-3AB4-43D0-B379-5489D15C4F1D}" srcOrd="3" destOrd="0" presId="urn:microsoft.com/office/officeart/2005/8/layout/hierarchy3"/>
    <dgm:cxn modelId="{4DBE0574-BD32-4C8A-806F-D19A1122A0FD}" type="presParOf" srcId="{C2EE39D1-9345-45F7-BC54-71E64E647827}" destId="{17E90C27-5E60-47FD-B1DA-8010540375D5}" srcOrd="4" destOrd="0" presId="urn:microsoft.com/office/officeart/2005/8/layout/hierarchy3"/>
    <dgm:cxn modelId="{4687FD62-19C9-4EAD-83FF-5409B89F4480}" type="presParOf" srcId="{C2EE39D1-9345-45F7-BC54-71E64E647827}" destId="{A1B5623C-515A-4666-A530-515AFE4A2DFE}" srcOrd="5" destOrd="0" presId="urn:microsoft.com/office/officeart/2005/8/layout/hierarchy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AE134A-A0E2-4BAB-9866-9C0D967E02B7}"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DC9F8619-4C8C-442D-88DA-7B428C3EDF90}">
      <dgm:prSet phldrT="[Text]"/>
      <dgm:spPr/>
      <dgm:t>
        <a:bodyPr/>
        <a:lstStyle/>
        <a:p>
          <a:r>
            <a:rPr lang="en-US" dirty="0" smtClean="0"/>
            <a:t>Mid 2014~1</a:t>
          </a:r>
          <a:r>
            <a:rPr lang="en-US" baseline="30000" dirty="0" smtClean="0"/>
            <a:t>st</a:t>
          </a:r>
          <a:r>
            <a:rPr lang="en-US" dirty="0" smtClean="0"/>
            <a:t> qtr. 2015</a:t>
          </a:r>
          <a:endParaRPr lang="en-US" dirty="0"/>
        </a:p>
      </dgm:t>
    </dgm:pt>
    <dgm:pt modelId="{E03592AD-FB02-4A44-BAE9-CAE1677D0979}" type="parTrans" cxnId="{628B7712-D37D-4660-9CC5-7D8A0125D67E}">
      <dgm:prSet/>
      <dgm:spPr/>
      <dgm:t>
        <a:bodyPr/>
        <a:lstStyle/>
        <a:p>
          <a:endParaRPr lang="en-US"/>
        </a:p>
      </dgm:t>
    </dgm:pt>
    <dgm:pt modelId="{72377490-0DB2-4141-B94A-82D43DE0A7E2}" type="sibTrans" cxnId="{628B7712-D37D-4660-9CC5-7D8A0125D67E}">
      <dgm:prSet/>
      <dgm:spPr/>
      <dgm:t>
        <a:bodyPr/>
        <a:lstStyle/>
        <a:p>
          <a:endParaRPr lang="en-US"/>
        </a:p>
      </dgm:t>
    </dgm:pt>
    <dgm:pt modelId="{D3377389-5299-43B4-AC5C-7E37463C1E41}">
      <dgm:prSet phldrT="[Text]"/>
      <dgm:spPr/>
      <dgm:t>
        <a:bodyPr/>
        <a:lstStyle/>
        <a:p>
          <a:r>
            <a:rPr lang="en-US" dirty="0" smtClean="0"/>
            <a:t>ERCOT started to participate in the EPRI Risk-based Transmission Planning Program</a:t>
          </a:r>
          <a:endParaRPr lang="en-US" dirty="0"/>
        </a:p>
      </dgm:t>
    </dgm:pt>
    <dgm:pt modelId="{E20AD20D-28B2-49BA-81F2-6C57F4484DAC}" type="parTrans" cxnId="{0BCE2C0F-F5C7-4691-8525-C731384B47C4}">
      <dgm:prSet/>
      <dgm:spPr/>
      <dgm:t>
        <a:bodyPr/>
        <a:lstStyle/>
        <a:p>
          <a:endParaRPr lang="en-US"/>
        </a:p>
      </dgm:t>
    </dgm:pt>
    <dgm:pt modelId="{591D21C8-748D-4126-8720-EBC96D10F84C}" type="sibTrans" cxnId="{0BCE2C0F-F5C7-4691-8525-C731384B47C4}">
      <dgm:prSet/>
      <dgm:spPr/>
      <dgm:t>
        <a:bodyPr/>
        <a:lstStyle/>
        <a:p>
          <a:endParaRPr lang="en-US"/>
        </a:p>
      </dgm:t>
    </dgm:pt>
    <dgm:pt modelId="{5D27C48F-7D01-4B57-A07F-62F37ABD8D91}">
      <dgm:prSet phldrT="[Text]"/>
      <dgm:spPr/>
      <dgm:t>
        <a:bodyPr/>
        <a:lstStyle/>
        <a:p>
          <a:r>
            <a:rPr lang="en-US" b="1" dirty="0" smtClean="0"/>
            <a:t>Goal</a:t>
          </a:r>
          <a:r>
            <a:rPr lang="en-US" dirty="0" smtClean="0"/>
            <a:t>: Develop basic concept, risk-based analysis method, metrics, data requirement guideline, new tools and improving existing tool for probabilistic planning</a:t>
          </a:r>
          <a:endParaRPr lang="en-US" dirty="0"/>
        </a:p>
      </dgm:t>
    </dgm:pt>
    <dgm:pt modelId="{BC51C167-3C93-4AB6-898E-C355A81527A0}" type="parTrans" cxnId="{882CC704-01DA-4BC1-A8B4-4A07CDAAB0ED}">
      <dgm:prSet/>
      <dgm:spPr/>
      <dgm:t>
        <a:bodyPr/>
        <a:lstStyle/>
        <a:p>
          <a:endParaRPr lang="en-US"/>
        </a:p>
      </dgm:t>
    </dgm:pt>
    <dgm:pt modelId="{E164E4E2-34F6-4053-B004-599430DFDA9A}" type="sibTrans" cxnId="{882CC704-01DA-4BC1-A8B4-4A07CDAAB0ED}">
      <dgm:prSet/>
      <dgm:spPr/>
      <dgm:t>
        <a:bodyPr/>
        <a:lstStyle/>
        <a:p>
          <a:endParaRPr lang="en-US"/>
        </a:p>
      </dgm:t>
    </dgm:pt>
    <dgm:pt modelId="{275CE398-96D8-464F-8F79-1C2BFC922183}">
      <dgm:prSet phldrT="[Text]"/>
      <dgm:spPr/>
      <dgm:t>
        <a:bodyPr/>
        <a:lstStyle/>
        <a:p>
          <a:r>
            <a:rPr lang="en-US" dirty="0" smtClean="0"/>
            <a:t>1</a:t>
          </a:r>
          <a:r>
            <a:rPr lang="en-US" baseline="30000" dirty="0" smtClean="0"/>
            <a:t>st</a:t>
          </a:r>
          <a:r>
            <a:rPr lang="en-US" dirty="0" smtClean="0"/>
            <a:t> qtr. 2015~1</a:t>
          </a:r>
          <a:r>
            <a:rPr lang="en-US" baseline="30000" dirty="0" smtClean="0"/>
            <a:t>st</a:t>
          </a:r>
          <a:r>
            <a:rPr lang="en-US" dirty="0" smtClean="0"/>
            <a:t> qtr.   2016</a:t>
          </a:r>
          <a:endParaRPr lang="en-US" dirty="0"/>
        </a:p>
      </dgm:t>
    </dgm:pt>
    <dgm:pt modelId="{DECD219D-7701-4D25-A4FC-C94C271468BD}" type="parTrans" cxnId="{38E0125B-7640-44B6-937E-4E413D52EBE8}">
      <dgm:prSet/>
      <dgm:spPr/>
      <dgm:t>
        <a:bodyPr/>
        <a:lstStyle/>
        <a:p>
          <a:endParaRPr lang="en-US"/>
        </a:p>
      </dgm:t>
    </dgm:pt>
    <dgm:pt modelId="{38385F61-CCEC-45F1-865F-3CD847A94982}" type="sibTrans" cxnId="{38E0125B-7640-44B6-937E-4E413D52EBE8}">
      <dgm:prSet/>
      <dgm:spPr/>
      <dgm:t>
        <a:bodyPr/>
        <a:lstStyle/>
        <a:p>
          <a:endParaRPr lang="en-US"/>
        </a:p>
      </dgm:t>
    </dgm:pt>
    <dgm:pt modelId="{9B62BD81-16EF-4C80-9872-104AD97039B4}">
      <dgm:prSet phldrT="[Text]" custT="1"/>
      <dgm:spPr/>
      <dgm:t>
        <a:bodyPr/>
        <a:lstStyle/>
        <a:p>
          <a:r>
            <a:rPr lang="en-US" sz="1100" b="1" dirty="0" smtClean="0"/>
            <a:t> EPRI performed a case study using the data ERCOT provided:</a:t>
          </a:r>
          <a:endParaRPr lang="en-US" sz="1100" b="1" dirty="0"/>
        </a:p>
      </dgm:t>
    </dgm:pt>
    <dgm:pt modelId="{1CC697C2-9C9E-4FB1-9D83-5B6250F1AC73}" type="parTrans" cxnId="{0E5FF673-12C6-4840-86D6-7A646D0B267C}">
      <dgm:prSet/>
      <dgm:spPr/>
      <dgm:t>
        <a:bodyPr/>
        <a:lstStyle/>
        <a:p>
          <a:endParaRPr lang="en-US"/>
        </a:p>
      </dgm:t>
    </dgm:pt>
    <dgm:pt modelId="{7045466C-CE82-456E-BE14-B6617A5E1030}" type="sibTrans" cxnId="{0E5FF673-12C6-4840-86D6-7A646D0B267C}">
      <dgm:prSet/>
      <dgm:spPr/>
      <dgm:t>
        <a:bodyPr/>
        <a:lstStyle/>
        <a:p>
          <a:endParaRPr lang="en-US"/>
        </a:p>
      </dgm:t>
    </dgm:pt>
    <dgm:pt modelId="{312C604F-8932-4307-B1E3-19DE7485DACB}">
      <dgm:prSet phldrT="[Text]"/>
      <dgm:spPr/>
      <dgm:t>
        <a:bodyPr/>
        <a:lstStyle/>
        <a:p>
          <a:r>
            <a:rPr lang="en-US" dirty="0" smtClean="0"/>
            <a:t>1</a:t>
          </a:r>
          <a:r>
            <a:rPr lang="en-US" baseline="30000" dirty="0" smtClean="0"/>
            <a:t>st</a:t>
          </a:r>
          <a:r>
            <a:rPr lang="en-US" dirty="0" smtClean="0"/>
            <a:t> qtr. 2016~present</a:t>
          </a:r>
          <a:endParaRPr lang="en-US" dirty="0"/>
        </a:p>
      </dgm:t>
    </dgm:pt>
    <dgm:pt modelId="{9E7F8DE4-B03E-4E89-8E33-8B83BF640376}" type="parTrans" cxnId="{71E56285-C3D1-482B-B1A5-3DE5E0FFA124}">
      <dgm:prSet/>
      <dgm:spPr/>
      <dgm:t>
        <a:bodyPr/>
        <a:lstStyle/>
        <a:p>
          <a:endParaRPr lang="en-US"/>
        </a:p>
      </dgm:t>
    </dgm:pt>
    <dgm:pt modelId="{49B65F96-334B-4FAB-A04C-D5F6C2BBF0E3}" type="sibTrans" cxnId="{71E56285-C3D1-482B-B1A5-3DE5E0FFA124}">
      <dgm:prSet/>
      <dgm:spPr/>
      <dgm:t>
        <a:bodyPr/>
        <a:lstStyle/>
        <a:p>
          <a:endParaRPr lang="en-US"/>
        </a:p>
      </dgm:t>
    </dgm:pt>
    <dgm:pt modelId="{9BB61B4B-66C1-4E3B-ABCE-20226CB08451}">
      <dgm:prSet phldrT="[Text]"/>
      <dgm:spPr/>
      <dgm:t>
        <a:bodyPr/>
        <a:lstStyle/>
        <a:p>
          <a:r>
            <a:rPr lang="en-US" dirty="0" smtClean="0"/>
            <a:t>ERCOT’s Review on EPRI’s Case Study and Tools</a:t>
          </a:r>
          <a:endParaRPr lang="en-US" dirty="0"/>
        </a:p>
      </dgm:t>
    </dgm:pt>
    <dgm:pt modelId="{B1384D7F-7E23-478F-8600-73C5CB458CEA}" type="parTrans" cxnId="{5E343AE0-2052-4FB2-BB1F-71CC1603C8EF}">
      <dgm:prSet/>
      <dgm:spPr/>
      <dgm:t>
        <a:bodyPr/>
        <a:lstStyle/>
        <a:p>
          <a:endParaRPr lang="en-US"/>
        </a:p>
      </dgm:t>
    </dgm:pt>
    <dgm:pt modelId="{1D03A778-5E16-41AB-A80A-A4028916CC52}" type="sibTrans" cxnId="{5E343AE0-2052-4FB2-BB1F-71CC1603C8EF}">
      <dgm:prSet/>
      <dgm:spPr/>
      <dgm:t>
        <a:bodyPr/>
        <a:lstStyle/>
        <a:p>
          <a:endParaRPr lang="en-US"/>
        </a:p>
      </dgm:t>
    </dgm:pt>
    <dgm:pt modelId="{724C9266-70C0-4412-94A4-EBAF726D8234}">
      <dgm:prSet phldrT="[Text]" custT="1"/>
      <dgm:spPr/>
      <dgm:t>
        <a:bodyPr/>
        <a:lstStyle/>
        <a:p>
          <a:r>
            <a:rPr lang="en-US" sz="1100" dirty="0" smtClean="0"/>
            <a:t> Using the cases and input data, ERCOT performed the analysis using the tools</a:t>
          </a:r>
          <a:endParaRPr lang="en-US" sz="1100" dirty="0"/>
        </a:p>
      </dgm:t>
    </dgm:pt>
    <dgm:pt modelId="{7058DA8C-16A9-4931-A397-A7EEAECFF3C0}" type="parTrans" cxnId="{00F97B41-E9D5-401A-B921-5B2A48600B5C}">
      <dgm:prSet/>
      <dgm:spPr/>
      <dgm:t>
        <a:bodyPr/>
        <a:lstStyle/>
        <a:p>
          <a:endParaRPr lang="en-US"/>
        </a:p>
      </dgm:t>
    </dgm:pt>
    <dgm:pt modelId="{8846C156-553D-40B2-9E4E-F44D7A35E9D3}" type="sibTrans" cxnId="{00F97B41-E9D5-401A-B921-5B2A48600B5C}">
      <dgm:prSet/>
      <dgm:spPr/>
      <dgm:t>
        <a:bodyPr/>
        <a:lstStyle/>
        <a:p>
          <a:endParaRPr lang="en-US"/>
        </a:p>
      </dgm:t>
    </dgm:pt>
    <dgm:pt modelId="{AE46E747-9AE7-4B5F-AC68-3DD55518DFD2}">
      <dgm:prSet phldrT="[Text]"/>
      <dgm:spPr/>
      <dgm:t>
        <a:bodyPr/>
        <a:lstStyle/>
        <a:p>
          <a:r>
            <a:rPr lang="en-US" b="1" dirty="0" smtClean="0"/>
            <a:t>Deliverables</a:t>
          </a:r>
          <a:r>
            <a:rPr lang="en-US" dirty="0" smtClean="0"/>
            <a:t>: 1) Technical document of the RBTP, 2) Prototype of tools (e.g. </a:t>
          </a:r>
          <a:r>
            <a:rPr lang="en-US" dirty="0" err="1" smtClean="0"/>
            <a:t>TransCARE</a:t>
          </a:r>
          <a:r>
            <a:rPr lang="en-US" dirty="0" smtClean="0"/>
            <a:t>, Outage statistic creation, Risk-based Scenario Builder)</a:t>
          </a:r>
        </a:p>
        <a:p>
          <a:endParaRPr lang="en-US" dirty="0"/>
        </a:p>
      </dgm:t>
    </dgm:pt>
    <dgm:pt modelId="{ED2E57B1-3003-462D-A723-B6966621C8E7}" type="parTrans" cxnId="{22C88563-EEF3-4C95-88D6-72E31C82148C}">
      <dgm:prSet/>
      <dgm:spPr/>
      <dgm:t>
        <a:bodyPr/>
        <a:lstStyle/>
        <a:p>
          <a:endParaRPr lang="en-US"/>
        </a:p>
      </dgm:t>
    </dgm:pt>
    <dgm:pt modelId="{079AB305-0A4B-4FE1-9F62-24F56C586F46}" type="sibTrans" cxnId="{22C88563-EEF3-4C95-88D6-72E31C82148C}">
      <dgm:prSet/>
      <dgm:spPr/>
      <dgm:t>
        <a:bodyPr/>
        <a:lstStyle/>
        <a:p>
          <a:endParaRPr lang="en-US"/>
        </a:p>
      </dgm:t>
    </dgm:pt>
    <dgm:pt modelId="{B94EC936-A718-4017-88A0-77FBF4F1B0A8}">
      <dgm:prSet phldrT="[Text]"/>
      <dgm:spPr/>
      <dgm:t>
        <a:bodyPr/>
        <a:lstStyle/>
        <a:p>
          <a:r>
            <a:rPr lang="en-US" dirty="0" smtClean="0"/>
            <a:t>EPRI’s ERCOT Case Study </a:t>
          </a:r>
          <a:endParaRPr lang="en-US" dirty="0"/>
        </a:p>
      </dgm:t>
    </dgm:pt>
    <dgm:pt modelId="{B58BF08A-021D-478E-B726-A5E4681983C2}" type="sibTrans" cxnId="{B705F7F4-A68D-47BE-8E24-82485881365E}">
      <dgm:prSet/>
      <dgm:spPr/>
      <dgm:t>
        <a:bodyPr/>
        <a:lstStyle/>
        <a:p>
          <a:endParaRPr lang="en-US"/>
        </a:p>
      </dgm:t>
    </dgm:pt>
    <dgm:pt modelId="{008AEC05-9DDD-44E6-AF79-DC5475E00FC0}" type="parTrans" cxnId="{B705F7F4-A68D-47BE-8E24-82485881365E}">
      <dgm:prSet/>
      <dgm:spPr/>
      <dgm:t>
        <a:bodyPr/>
        <a:lstStyle/>
        <a:p>
          <a:endParaRPr lang="en-US"/>
        </a:p>
      </dgm:t>
    </dgm:pt>
    <dgm:pt modelId="{59440B8C-E257-42D2-A973-A569DFF024F8}">
      <dgm:prSet phldrT="[Text]" custT="1"/>
      <dgm:spPr/>
      <dgm:t>
        <a:bodyPr/>
        <a:lstStyle/>
        <a:p>
          <a:r>
            <a:rPr lang="en-US" sz="1100" dirty="0" smtClean="0"/>
            <a:t> 11 years of weather, historical wind and load data, and economic load forecast error t</a:t>
          </a:r>
          <a:r>
            <a:rPr lang="en-US" sz="1100" dirty="0" smtClean="0">
              <a:sym typeface="Wingdings" panose="05000000000000000000" pitchFamily="2" charset="2"/>
            </a:rPr>
            <a:t>o create a number of system conditions</a:t>
          </a:r>
          <a:endParaRPr lang="en-US" sz="1100" dirty="0"/>
        </a:p>
      </dgm:t>
    </dgm:pt>
    <dgm:pt modelId="{AFFD05E2-C834-4752-BA22-A0DF52BBA9AC}" type="parTrans" cxnId="{3D8EBBC8-2F5D-457B-AC9F-A099A9422A36}">
      <dgm:prSet/>
      <dgm:spPr/>
      <dgm:t>
        <a:bodyPr/>
        <a:lstStyle/>
        <a:p>
          <a:endParaRPr lang="en-US"/>
        </a:p>
      </dgm:t>
    </dgm:pt>
    <dgm:pt modelId="{82AA9FA0-D326-40EA-8FB3-127F81728EEE}" type="sibTrans" cxnId="{3D8EBBC8-2F5D-457B-AC9F-A099A9422A36}">
      <dgm:prSet/>
      <dgm:spPr/>
      <dgm:t>
        <a:bodyPr/>
        <a:lstStyle/>
        <a:p>
          <a:endParaRPr lang="en-US"/>
        </a:p>
      </dgm:t>
    </dgm:pt>
    <dgm:pt modelId="{52AF395A-46DB-4EF2-B325-3CBA79A88E5A}">
      <dgm:prSet phldrT="[Text]" custT="1"/>
      <dgm:spPr/>
      <dgm:t>
        <a:bodyPr/>
        <a:lstStyle/>
        <a:p>
          <a:r>
            <a:rPr lang="en-US" sz="1100" dirty="0" smtClean="0"/>
            <a:t> Transmission network models, contingency definitions</a:t>
          </a:r>
          <a:endParaRPr lang="en-US" sz="1100" dirty="0"/>
        </a:p>
      </dgm:t>
    </dgm:pt>
    <dgm:pt modelId="{87CE2A96-524A-4D73-B666-2B2BF16AAAE1}" type="parTrans" cxnId="{4B378462-86FC-4EF7-9A08-D86DEDB25A0F}">
      <dgm:prSet/>
      <dgm:spPr/>
      <dgm:t>
        <a:bodyPr/>
        <a:lstStyle/>
        <a:p>
          <a:endParaRPr lang="en-US"/>
        </a:p>
      </dgm:t>
    </dgm:pt>
    <dgm:pt modelId="{FFA90536-9BCC-409D-9360-3B0CC3737104}" type="sibTrans" cxnId="{4B378462-86FC-4EF7-9A08-D86DEDB25A0F}">
      <dgm:prSet/>
      <dgm:spPr/>
      <dgm:t>
        <a:bodyPr/>
        <a:lstStyle/>
        <a:p>
          <a:endParaRPr lang="en-US"/>
        </a:p>
      </dgm:t>
    </dgm:pt>
    <dgm:pt modelId="{20E3CA01-1EF1-4A86-A59B-21A074112A14}">
      <dgm:prSet phldrT="[Text]" custT="1"/>
      <dgm:spPr/>
      <dgm:t>
        <a:bodyPr/>
        <a:lstStyle/>
        <a:p>
          <a:r>
            <a:rPr lang="en-US" sz="1100" dirty="0" smtClean="0"/>
            <a:t> Outage statistics from NERC TADS and GADS</a:t>
          </a:r>
          <a:endParaRPr lang="en-US" sz="1100" dirty="0"/>
        </a:p>
      </dgm:t>
    </dgm:pt>
    <dgm:pt modelId="{98D66E7A-FCCF-4DB0-8D42-E623C3FFA930}" type="parTrans" cxnId="{AF5B66C6-2DD0-496B-995F-8DD5BFDBEB28}">
      <dgm:prSet/>
      <dgm:spPr/>
      <dgm:t>
        <a:bodyPr/>
        <a:lstStyle/>
        <a:p>
          <a:endParaRPr lang="en-US"/>
        </a:p>
      </dgm:t>
    </dgm:pt>
    <dgm:pt modelId="{57500261-08F1-4A0D-9498-49DDC24C5697}" type="sibTrans" cxnId="{AF5B66C6-2DD0-496B-995F-8DD5BFDBEB28}">
      <dgm:prSet/>
      <dgm:spPr/>
      <dgm:t>
        <a:bodyPr/>
        <a:lstStyle/>
        <a:p>
          <a:endParaRPr lang="en-US"/>
        </a:p>
      </dgm:t>
    </dgm:pt>
    <dgm:pt modelId="{C111201A-EC64-46D4-AD19-40CA855581F3}">
      <dgm:prSet phldrT="[Text]" custT="1"/>
      <dgm:spPr/>
      <dgm:t>
        <a:bodyPr/>
        <a:lstStyle/>
        <a:p>
          <a:r>
            <a:rPr lang="en-US" sz="1100" b="1" dirty="0" smtClean="0"/>
            <a:t>Deliverables</a:t>
          </a:r>
          <a:r>
            <a:rPr lang="en-US" sz="1100" dirty="0" smtClean="0"/>
            <a:t>: 1) Technical document of the case study, 2) Improved version of the tools (TransCARE, Risk-based Scenario Builder), 3) Cases and input data used for ERCOT Case study</a:t>
          </a:r>
          <a:endParaRPr lang="en-US" sz="1100" dirty="0"/>
        </a:p>
      </dgm:t>
    </dgm:pt>
    <dgm:pt modelId="{3D5E0C0C-04B3-43EE-BDE5-EA2C643DF77A}" type="parTrans" cxnId="{123EB301-49FC-4694-A41F-731BCAC714BE}">
      <dgm:prSet/>
      <dgm:spPr/>
      <dgm:t>
        <a:bodyPr/>
        <a:lstStyle/>
        <a:p>
          <a:endParaRPr lang="en-US"/>
        </a:p>
      </dgm:t>
    </dgm:pt>
    <dgm:pt modelId="{807AB74D-F2C0-4CBF-A84A-532A47D3D872}" type="sibTrans" cxnId="{123EB301-49FC-4694-A41F-731BCAC714BE}">
      <dgm:prSet/>
      <dgm:spPr/>
      <dgm:t>
        <a:bodyPr/>
        <a:lstStyle/>
        <a:p>
          <a:endParaRPr lang="en-US"/>
        </a:p>
      </dgm:t>
    </dgm:pt>
    <dgm:pt modelId="{FCC05BFA-A8E4-4B74-8285-D3AB21C9609D}">
      <dgm:prSet phldrT="[Text]" custT="1"/>
      <dgm:spPr/>
      <dgm:t>
        <a:bodyPr/>
        <a:lstStyle/>
        <a:p>
          <a:endParaRPr lang="en-US" sz="1100" dirty="0"/>
        </a:p>
      </dgm:t>
    </dgm:pt>
    <dgm:pt modelId="{6BC8E559-478A-4609-801D-FD39285C5201}" type="parTrans" cxnId="{25F86CE4-9628-47A3-8AE8-8A02514D01CA}">
      <dgm:prSet/>
      <dgm:spPr/>
      <dgm:t>
        <a:bodyPr/>
        <a:lstStyle/>
        <a:p>
          <a:endParaRPr lang="en-US"/>
        </a:p>
      </dgm:t>
    </dgm:pt>
    <dgm:pt modelId="{6B67A932-6C5D-42AA-82A0-169928D77C8D}" type="sibTrans" cxnId="{25F86CE4-9628-47A3-8AE8-8A02514D01CA}">
      <dgm:prSet/>
      <dgm:spPr/>
      <dgm:t>
        <a:bodyPr/>
        <a:lstStyle/>
        <a:p>
          <a:endParaRPr lang="en-US"/>
        </a:p>
      </dgm:t>
    </dgm:pt>
    <dgm:pt modelId="{CA48A16F-DCB4-411F-8FF4-ADD7CF4707B5}">
      <dgm:prSet phldrT="[Text]" custT="1"/>
      <dgm:spPr/>
      <dgm:t>
        <a:bodyPr/>
        <a:lstStyle/>
        <a:p>
          <a:r>
            <a:rPr lang="en-US" sz="1100" dirty="0" smtClean="0"/>
            <a:t> Delivered the issues to EPRI so the tools can be fixed and improved</a:t>
          </a:r>
          <a:endParaRPr lang="en-US" sz="1100" dirty="0"/>
        </a:p>
      </dgm:t>
    </dgm:pt>
    <dgm:pt modelId="{3FD6EA2D-27CC-4260-BA89-4EDF0A6B2F82}" type="sibTrans" cxnId="{2C0B3B8E-5C39-4C8D-812E-1630E5966E8C}">
      <dgm:prSet/>
      <dgm:spPr/>
      <dgm:t>
        <a:bodyPr/>
        <a:lstStyle/>
        <a:p>
          <a:endParaRPr lang="en-US"/>
        </a:p>
      </dgm:t>
    </dgm:pt>
    <dgm:pt modelId="{89A94188-A966-4ECC-B87A-A77673BD1C85}" type="parTrans" cxnId="{2C0B3B8E-5C39-4C8D-812E-1630E5966E8C}">
      <dgm:prSet/>
      <dgm:spPr/>
      <dgm:t>
        <a:bodyPr/>
        <a:lstStyle/>
        <a:p>
          <a:endParaRPr lang="en-US"/>
        </a:p>
      </dgm:t>
    </dgm:pt>
    <dgm:pt modelId="{A67C7DEC-7DC0-45F8-A5AF-D24F71017541}">
      <dgm:prSet phldrT="[Text]" custT="1"/>
      <dgm:spPr/>
      <dgm:t>
        <a:bodyPr/>
        <a:lstStyle/>
        <a:p>
          <a:r>
            <a:rPr lang="en-US" sz="1100" dirty="0" smtClean="0"/>
            <a:t> Identified many issues in tools and areas to improve, documented the problems and created user-guide</a:t>
          </a:r>
          <a:endParaRPr lang="en-US" sz="1100" dirty="0"/>
        </a:p>
      </dgm:t>
    </dgm:pt>
    <dgm:pt modelId="{532BC59C-1CF8-4339-8A95-2EF6F7D83460}" type="sibTrans" cxnId="{D97AD343-74BE-40E0-BAB6-DE8E877F7872}">
      <dgm:prSet/>
      <dgm:spPr/>
      <dgm:t>
        <a:bodyPr/>
        <a:lstStyle/>
        <a:p>
          <a:endParaRPr lang="en-US"/>
        </a:p>
      </dgm:t>
    </dgm:pt>
    <dgm:pt modelId="{CB64E259-A7BC-4D99-A88A-4F9AD4AB8CE4}" type="parTrans" cxnId="{D97AD343-74BE-40E0-BAB6-DE8E877F7872}">
      <dgm:prSet/>
      <dgm:spPr/>
      <dgm:t>
        <a:bodyPr/>
        <a:lstStyle/>
        <a:p>
          <a:endParaRPr lang="en-US"/>
        </a:p>
      </dgm:t>
    </dgm:pt>
    <dgm:pt modelId="{79372B15-D10F-4B96-B936-4FF5ACD9F600}">
      <dgm:prSet phldrT="[Text]" custT="1"/>
      <dgm:spPr/>
      <dgm:t>
        <a:bodyPr/>
        <a:lstStyle/>
        <a:p>
          <a:r>
            <a:rPr lang="en-US" sz="1100" dirty="0" smtClean="0"/>
            <a:t> For the proof of concept, ERCOT tested  three transmission options using cases representing various system condition and extreme events such as substation outages and common right or way. The result has been delivered</a:t>
          </a:r>
          <a:endParaRPr lang="en-US" sz="1100" dirty="0"/>
        </a:p>
      </dgm:t>
    </dgm:pt>
    <dgm:pt modelId="{AA1D85BA-6673-4276-A14B-C435C01D8DDA}" type="parTrans" cxnId="{D9ED983D-8F24-4BFB-A279-E7D3038AE0EC}">
      <dgm:prSet/>
      <dgm:spPr/>
      <dgm:t>
        <a:bodyPr/>
        <a:lstStyle/>
        <a:p>
          <a:endParaRPr lang="en-US"/>
        </a:p>
      </dgm:t>
    </dgm:pt>
    <dgm:pt modelId="{4334F771-49C0-45D2-907C-89E06C0CB3EC}" type="sibTrans" cxnId="{D9ED983D-8F24-4BFB-A279-E7D3038AE0EC}">
      <dgm:prSet/>
      <dgm:spPr/>
      <dgm:t>
        <a:bodyPr/>
        <a:lstStyle/>
        <a:p>
          <a:endParaRPr lang="en-US"/>
        </a:p>
      </dgm:t>
    </dgm:pt>
    <dgm:pt modelId="{FCFF5AB7-E5AC-450B-AEE1-9D495D522599}">
      <dgm:prSet phldrT="[Text]"/>
      <dgm:spPr/>
      <dgm:t>
        <a:bodyPr/>
        <a:lstStyle/>
        <a:p>
          <a:r>
            <a:rPr lang="en-US" b="1" dirty="0" smtClean="0"/>
            <a:t>Value: </a:t>
          </a:r>
          <a:r>
            <a:rPr lang="en-US" b="0" dirty="0" smtClean="0"/>
            <a:t>1)</a:t>
          </a:r>
          <a:r>
            <a:rPr lang="en-US" dirty="0" smtClean="0"/>
            <a:t> Increase system reliability by considering deeper contingencies, 2) Incorporate some of the uncertainties, 3) Help us make a better decision on transmission investment</a:t>
          </a:r>
          <a:endParaRPr lang="en-US" dirty="0"/>
        </a:p>
      </dgm:t>
    </dgm:pt>
    <dgm:pt modelId="{C8D30275-5DB2-4C41-B313-5972B86D7033}" type="parTrans" cxnId="{AB6D9A4C-9C3D-4B1E-926D-820BC8139103}">
      <dgm:prSet/>
      <dgm:spPr/>
      <dgm:t>
        <a:bodyPr/>
        <a:lstStyle/>
        <a:p>
          <a:endParaRPr lang="en-US"/>
        </a:p>
      </dgm:t>
    </dgm:pt>
    <dgm:pt modelId="{82228782-484A-4FEF-9F7B-88BD8E5DF79E}" type="sibTrans" cxnId="{AB6D9A4C-9C3D-4B1E-926D-820BC8139103}">
      <dgm:prSet/>
      <dgm:spPr/>
      <dgm:t>
        <a:bodyPr/>
        <a:lstStyle/>
        <a:p>
          <a:endParaRPr lang="en-US"/>
        </a:p>
      </dgm:t>
    </dgm:pt>
    <dgm:pt modelId="{6A45E08E-864C-4903-B914-CA044099D6E9}" type="pres">
      <dgm:prSet presAssocID="{1FAE134A-A0E2-4BAB-9866-9C0D967E02B7}" presName="Name0" presStyleCnt="0">
        <dgm:presLayoutVars>
          <dgm:chMax/>
          <dgm:chPref val="3"/>
          <dgm:dir/>
          <dgm:animOne val="branch"/>
          <dgm:animLvl val="lvl"/>
        </dgm:presLayoutVars>
      </dgm:prSet>
      <dgm:spPr/>
      <dgm:t>
        <a:bodyPr/>
        <a:lstStyle/>
        <a:p>
          <a:endParaRPr lang="en-US"/>
        </a:p>
      </dgm:t>
    </dgm:pt>
    <dgm:pt modelId="{CBB6D562-DF89-4787-95C2-F4E512C4C600}" type="pres">
      <dgm:prSet presAssocID="{DC9F8619-4C8C-442D-88DA-7B428C3EDF90}" presName="composite" presStyleCnt="0"/>
      <dgm:spPr/>
      <dgm:t>
        <a:bodyPr/>
        <a:lstStyle/>
        <a:p>
          <a:endParaRPr lang="en-US"/>
        </a:p>
      </dgm:t>
    </dgm:pt>
    <dgm:pt modelId="{22A3C4DA-D22A-47CB-9D3D-924071841BD7}" type="pres">
      <dgm:prSet presAssocID="{DC9F8619-4C8C-442D-88DA-7B428C3EDF90}" presName="FirstChild" presStyleLbl="revTx" presStyleIdx="0" presStyleCnt="6">
        <dgm:presLayoutVars>
          <dgm:chMax val="0"/>
          <dgm:chPref val="0"/>
          <dgm:bulletEnabled val="1"/>
        </dgm:presLayoutVars>
      </dgm:prSet>
      <dgm:spPr/>
      <dgm:t>
        <a:bodyPr/>
        <a:lstStyle/>
        <a:p>
          <a:endParaRPr lang="en-US"/>
        </a:p>
      </dgm:t>
    </dgm:pt>
    <dgm:pt modelId="{040A8297-41E8-4918-91EC-765097AEE97E}" type="pres">
      <dgm:prSet presAssocID="{DC9F8619-4C8C-442D-88DA-7B428C3EDF90}" presName="Parent" presStyleLbl="alignNode1" presStyleIdx="0" presStyleCnt="3">
        <dgm:presLayoutVars>
          <dgm:chMax val="3"/>
          <dgm:chPref val="3"/>
          <dgm:bulletEnabled val="1"/>
        </dgm:presLayoutVars>
      </dgm:prSet>
      <dgm:spPr/>
      <dgm:t>
        <a:bodyPr/>
        <a:lstStyle/>
        <a:p>
          <a:endParaRPr lang="en-US"/>
        </a:p>
      </dgm:t>
    </dgm:pt>
    <dgm:pt modelId="{B47D2A25-8FEF-4D0F-A8BA-8A7570859BD8}" type="pres">
      <dgm:prSet presAssocID="{DC9F8619-4C8C-442D-88DA-7B428C3EDF90}" presName="Accent" presStyleLbl="parChTrans1D1" presStyleIdx="0" presStyleCnt="3"/>
      <dgm:spPr/>
      <dgm:t>
        <a:bodyPr/>
        <a:lstStyle/>
        <a:p>
          <a:endParaRPr lang="en-US"/>
        </a:p>
      </dgm:t>
    </dgm:pt>
    <dgm:pt modelId="{94A19C3E-260D-4E98-9324-E2212A3B6B65}" type="pres">
      <dgm:prSet presAssocID="{DC9F8619-4C8C-442D-88DA-7B428C3EDF90}" presName="Child" presStyleLbl="revTx" presStyleIdx="1" presStyleCnt="6">
        <dgm:presLayoutVars>
          <dgm:chMax val="0"/>
          <dgm:chPref val="0"/>
          <dgm:bulletEnabled val="1"/>
        </dgm:presLayoutVars>
      </dgm:prSet>
      <dgm:spPr/>
      <dgm:t>
        <a:bodyPr/>
        <a:lstStyle/>
        <a:p>
          <a:endParaRPr lang="en-US"/>
        </a:p>
      </dgm:t>
    </dgm:pt>
    <dgm:pt modelId="{81A82236-8D3B-4ED8-B7F3-ACA4436FE10E}" type="pres">
      <dgm:prSet presAssocID="{72377490-0DB2-4141-B94A-82D43DE0A7E2}" presName="sibTrans" presStyleCnt="0"/>
      <dgm:spPr/>
      <dgm:t>
        <a:bodyPr/>
        <a:lstStyle/>
        <a:p>
          <a:endParaRPr lang="en-US"/>
        </a:p>
      </dgm:t>
    </dgm:pt>
    <dgm:pt modelId="{A82B0703-C00F-4610-827D-53DA1DABC8C8}" type="pres">
      <dgm:prSet presAssocID="{275CE398-96D8-464F-8F79-1C2BFC922183}" presName="composite" presStyleCnt="0"/>
      <dgm:spPr/>
      <dgm:t>
        <a:bodyPr/>
        <a:lstStyle/>
        <a:p>
          <a:endParaRPr lang="en-US"/>
        </a:p>
      </dgm:t>
    </dgm:pt>
    <dgm:pt modelId="{18FCE8F9-20BA-4B07-98B9-AAB04BFBF2BE}" type="pres">
      <dgm:prSet presAssocID="{275CE398-96D8-464F-8F79-1C2BFC922183}" presName="FirstChild" presStyleLbl="revTx" presStyleIdx="2" presStyleCnt="6">
        <dgm:presLayoutVars>
          <dgm:chMax val="0"/>
          <dgm:chPref val="0"/>
          <dgm:bulletEnabled val="1"/>
        </dgm:presLayoutVars>
      </dgm:prSet>
      <dgm:spPr/>
      <dgm:t>
        <a:bodyPr/>
        <a:lstStyle/>
        <a:p>
          <a:endParaRPr lang="en-US"/>
        </a:p>
      </dgm:t>
    </dgm:pt>
    <dgm:pt modelId="{E321D255-BA18-4129-A4D0-B98E2F2B698D}" type="pres">
      <dgm:prSet presAssocID="{275CE398-96D8-464F-8F79-1C2BFC922183}" presName="Parent" presStyleLbl="alignNode1" presStyleIdx="1" presStyleCnt="3">
        <dgm:presLayoutVars>
          <dgm:chMax val="3"/>
          <dgm:chPref val="3"/>
          <dgm:bulletEnabled val="1"/>
        </dgm:presLayoutVars>
      </dgm:prSet>
      <dgm:spPr/>
      <dgm:t>
        <a:bodyPr/>
        <a:lstStyle/>
        <a:p>
          <a:endParaRPr lang="en-US"/>
        </a:p>
      </dgm:t>
    </dgm:pt>
    <dgm:pt modelId="{8D419B80-1414-4646-906E-9B8F33E93F24}" type="pres">
      <dgm:prSet presAssocID="{275CE398-96D8-464F-8F79-1C2BFC922183}" presName="Accent" presStyleLbl="parChTrans1D1" presStyleIdx="1" presStyleCnt="3"/>
      <dgm:spPr/>
      <dgm:t>
        <a:bodyPr/>
        <a:lstStyle/>
        <a:p>
          <a:endParaRPr lang="en-US"/>
        </a:p>
      </dgm:t>
    </dgm:pt>
    <dgm:pt modelId="{8F73386E-0AB8-42B4-A479-0475265A3BFE}" type="pres">
      <dgm:prSet presAssocID="{275CE398-96D8-464F-8F79-1C2BFC922183}" presName="Child" presStyleLbl="revTx" presStyleIdx="3" presStyleCnt="6">
        <dgm:presLayoutVars>
          <dgm:chMax val="0"/>
          <dgm:chPref val="0"/>
          <dgm:bulletEnabled val="1"/>
        </dgm:presLayoutVars>
      </dgm:prSet>
      <dgm:spPr/>
      <dgm:t>
        <a:bodyPr/>
        <a:lstStyle/>
        <a:p>
          <a:endParaRPr lang="en-US"/>
        </a:p>
      </dgm:t>
    </dgm:pt>
    <dgm:pt modelId="{3AFB48FF-EC67-4BFB-9FEA-E93F09A6699C}" type="pres">
      <dgm:prSet presAssocID="{38385F61-CCEC-45F1-865F-3CD847A94982}" presName="sibTrans" presStyleCnt="0"/>
      <dgm:spPr/>
      <dgm:t>
        <a:bodyPr/>
        <a:lstStyle/>
        <a:p>
          <a:endParaRPr lang="en-US"/>
        </a:p>
      </dgm:t>
    </dgm:pt>
    <dgm:pt modelId="{8072DDED-D542-4372-9C2A-E4BA09419CC1}" type="pres">
      <dgm:prSet presAssocID="{312C604F-8932-4307-B1E3-19DE7485DACB}" presName="composite" presStyleCnt="0"/>
      <dgm:spPr/>
      <dgm:t>
        <a:bodyPr/>
        <a:lstStyle/>
        <a:p>
          <a:endParaRPr lang="en-US"/>
        </a:p>
      </dgm:t>
    </dgm:pt>
    <dgm:pt modelId="{2EA52FDD-1A4B-4E6F-8B75-3D2EDF6CFB65}" type="pres">
      <dgm:prSet presAssocID="{312C604F-8932-4307-B1E3-19DE7485DACB}" presName="FirstChild" presStyleLbl="revTx" presStyleIdx="4" presStyleCnt="6">
        <dgm:presLayoutVars>
          <dgm:chMax val="0"/>
          <dgm:chPref val="0"/>
          <dgm:bulletEnabled val="1"/>
        </dgm:presLayoutVars>
      </dgm:prSet>
      <dgm:spPr/>
      <dgm:t>
        <a:bodyPr/>
        <a:lstStyle/>
        <a:p>
          <a:endParaRPr lang="en-US"/>
        </a:p>
      </dgm:t>
    </dgm:pt>
    <dgm:pt modelId="{BB093DBD-8FDC-461F-9933-9A41D1709A30}" type="pres">
      <dgm:prSet presAssocID="{312C604F-8932-4307-B1E3-19DE7485DACB}" presName="Parent" presStyleLbl="alignNode1" presStyleIdx="2" presStyleCnt="3">
        <dgm:presLayoutVars>
          <dgm:chMax val="3"/>
          <dgm:chPref val="3"/>
          <dgm:bulletEnabled val="1"/>
        </dgm:presLayoutVars>
      </dgm:prSet>
      <dgm:spPr/>
      <dgm:t>
        <a:bodyPr/>
        <a:lstStyle/>
        <a:p>
          <a:endParaRPr lang="en-US"/>
        </a:p>
      </dgm:t>
    </dgm:pt>
    <dgm:pt modelId="{89FCEFE3-97B4-4D51-8133-457E1C7B2477}" type="pres">
      <dgm:prSet presAssocID="{312C604F-8932-4307-B1E3-19DE7485DACB}" presName="Accent" presStyleLbl="parChTrans1D1" presStyleIdx="2" presStyleCnt="3"/>
      <dgm:spPr/>
      <dgm:t>
        <a:bodyPr/>
        <a:lstStyle/>
        <a:p>
          <a:endParaRPr lang="en-US"/>
        </a:p>
      </dgm:t>
    </dgm:pt>
    <dgm:pt modelId="{CA9F048B-FEF1-47B3-B228-3A2C8EC45205}" type="pres">
      <dgm:prSet presAssocID="{312C604F-8932-4307-B1E3-19DE7485DACB}" presName="Child" presStyleLbl="revTx" presStyleIdx="5" presStyleCnt="6">
        <dgm:presLayoutVars>
          <dgm:chMax val="0"/>
          <dgm:chPref val="0"/>
          <dgm:bulletEnabled val="1"/>
        </dgm:presLayoutVars>
      </dgm:prSet>
      <dgm:spPr/>
      <dgm:t>
        <a:bodyPr/>
        <a:lstStyle/>
        <a:p>
          <a:endParaRPr lang="en-US"/>
        </a:p>
      </dgm:t>
    </dgm:pt>
  </dgm:ptLst>
  <dgm:cxnLst>
    <dgm:cxn modelId="{0E5FF673-12C6-4840-86D6-7A646D0B267C}" srcId="{275CE398-96D8-464F-8F79-1C2BFC922183}" destId="{9B62BD81-16EF-4C80-9872-104AD97039B4}" srcOrd="1" destOrd="0" parTransId="{1CC697C2-9C9E-4FB1-9D83-5B6250F1AC73}" sibTransId="{7045466C-CE82-456E-BE14-B6617A5E1030}"/>
    <dgm:cxn modelId="{BE1D38C1-C233-4F09-BFD1-84EE2C4C9978}" type="presOf" srcId="{9BB61B4B-66C1-4E3B-ABCE-20226CB08451}" destId="{2EA52FDD-1A4B-4E6F-8B75-3D2EDF6CFB65}" srcOrd="0" destOrd="0" presId="urn:microsoft.com/office/officeart/2011/layout/TabList"/>
    <dgm:cxn modelId="{037101A3-AE4E-4E21-AF97-A2EAE7C21CED}" type="presOf" srcId="{79372B15-D10F-4B96-B936-4FF5ACD9F600}" destId="{CA9F048B-FEF1-47B3-B228-3A2C8EC45205}" srcOrd="0" destOrd="3" presId="urn:microsoft.com/office/officeart/2011/layout/TabList"/>
    <dgm:cxn modelId="{2C0B3B8E-5C39-4C8D-812E-1630E5966E8C}" srcId="{312C604F-8932-4307-B1E3-19DE7485DACB}" destId="{CA48A16F-DCB4-411F-8FF4-ADD7CF4707B5}" srcOrd="3" destOrd="0" parTransId="{89A94188-A966-4ECC-B87A-A77673BD1C85}" sibTransId="{3FD6EA2D-27CC-4260-BA89-4EDF0A6B2F82}"/>
    <dgm:cxn modelId="{D97AD343-74BE-40E0-BAB6-DE8E877F7872}" srcId="{312C604F-8932-4307-B1E3-19DE7485DACB}" destId="{A67C7DEC-7DC0-45F8-A5AF-D24F71017541}" srcOrd="2" destOrd="0" parTransId="{CB64E259-A7BC-4D99-A88A-4F9AD4AB8CE4}" sibTransId="{532BC59C-1CF8-4339-8A95-2EF6F7D83460}"/>
    <dgm:cxn modelId="{22C88563-EEF3-4C95-88D6-72E31C82148C}" srcId="{DC9F8619-4C8C-442D-88DA-7B428C3EDF90}" destId="{AE46E747-9AE7-4B5F-AC68-3DD55518DFD2}" srcOrd="3" destOrd="0" parTransId="{ED2E57B1-3003-462D-A723-B6966621C8E7}" sibTransId="{079AB305-0A4B-4FE1-9F62-24F56C586F46}"/>
    <dgm:cxn modelId="{D9ED983D-8F24-4BFB-A279-E7D3038AE0EC}" srcId="{312C604F-8932-4307-B1E3-19DE7485DACB}" destId="{79372B15-D10F-4B96-B936-4FF5ACD9F600}" srcOrd="4" destOrd="0" parTransId="{AA1D85BA-6673-4276-A14B-C435C01D8DDA}" sibTransId="{4334F771-49C0-45D2-907C-89E06C0CB3EC}"/>
    <dgm:cxn modelId="{71E56285-C3D1-482B-B1A5-3DE5E0FFA124}" srcId="{1FAE134A-A0E2-4BAB-9866-9C0D967E02B7}" destId="{312C604F-8932-4307-B1E3-19DE7485DACB}" srcOrd="2" destOrd="0" parTransId="{9E7F8DE4-B03E-4E89-8E33-8B83BF640376}" sibTransId="{49B65F96-334B-4FAB-A04C-D5F6C2BBF0E3}"/>
    <dgm:cxn modelId="{628B7712-D37D-4660-9CC5-7D8A0125D67E}" srcId="{1FAE134A-A0E2-4BAB-9866-9C0D967E02B7}" destId="{DC9F8619-4C8C-442D-88DA-7B428C3EDF90}" srcOrd="0" destOrd="0" parTransId="{E03592AD-FB02-4A44-BAE9-CAE1677D0979}" sibTransId="{72377490-0DB2-4141-B94A-82D43DE0A7E2}"/>
    <dgm:cxn modelId="{50B30A5C-4AB2-4A8A-BD9B-B3A598C088AB}" type="presOf" srcId="{724C9266-70C0-4412-94A4-EBAF726D8234}" destId="{CA9F048B-FEF1-47B3-B228-3A2C8EC45205}" srcOrd="0" destOrd="0" presId="urn:microsoft.com/office/officeart/2011/layout/TabList"/>
    <dgm:cxn modelId="{5E343AE0-2052-4FB2-BB1F-71CC1603C8EF}" srcId="{312C604F-8932-4307-B1E3-19DE7485DACB}" destId="{9BB61B4B-66C1-4E3B-ABCE-20226CB08451}" srcOrd="0" destOrd="0" parTransId="{B1384D7F-7E23-478F-8600-73C5CB458CEA}" sibTransId="{1D03A778-5E16-41AB-A80A-A4028916CC52}"/>
    <dgm:cxn modelId="{25F86CE4-9628-47A3-8AE8-8A02514D01CA}" srcId="{275CE398-96D8-464F-8F79-1C2BFC922183}" destId="{FCC05BFA-A8E4-4B74-8285-D3AB21C9609D}" srcOrd="5" destOrd="0" parTransId="{6BC8E559-478A-4609-801D-FD39285C5201}" sibTransId="{6B67A932-6C5D-42AA-82A0-169928D77C8D}"/>
    <dgm:cxn modelId="{AF5B66C6-2DD0-496B-995F-8DD5BFDBEB28}" srcId="{275CE398-96D8-464F-8F79-1C2BFC922183}" destId="{20E3CA01-1EF1-4A86-A59B-21A074112A14}" srcOrd="4" destOrd="0" parTransId="{98D66E7A-FCCF-4DB0-8D42-E623C3FFA930}" sibTransId="{57500261-08F1-4A0D-9498-49DDC24C5697}"/>
    <dgm:cxn modelId="{38E0125B-7640-44B6-937E-4E413D52EBE8}" srcId="{1FAE134A-A0E2-4BAB-9866-9C0D967E02B7}" destId="{275CE398-96D8-464F-8F79-1C2BFC922183}" srcOrd="1" destOrd="0" parTransId="{DECD219D-7701-4D25-A4FC-C94C271468BD}" sibTransId="{38385F61-CCEC-45F1-865F-3CD847A94982}"/>
    <dgm:cxn modelId="{DDE9B1C8-9D10-4EE1-9347-3FA1B9E82D1F}" type="presOf" srcId="{1FAE134A-A0E2-4BAB-9866-9C0D967E02B7}" destId="{6A45E08E-864C-4903-B914-CA044099D6E9}" srcOrd="0" destOrd="0" presId="urn:microsoft.com/office/officeart/2011/layout/TabList"/>
    <dgm:cxn modelId="{B3FB7C68-CEA9-4D0C-B800-C1DB7221FAF7}" type="presOf" srcId="{AE46E747-9AE7-4B5F-AC68-3DD55518DFD2}" destId="{94A19C3E-260D-4E98-9324-E2212A3B6B65}" srcOrd="0" destOrd="2" presId="urn:microsoft.com/office/officeart/2011/layout/TabList"/>
    <dgm:cxn modelId="{370EF94E-C479-4F6D-9BA5-B99DA4182462}" type="presOf" srcId="{DC9F8619-4C8C-442D-88DA-7B428C3EDF90}" destId="{040A8297-41E8-4918-91EC-765097AEE97E}" srcOrd="0" destOrd="0" presId="urn:microsoft.com/office/officeart/2011/layout/TabList"/>
    <dgm:cxn modelId="{DF129D6A-32C6-4FA3-AF3D-05584AE61791}" type="presOf" srcId="{FCFF5AB7-E5AC-450B-AEE1-9D495D522599}" destId="{94A19C3E-260D-4E98-9324-E2212A3B6B65}" srcOrd="0" destOrd="1" presId="urn:microsoft.com/office/officeart/2011/layout/TabList"/>
    <dgm:cxn modelId="{2C072613-D059-4D10-ACB9-7E5AE92F1061}" type="presOf" srcId="{D3377389-5299-43B4-AC5C-7E37463C1E41}" destId="{22A3C4DA-D22A-47CB-9D3D-924071841BD7}" srcOrd="0" destOrd="0" presId="urn:microsoft.com/office/officeart/2011/layout/TabList"/>
    <dgm:cxn modelId="{882CC704-01DA-4BC1-A8B4-4A07CDAAB0ED}" srcId="{DC9F8619-4C8C-442D-88DA-7B428C3EDF90}" destId="{5D27C48F-7D01-4B57-A07F-62F37ABD8D91}" srcOrd="1" destOrd="0" parTransId="{BC51C167-3C93-4AB6-898E-C355A81527A0}" sibTransId="{E164E4E2-34F6-4053-B004-599430DFDA9A}"/>
    <dgm:cxn modelId="{0BCE2C0F-F5C7-4691-8525-C731384B47C4}" srcId="{DC9F8619-4C8C-442D-88DA-7B428C3EDF90}" destId="{D3377389-5299-43B4-AC5C-7E37463C1E41}" srcOrd="0" destOrd="0" parTransId="{E20AD20D-28B2-49BA-81F2-6C57F4484DAC}" sibTransId="{591D21C8-748D-4126-8720-EBC96D10F84C}"/>
    <dgm:cxn modelId="{B4E8B2CE-0E64-430D-ACFE-AEBAF9175FC2}" type="presOf" srcId="{5D27C48F-7D01-4B57-A07F-62F37ABD8D91}" destId="{94A19C3E-260D-4E98-9324-E2212A3B6B65}" srcOrd="0" destOrd="0" presId="urn:microsoft.com/office/officeart/2011/layout/TabList"/>
    <dgm:cxn modelId="{55219C14-50F0-469F-AE90-ECD1627EC715}" type="presOf" srcId="{20E3CA01-1EF1-4A86-A59B-21A074112A14}" destId="{8F73386E-0AB8-42B4-A479-0475265A3BFE}" srcOrd="0" destOrd="3" presId="urn:microsoft.com/office/officeart/2011/layout/TabList"/>
    <dgm:cxn modelId="{789072F6-BC5A-464D-95E6-B71274FF88DA}" type="presOf" srcId="{FCC05BFA-A8E4-4B74-8285-D3AB21C9609D}" destId="{8F73386E-0AB8-42B4-A479-0475265A3BFE}" srcOrd="0" destOrd="4" presId="urn:microsoft.com/office/officeart/2011/layout/TabList"/>
    <dgm:cxn modelId="{AB6D9A4C-9C3D-4B1E-926D-820BC8139103}" srcId="{DC9F8619-4C8C-442D-88DA-7B428C3EDF90}" destId="{FCFF5AB7-E5AC-450B-AEE1-9D495D522599}" srcOrd="2" destOrd="0" parTransId="{C8D30275-5DB2-4C41-B313-5972B86D7033}" sibTransId="{82228782-484A-4FEF-9F7B-88BD8E5DF79E}"/>
    <dgm:cxn modelId="{BF4CC1B5-46CB-4D38-9E21-F1E6541A4402}" type="presOf" srcId="{52AF395A-46DB-4EF2-B325-3CBA79A88E5A}" destId="{8F73386E-0AB8-42B4-A479-0475265A3BFE}" srcOrd="0" destOrd="2" presId="urn:microsoft.com/office/officeart/2011/layout/TabList"/>
    <dgm:cxn modelId="{B705F7F4-A68D-47BE-8E24-82485881365E}" srcId="{275CE398-96D8-464F-8F79-1C2BFC922183}" destId="{B94EC936-A718-4017-88A0-77FBF4F1B0A8}" srcOrd="0" destOrd="0" parTransId="{008AEC05-9DDD-44E6-AF79-DC5475E00FC0}" sibTransId="{B58BF08A-021D-478E-B726-A5E4681983C2}"/>
    <dgm:cxn modelId="{123EB301-49FC-4694-A41F-731BCAC714BE}" srcId="{275CE398-96D8-464F-8F79-1C2BFC922183}" destId="{C111201A-EC64-46D4-AD19-40CA855581F3}" srcOrd="6" destOrd="0" parTransId="{3D5E0C0C-04B3-43EE-BDE5-EA2C643DF77A}" sibTransId="{807AB74D-F2C0-4CBF-A84A-532A47D3D872}"/>
    <dgm:cxn modelId="{93AE5F83-F7B6-4445-A3CF-EE28926E0662}" type="presOf" srcId="{275CE398-96D8-464F-8F79-1C2BFC922183}" destId="{E321D255-BA18-4129-A4D0-B98E2F2B698D}" srcOrd="0" destOrd="0" presId="urn:microsoft.com/office/officeart/2011/layout/TabList"/>
    <dgm:cxn modelId="{F29BD52B-9DFE-431F-B662-4852D4E3EFF1}" type="presOf" srcId="{59440B8C-E257-42D2-A973-A569DFF024F8}" destId="{8F73386E-0AB8-42B4-A479-0475265A3BFE}" srcOrd="0" destOrd="1" presId="urn:microsoft.com/office/officeart/2011/layout/TabList"/>
    <dgm:cxn modelId="{4FD5AB7F-BD88-4FB9-BA1B-06035F76AD73}" type="presOf" srcId="{C111201A-EC64-46D4-AD19-40CA855581F3}" destId="{8F73386E-0AB8-42B4-A479-0475265A3BFE}" srcOrd="0" destOrd="5" presId="urn:microsoft.com/office/officeart/2011/layout/TabList"/>
    <dgm:cxn modelId="{946D6A54-7604-4D20-9E2A-B536252EB2A4}" type="presOf" srcId="{CA48A16F-DCB4-411F-8FF4-ADD7CF4707B5}" destId="{CA9F048B-FEF1-47B3-B228-3A2C8EC45205}" srcOrd="0" destOrd="2" presId="urn:microsoft.com/office/officeart/2011/layout/TabList"/>
    <dgm:cxn modelId="{3D8EBBC8-2F5D-457B-AC9F-A099A9422A36}" srcId="{275CE398-96D8-464F-8F79-1C2BFC922183}" destId="{59440B8C-E257-42D2-A973-A569DFF024F8}" srcOrd="2" destOrd="0" parTransId="{AFFD05E2-C834-4752-BA22-A0DF52BBA9AC}" sibTransId="{82AA9FA0-D326-40EA-8FB3-127F81728EEE}"/>
    <dgm:cxn modelId="{DB6C7837-AE50-4749-998A-AB6601F31B7C}" type="presOf" srcId="{9B62BD81-16EF-4C80-9872-104AD97039B4}" destId="{8F73386E-0AB8-42B4-A479-0475265A3BFE}" srcOrd="0" destOrd="0" presId="urn:microsoft.com/office/officeart/2011/layout/TabList"/>
    <dgm:cxn modelId="{4B378462-86FC-4EF7-9A08-D86DEDB25A0F}" srcId="{275CE398-96D8-464F-8F79-1C2BFC922183}" destId="{52AF395A-46DB-4EF2-B325-3CBA79A88E5A}" srcOrd="3" destOrd="0" parTransId="{87CE2A96-524A-4D73-B666-2B2BF16AAAE1}" sibTransId="{FFA90536-9BCC-409D-9360-3B0CC3737104}"/>
    <dgm:cxn modelId="{4F3CE6FD-F256-4872-B88B-1D5B6CC172FC}" type="presOf" srcId="{B94EC936-A718-4017-88A0-77FBF4F1B0A8}" destId="{18FCE8F9-20BA-4B07-98B9-AAB04BFBF2BE}" srcOrd="0" destOrd="0" presId="urn:microsoft.com/office/officeart/2011/layout/TabList"/>
    <dgm:cxn modelId="{00F97B41-E9D5-401A-B921-5B2A48600B5C}" srcId="{312C604F-8932-4307-B1E3-19DE7485DACB}" destId="{724C9266-70C0-4412-94A4-EBAF726D8234}" srcOrd="1" destOrd="0" parTransId="{7058DA8C-16A9-4931-A397-A7EEAECFF3C0}" sibTransId="{8846C156-553D-40B2-9E4E-F44D7A35E9D3}"/>
    <dgm:cxn modelId="{C5BC76B9-DBC8-43A1-BF87-BCCD51AC7954}" type="presOf" srcId="{312C604F-8932-4307-B1E3-19DE7485DACB}" destId="{BB093DBD-8FDC-461F-9933-9A41D1709A30}" srcOrd="0" destOrd="0" presId="urn:microsoft.com/office/officeart/2011/layout/TabList"/>
    <dgm:cxn modelId="{58942CE2-A381-449C-9C2B-7054AFA0E647}" type="presOf" srcId="{A67C7DEC-7DC0-45F8-A5AF-D24F71017541}" destId="{CA9F048B-FEF1-47B3-B228-3A2C8EC45205}" srcOrd="0" destOrd="1" presId="urn:microsoft.com/office/officeart/2011/layout/TabList"/>
    <dgm:cxn modelId="{3BB3595D-17E1-42B4-ABEE-FFB347E4B6CC}" type="presParOf" srcId="{6A45E08E-864C-4903-B914-CA044099D6E9}" destId="{CBB6D562-DF89-4787-95C2-F4E512C4C600}" srcOrd="0" destOrd="0" presId="urn:microsoft.com/office/officeart/2011/layout/TabList"/>
    <dgm:cxn modelId="{8B156A84-5CD6-49F6-908E-07C295E5282F}" type="presParOf" srcId="{CBB6D562-DF89-4787-95C2-F4E512C4C600}" destId="{22A3C4DA-D22A-47CB-9D3D-924071841BD7}" srcOrd="0" destOrd="0" presId="urn:microsoft.com/office/officeart/2011/layout/TabList"/>
    <dgm:cxn modelId="{37BE99A5-D6B3-47A4-AC7B-0B4E8BD3C90C}" type="presParOf" srcId="{CBB6D562-DF89-4787-95C2-F4E512C4C600}" destId="{040A8297-41E8-4918-91EC-765097AEE97E}" srcOrd="1" destOrd="0" presId="urn:microsoft.com/office/officeart/2011/layout/TabList"/>
    <dgm:cxn modelId="{EF908D7F-887A-4A28-99E1-109A02D0BA49}" type="presParOf" srcId="{CBB6D562-DF89-4787-95C2-F4E512C4C600}" destId="{B47D2A25-8FEF-4D0F-A8BA-8A7570859BD8}" srcOrd="2" destOrd="0" presId="urn:microsoft.com/office/officeart/2011/layout/TabList"/>
    <dgm:cxn modelId="{431F1082-23BF-49AF-A5CF-8086A8265384}" type="presParOf" srcId="{6A45E08E-864C-4903-B914-CA044099D6E9}" destId="{94A19C3E-260D-4E98-9324-E2212A3B6B65}" srcOrd="1" destOrd="0" presId="urn:microsoft.com/office/officeart/2011/layout/TabList"/>
    <dgm:cxn modelId="{29FD8ABA-EBDA-4AA8-912A-C583FF0A23A9}" type="presParOf" srcId="{6A45E08E-864C-4903-B914-CA044099D6E9}" destId="{81A82236-8D3B-4ED8-B7F3-ACA4436FE10E}" srcOrd="2" destOrd="0" presId="urn:microsoft.com/office/officeart/2011/layout/TabList"/>
    <dgm:cxn modelId="{6CA4AC43-68D3-4D52-958D-2448C50D985D}" type="presParOf" srcId="{6A45E08E-864C-4903-B914-CA044099D6E9}" destId="{A82B0703-C00F-4610-827D-53DA1DABC8C8}" srcOrd="3" destOrd="0" presId="urn:microsoft.com/office/officeart/2011/layout/TabList"/>
    <dgm:cxn modelId="{C4A3A126-521F-4137-B832-BF0EA2792C75}" type="presParOf" srcId="{A82B0703-C00F-4610-827D-53DA1DABC8C8}" destId="{18FCE8F9-20BA-4B07-98B9-AAB04BFBF2BE}" srcOrd="0" destOrd="0" presId="urn:microsoft.com/office/officeart/2011/layout/TabList"/>
    <dgm:cxn modelId="{5C75B96D-C01B-46D7-8A56-1DC38B541330}" type="presParOf" srcId="{A82B0703-C00F-4610-827D-53DA1DABC8C8}" destId="{E321D255-BA18-4129-A4D0-B98E2F2B698D}" srcOrd="1" destOrd="0" presId="urn:microsoft.com/office/officeart/2011/layout/TabList"/>
    <dgm:cxn modelId="{4389FAF0-5E08-42EC-85BF-EDA81B84EDA3}" type="presParOf" srcId="{A82B0703-C00F-4610-827D-53DA1DABC8C8}" destId="{8D419B80-1414-4646-906E-9B8F33E93F24}" srcOrd="2" destOrd="0" presId="urn:microsoft.com/office/officeart/2011/layout/TabList"/>
    <dgm:cxn modelId="{B19CAA31-BEC8-4AD4-8359-CFE593A8BD3B}" type="presParOf" srcId="{6A45E08E-864C-4903-B914-CA044099D6E9}" destId="{8F73386E-0AB8-42B4-A479-0475265A3BFE}" srcOrd="4" destOrd="0" presId="urn:microsoft.com/office/officeart/2011/layout/TabList"/>
    <dgm:cxn modelId="{6CB02F0F-A038-435A-A6C9-BCC431C58486}" type="presParOf" srcId="{6A45E08E-864C-4903-B914-CA044099D6E9}" destId="{3AFB48FF-EC67-4BFB-9FEA-E93F09A6699C}" srcOrd="5" destOrd="0" presId="urn:microsoft.com/office/officeart/2011/layout/TabList"/>
    <dgm:cxn modelId="{5F75443B-7D38-4469-87FB-9E033E3F4CA6}" type="presParOf" srcId="{6A45E08E-864C-4903-B914-CA044099D6E9}" destId="{8072DDED-D542-4372-9C2A-E4BA09419CC1}" srcOrd="6" destOrd="0" presId="urn:microsoft.com/office/officeart/2011/layout/TabList"/>
    <dgm:cxn modelId="{D1E9EFB9-0D64-4FAB-A24E-8CE0BBEBECE9}" type="presParOf" srcId="{8072DDED-D542-4372-9C2A-E4BA09419CC1}" destId="{2EA52FDD-1A4B-4E6F-8B75-3D2EDF6CFB65}" srcOrd="0" destOrd="0" presId="urn:microsoft.com/office/officeart/2011/layout/TabList"/>
    <dgm:cxn modelId="{63A1D399-4685-4BD2-B60D-9FBAE922D4DC}" type="presParOf" srcId="{8072DDED-D542-4372-9C2A-E4BA09419CC1}" destId="{BB093DBD-8FDC-461F-9933-9A41D1709A30}" srcOrd="1" destOrd="0" presId="urn:microsoft.com/office/officeart/2011/layout/TabList"/>
    <dgm:cxn modelId="{DC0CDC65-9C26-4337-AD02-231C6D588FC5}" type="presParOf" srcId="{8072DDED-D542-4372-9C2A-E4BA09419CC1}" destId="{89FCEFE3-97B4-4D51-8133-457E1C7B2477}" srcOrd="2" destOrd="0" presId="urn:microsoft.com/office/officeart/2011/layout/TabList"/>
    <dgm:cxn modelId="{CCF35FBD-DB0F-4E03-B31A-5477D2EE83B2}" type="presParOf" srcId="{6A45E08E-864C-4903-B914-CA044099D6E9}" destId="{CA9F048B-FEF1-47B3-B228-3A2C8EC45205}"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120962-0B12-46FF-A3AF-5937EF76B415}" type="doc">
      <dgm:prSet loTypeId="urn:microsoft.com/office/officeart/2005/8/layout/lProcess1" loCatId="process" qsTypeId="urn:microsoft.com/office/officeart/2005/8/quickstyle/3d3" qsCatId="3D" csTypeId="urn:microsoft.com/office/officeart/2005/8/colors/accent4_5" csCatId="accent4" phldr="1"/>
      <dgm:spPr/>
      <dgm:t>
        <a:bodyPr/>
        <a:lstStyle/>
        <a:p>
          <a:endParaRPr lang="en-US"/>
        </a:p>
      </dgm:t>
    </dgm:pt>
    <dgm:pt modelId="{28E92B49-DEF1-47B2-9F37-B0CDAAC45512}">
      <dgm:prSet phldrT="[Text]" custT="1"/>
      <dgm:spPr/>
      <dgm:t>
        <a:bodyPr/>
        <a:lstStyle/>
        <a:p>
          <a:r>
            <a:rPr lang="en-US" sz="1600" b="1" i="1" dirty="0" smtClean="0"/>
            <a:t>Case Development</a:t>
          </a:r>
          <a:endParaRPr lang="en-US" sz="1600" b="1" i="1" dirty="0"/>
        </a:p>
      </dgm:t>
    </dgm:pt>
    <dgm:pt modelId="{FAC56DEB-83D7-4970-8D51-43F729A69E1D}" type="parTrans" cxnId="{E02BBCE7-EE13-4471-8F5B-33C4EC4A7A2D}">
      <dgm:prSet/>
      <dgm:spPr/>
      <dgm:t>
        <a:bodyPr/>
        <a:lstStyle/>
        <a:p>
          <a:endParaRPr lang="en-US"/>
        </a:p>
      </dgm:t>
    </dgm:pt>
    <dgm:pt modelId="{716C17D5-084F-4715-946C-939E5910B0C7}" type="sibTrans" cxnId="{E02BBCE7-EE13-4471-8F5B-33C4EC4A7A2D}">
      <dgm:prSet/>
      <dgm:spPr/>
      <dgm:t>
        <a:bodyPr/>
        <a:lstStyle/>
        <a:p>
          <a:endParaRPr lang="en-US"/>
        </a:p>
      </dgm:t>
    </dgm:pt>
    <dgm:pt modelId="{9BF9882B-B887-4BAB-B3D3-1BBA2E04C332}">
      <dgm:prSet phldrT="[Text]" custT="1"/>
      <dgm:spPr/>
      <dgm:t>
        <a:bodyPr/>
        <a:lstStyle/>
        <a:p>
          <a:r>
            <a:rPr lang="en-US" sz="1400" b="1" dirty="0" smtClean="0"/>
            <a:t>Tool</a:t>
          </a:r>
          <a:r>
            <a:rPr lang="en-US" sz="1400" dirty="0" smtClean="0"/>
            <a:t>: </a:t>
          </a:r>
          <a:r>
            <a:rPr lang="en-US" sz="1400" b="1" dirty="0" smtClean="0">
              <a:solidFill>
                <a:schemeClr val="accent4">
                  <a:lumMod val="50000"/>
                  <a:lumOff val="50000"/>
                </a:schemeClr>
              </a:solidFill>
            </a:rPr>
            <a:t>EPRI’s Risk-based Scenario Builder</a:t>
          </a:r>
          <a:endParaRPr lang="en-US" sz="1400" b="1" dirty="0">
            <a:solidFill>
              <a:schemeClr val="accent4">
                <a:lumMod val="50000"/>
                <a:lumOff val="50000"/>
              </a:schemeClr>
            </a:solidFill>
          </a:endParaRPr>
        </a:p>
      </dgm:t>
    </dgm:pt>
    <dgm:pt modelId="{78D6855C-DCF1-4BD0-AA3B-0A6DC16A0664}" type="parTrans" cxnId="{53FFB4D2-BEEA-485B-A982-68DD9F90400D}">
      <dgm:prSet/>
      <dgm:spPr/>
      <dgm:t>
        <a:bodyPr/>
        <a:lstStyle/>
        <a:p>
          <a:endParaRPr lang="en-US"/>
        </a:p>
      </dgm:t>
    </dgm:pt>
    <dgm:pt modelId="{1C684911-8633-47E6-A197-1B649838A6F9}" type="sibTrans" cxnId="{53FFB4D2-BEEA-485B-A982-68DD9F90400D}">
      <dgm:prSet/>
      <dgm:spPr/>
      <dgm:t>
        <a:bodyPr/>
        <a:lstStyle/>
        <a:p>
          <a:endParaRPr lang="en-US"/>
        </a:p>
      </dgm:t>
    </dgm:pt>
    <dgm:pt modelId="{F7B6300B-8F46-4597-B81B-EA8F1AFECD57}">
      <dgm:prSet phldrT="[Text]" custT="1"/>
      <dgm:spPr/>
      <dgm:t>
        <a:bodyPr/>
        <a:lstStyle/>
        <a:p>
          <a:r>
            <a:rPr lang="en-US" sz="1200" b="1" i="0" dirty="0" smtClean="0"/>
            <a:t>Output</a:t>
          </a:r>
          <a:r>
            <a:rPr lang="en-US" sz="1200" dirty="0" smtClean="0"/>
            <a:t>: cases in PTI format, probability of each case, deeper contingencies (optional)</a:t>
          </a:r>
          <a:endParaRPr lang="en-US" sz="1200" dirty="0"/>
        </a:p>
      </dgm:t>
    </dgm:pt>
    <dgm:pt modelId="{60AA67F6-A1B6-4E71-A9EE-FA8591094E22}" type="parTrans" cxnId="{ED80105E-B224-4B1B-BEA9-2758E1848CC5}">
      <dgm:prSet/>
      <dgm:spPr/>
      <dgm:t>
        <a:bodyPr/>
        <a:lstStyle/>
        <a:p>
          <a:endParaRPr lang="en-US"/>
        </a:p>
      </dgm:t>
    </dgm:pt>
    <dgm:pt modelId="{73832233-3950-4DDC-9258-7AD78D89ECA3}" type="sibTrans" cxnId="{ED80105E-B224-4B1B-BEA9-2758E1848CC5}">
      <dgm:prSet/>
      <dgm:spPr>
        <a:solidFill>
          <a:schemeClr val="bg1"/>
        </a:solidFill>
        <a:ln>
          <a:noFill/>
        </a:ln>
      </dgm:spPr>
      <dgm:t>
        <a:bodyPr/>
        <a:lstStyle/>
        <a:p>
          <a:endParaRPr lang="en-US"/>
        </a:p>
      </dgm:t>
    </dgm:pt>
    <dgm:pt modelId="{35BF0578-7DE9-4A65-973D-0A8E9A6EEA19}">
      <dgm:prSet phldrT="[Text]" custT="1"/>
      <dgm:spPr/>
      <dgm:t>
        <a:bodyPr/>
        <a:lstStyle/>
        <a:p>
          <a:r>
            <a:rPr lang="en-US" sz="1600" b="1" i="1" dirty="0" smtClean="0"/>
            <a:t>Reliability Analysis</a:t>
          </a:r>
          <a:endParaRPr lang="en-US" sz="1600" b="1" i="1" dirty="0"/>
        </a:p>
      </dgm:t>
    </dgm:pt>
    <dgm:pt modelId="{D88B799A-061C-4465-895F-1364875D835C}" type="parTrans" cxnId="{25020EAC-9320-4C27-B366-F09644B69EC8}">
      <dgm:prSet/>
      <dgm:spPr/>
      <dgm:t>
        <a:bodyPr/>
        <a:lstStyle/>
        <a:p>
          <a:endParaRPr lang="en-US"/>
        </a:p>
      </dgm:t>
    </dgm:pt>
    <dgm:pt modelId="{6A94F85E-CB6B-4BAB-B7F7-5D40731D0197}" type="sibTrans" cxnId="{25020EAC-9320-4C27-B366-F09644B69EC8}">
      <dgm:prSet/>
      <dgm:spPr/>
      <dgm:t>
        <a:bodyPr/>
        <a:lstStyle/>
        <a:p>
          <a:endParaRPr lang="en-US"/>
        </a:p>
      </dgm:t>
    </dgm:pt>
    <dgm:pt modelId="{435850B1-698F-470B-A45D-25D8C5D63B5E}">
      <dgm:prSet phldrT="[Text]" custT="1"/>
      <dgm:spPr/>
      <dgm:t>
        <a:bodyPr/>
        <a:lstStyle/>
        <a:p>
          <a:r>
            <a:rPr lang="en-US" sz="1400" b="1" dirty="0" smtClean="0"/>
            <a:t>Tool</a:t>
          </a:r>
          <a:r>
            <a:rPr lang="en-US" sz="1400" dirty="0" smtClean="0"/>
            <a:t>: </a:t>
          </a:r>
          <a:r>
            <a:rPr lang="en-US" sz="1400" b="1" dirty="0" smtClean="0">
              <a:solidFill>
                <a:schemeClr val="accent4">
                  <a:lumMod val="50000"/>
                  <a:lumOff val="50000"/>
                </a:schemeClr>
              </a:solidFill>
            </a:rPr>
            <a:t>EPRI’s TransCARE </a:t>
          </a:r>
          <a:r>
            <a:rPr lang="en-US" sz="1400" b="0" dirty="0" smtClean="0">
              <a:solidFill>
                <a:schemeClr val="tx1"/>
              </a:solidFill>
            </a:rPr>
            <a:t>or</a:t>
          </a:r>
          <a:r>
            <a:rPr lang="en-US" sz="1400" b="1" dirty="0" smtClean="0">
              <a:solidFill>
                <a:schemeClr val="accent4">
                  <a:lumMod val="50000"/>
                  <a:lumOff val="50000"/>
                </a:schemeClr>
              </a:solidFill>
            </a:rPr>
            <a:t> PSS/E</a:t>
          </a:r>
          <a:r>
            <a:rPr lang="en-US" sz="1400" b="1" dirty="0" smtClean="0">
              <a:solidFill>
                <a:schemeClr val="tx1"/>
              </a:solidFill>
            </a:rPr>
            <a:t>,</a:t>
          </a:r>
          <a:r>
            <a:rPr lang="en-US" sz="1400" b="1" dirty="0" smtClean="0">
              <a:solidFill>
                <a:schemeClr val="accent4">
                  <a:lumMod val="50000"/>
                  <a:lumOff val="50000"/>
                </a:schemeClr>
              </a:solidFill>
            </a:rPr>
            <a:t> Outage Statistics Creation Tool</a:t>
          </a:r>
          <a:endParaRPr lang="en-US" sz="1400" b="1" dirty="0">
            <a:solidFill>
              <a:schemeClr val="accent4">
                <a:lumMod val="50000"/>
                <a:lumOff val="50000"/>
              </a:schemeClr>
            </a:solidFill>
          </a:endParaRPr>
        </a:p>
      </dgm:t>
    </dgm:pt>
    <dgm:pt modelId="{CF3F5497-B223-4770-AD5E-3F61340ADD41}" type="parTrans" cxnId="{E47E153F-5F9A-4A96-AE98-C97F8692DED8}">
      <dgm:prSet/>
      <dgm:spPr/>
      <dgm:t>
        <a:bodyPr/>
        <a:lstStyle/>
        <a:p>
          <a:endParaRPr lang="en-US"/>
        </a:p>
      </dgm:t>
    </dgm:pt>
    <dgm:pt modelId="{A4069C15-5D34-40D4-8DE7-C513DBF79972}" type="sibTrans" cxnId="{E47E153F-5F9A-4A96-AE98-C97F8692DED8}">
      <dgm:prSet/>
      <dgm:spPr/>
      <dgm:t>
        <a:bodyPr/>
        <a:lstStyle/>
        <a:p>
          <a:endParaRPr lang="en-US"/>
        </a:p>
      </dgm:t>
    </dgm:pt>
    <dgm:pt modelId="{20491C58-27D4-46A1-B49D-A26191E7639A}">
      <dgm:prSet phldrT="[Text]" custT="1"/>
      <dgm:spPr/>
      <dgm:t>
        <a:bodyPr/>
        <a:lstStyle/>
        <a:p>
          <a:r>
            <a:rPr lang="en-US" sz="1600" b="1" i="1" dirty="0" smtClean="0"/>
            <a:t>Risk Assessment</a:t>
          </a:r>
          <a:endParaRPr lang="en-US" sz="1600" b="1" i="1" dirty="0"/>
        </a:p>
      </dgm:t>
    </dgm:pt>
    <dgm:pt modelId="{F67C774A-42EA-4146-AF99-A7D4ABB3B5DA}" type="parTrans" cxnId="{4049C367-3C8A-40A9-9CBF-CD79ACFCC065}">
      <dgm:prSet/>
      <dgm:spPr/>
      <dgm:t>
        <a:bodyPr/>
        <a:lstStyle/>
        <a:p>
          <a:endParaRPr lang="en-US"/>
        </a:p>
      </dgm:t>
    </dgm:pt>
    <dgm:pt modelId="{29C42EA6-B6E8-4183-8A12-4EF13D46E5BF}" type="sibTrans" cxnId="{4049C367-3C8A-40A9-9CBF-CD79ACFCC065}">
      <dgm:prSet/>
      <dgm:spPr/>
      <dgm:t>
        <a:bodyPr/>
        <a:lstStyle/>
        <a:p>
          <a:endParaRPr lang="en-US"/>
        </a:p>
      </dgm:t>
    </dgm:pt>
    <dgm:pt modelId="{4481367D-C352-42FD-A7BF-BD96AF8F5115}">
      <dgm:prSet phldrT="[Text]" custT="1"/>
      <dgm:spPr/>
      <dgm:t>
        <a:bodyPr/>
        <a:lstStyle/>
        <a:p>
          <a:r>
            <a:rPr lang="en-US" sz="1400" b="1" dirty="0" smtClean="0"/>
            <a:t>Tool</a:t>
          </a:r>
          <a:r>
            <a:rPr lang="en-US" sz="1400" dirty="0" smtClean="0"/>
            <a:t>: </a:t>
          </a:r>
          <a:r>
            <a:rPr lang="en-US" sz="1400" b="1" dirty="0" smtClean="0">
              <a:solidFill>
                <a:schemeClr val="accent4">
                  <a:lumMod val="50000"/>
                  <a:lumOff val="50000"/>
                </a:schemeClr>
              </a:solidFill>
            </a:rPr>
            <a:t>EPRI TransCARE </a:t>
          </a:r>
          <a:r>
            <a:rPr lang="en-US" sz="1400" b="0" dirty="0" smtClean="0">
              <a:solidFill>
                <a:schemeClr val="tx1"/>
              </a:solidFill>
            </a:rPr>
            <a:t>or</a:t>
          </a:r>
          <a:r>
            <a:rPr lang="en-US" sz="1400" b="1" dirty="0" smtClean="0">
              <a:solidFill>
                <a:schemeClr val="tx1"/>
              </a:solidFill>
            </a:rPr>
            <a:t> </a:t>
          </a:r>
          <a:r>
            <a:rPr lang="en-US" sz="1400" b="1" dirty="0" smtClean="0">
              <a:solidFill>
                <a:schemeClr val="accent4">
                  <a:lumMod val="50000"/>
                  <a:lumOff val="50000"/>
                </a:schemeClr>
              </a:solidFill>
            </a:rPr>
            <a:t>PSS/E</a:t>
          </a:r>
          <a:endParaRPr lang="en-US" sz="1400" b="1" dirty="0">
            <a:solidFill>
              <a:schemeClr val="accent4">
                <a:lumMod val="50000"/>
                <a:lumOff val="50000"/>
              </a:schemeClr>
            </a:solidFill>
          </a:endParaRPr>
        </a:p>
      </dgm:t>
    </dgm:pt>
    <dgm:pt modelId="{C5FA566B-6045-4DCF-9B7E-2069CE0E0AC2}" type="parTrans" cxnId="{195492C7-32E7-42D0-84F2-7BC092C95F92}">
      <dgm:prSet/>
      <dgm:spPr/>
      <dgm:t>
        <a:bodyPr/>
        <a:lstStyle/>
        <a:p>
          <a:endParaRPr lang="en-US"/>
        </a:p>
      </dgm:t>
    </dgm:pt>
    <dgm:pt modelId="{DD5D9B56-9CA5-4151-8C78-B00F199A5E12}" type="sibTrans" cxnId="{195492C7-32E7-42D0-84F2-7BC092C95F92}">
      <dgm:prSet/>
      <dgm:spPr/>
      <dgm:t>
        <a:bodyPr/>
        <a:lstStyle/>
        <a:p>
          <a:endParaRPr lang="en-US"/>
        </a:p>
      </dgm:t>
    </dgm:pt>
    <dgm:pt modelId="{5598FC3E-CB6C-4DC4-906A-55C8DE3D1A60}">
      <dgm:prSet phldrT="[Text]" custT="1"/>
      <dgm:spPr/>
      <dgm:t>
        <a:bodyPr/>
        <a:lstStyle/>
        <a:p>
          <a:r>
            <a:rPr lang="en-US" sz="1200" b="1" dirty="0" smtClean="0"/>
            <a:t>Input</a:t>
          </a:r>
          <a:r>
            <a:rPr lang="en-US" sz="1200" dirty="0" smtClean="0"/>
            <a:t>: system impact (MW curtailment) associated with each contingency, probability of each critical contingency</a:t>
          </a:r>
          <a:endParaRPr lang="en-US" sz="1200" dirty="0"/>
        </a:p>
      </dgm:t>
    </dgm:pt>
    <dgm:pt modelId="{596791CC-6494-4DB1-9638-7E353EE1892C}" type="parTrans" cxnId="{5A035CDA-9193-4510-8CB4-E4F8F957CFA0}">
      <dgm:prSet/>
      <dgm:spPr/>
      <dgm:t>
        <a:bodyPr/>
        <a:lstStyle/>
        <a:p>
          <a:endParaRPr lang="en-US"/>
        </a:p>
      </dgm:t>
    </dgm:pt>
    <dgm:pt modelId="{54AA6C28-17F1-45A9-B4B7-54AE495B14C3}" type="sibTrans" cxnId="{5A035CDA-9193-4510-8CB4-E4F8F957CFA0}">
      <dgm:prSet/>
      <dgm:spPr/>
      <dgm:t>
        <a:bodyPr/>
        <a:lstStyle/>
        <a:p>
          <a:endParaRPr lang="en-US"/>
        </a:p>
      </dgm:t>
    </dgm:pt>
    <dgm:pt modelId="{D07F846F-5C6F-490A-9872-5F1BD83B6427}">
      <dgm:prSet phldrT="[Text]" custT="1"/>
      <dgm:spPr/>
      <dgm:t>
        <a:bodyPr/>
        <a:lstStyle/>
        <a:p>
          <a:r>
            <a:rPr lang="en-US" sz="1200" b="1" i="0" dirty="0" smtClean="0"/>
            <a:t>Key issues to be resolved</a:t>
          </a:r>
          <a:r>
            <a:rPr lang="en-US" sz="1200" dirty="0" smtClean="0"/>
            <a:t>: </a:t>
          </a:r>
        </a:p>
        <a:p>
          <a:r>
            <a:rPr lang="en-US" sz="1200" smtClean="0"/>
            <a:t>How </a:t>
          </a:r>
          <a:r>
            <a:rPr lang="en-US" sz="1200" dirty="0" smtClean="0"/>
            <a:t>many cases need to be drawn to minimize the chances of missing critical operating conditions? Are those cases valid?</a:t>
          </a:r>
          <a:endParaRPr lang="en-US" sz="1200" dirty="0"/>
        </a:p>
      </dgm:t>
    </dgm:pt>
    <dgm:pt modelId="{BBF40DDA-6FDF-4D0A-9607-3DCFFE90A785}" type="parTrans" cxnId="{84F72BAE-2A78-4ABD-9651-7C22820603F3}">
      <dgm:prSet/>
      <dgm:spPr/>
      <dgm:t>
        <a:bodyPr/>
        <a:lstStyle/>
        <a:p>
          <a:endParaRPr lang="en-US"/>
        </a:p>
      </dgm:t>
    </dgm:pt>
    <dgm:pt modelId="{BCCAC5C8-BBC9-4115-80AE-493DE7DDA461}" type="sibTrans" cxnId="{84F72BAE-2A78-4ABD-9651-7C22820603F3}">
      <dgm:prSet/>
      <dgm:spPr/>
      <dgm:t>
        <a:bodyPr/>
        <a:lstStyle/>
        <a:p>
          <a:endParaRPr lang="en-US"/>
        </a:p>
      </dgm:t>
    </dgm:pt>
    <dgm:pt modelId="{0968C2C8-93B4-490A-AE10-46FF64BD6FA1}">
      <dgm:prSet phldrT="[Text]" custT="1"/>
      <dgm:spPr/>
      <dgm:t>
        <a:bodyPr/>
        <a:lstStyle/>
        <a:p>
          <a:r>
            <a:rPr lang="en-US" sz="1200" b="1" i="0" dirty="0" smtClean="0"/>
            <a:t>Input</a:t>
          </a:r>
          <a:r>
            <a:rPr lang="en-US" sz="1200" dirty="0" smtClean="0"/>
            <a:t>: historical data (11 year weather, renewable, load), 5 different load forecast errors, network model (RTP case), outage statistics (optional)</a:t>
          </a:r>
          <a:endParaRPr lang="en-US" sz="1200" dirty="0"/>
        </a:p>
      </dgm:t>
    </dgm:pt>
    <dgm:pt modelId="{6C6FC401-4985-4546-A0AA-AC8890F45CDF}" type="parTrans" cxnId="{85BE93F8-77D1-445A-9BD9-EFDC80BD680A}">
      <dgm:prSet/>
      <dgm:spPr/>
      <dgm:t>
        <a:bodyPr/>
        <a:lstStyle/>
        <a:p>
          <a:endParaRPr lang="en-US"/>
        </a:p>
      </dgm:t>
    </dgm:pt>
    <dgm:pt modelId="{04CB7896-E0FA-472B-82BA-F773C3E18F11}" type="sibTrans" cxnId="{85BE93F8-77D1-445A-9BD9-EFDC80BD680A}">
      <dgm:prSet/>
      <dgm:spPr/>
      <dgm:t>
        <a:bodyPr/>
        <a:lstStyle/>
        <a:p>
          <a:endParaRPr lang="en-US"/>
        </a:p>
      </dgm:t>
    </dgm:pt>
    <dgm:pt modelId="{E6B3534E-005F-448C-9A87-858001480CF7}">
      <dgm:prSet phldrT="[Text]" custT="1"/>
      <dgm:spPr/>
      <dgm:t>
        <a:bodyPr/>
        <a:lstStyle/>
        <a:p>
          <a:r>
            <a:rPr lang="en-US" sz="1200" b="1" dirty="0" smtClean="0"/>
            <a:t>Output</a:t>
          </a:r>
          <a:r>
            <a:rPr lang="en-US" sz="1200" dirty="0" smtClean="0"/>
            <a:t>: criteria violations, system impact (e.g. load curtailment), outage statistics of each event</a:t>
          </a:r>
          <a:endParaRPr lang="en-US" sz="1200" dirty="0"/>
        </a:p>
      </dgm:t>
    </dgm:pt>
    <dgm:pt modelId="{C6E6148F-80B5-4F8A-A70A-907BBF11E85E}" type="parTrans" cxnId="{EA8A431E-AA50-4373-8D7C-52E86B759D0F}">
      <dgm:prSet/>
      <dgm:spPr/>
      <dgm:t>
        <a:bodyPr/>
        <a:lstStyle/>
        <a:p>
          <a:endParaRPr lang="en-US"/>
        </a:p>
      </dgm:t>
    </dgm:pt>
    <dgm:pt modelId="{4F8235A2-F718-4DCF-88EF-60F461EC58BB}" type="sibTrans" cxnId="{EA8A431E-AA50-4373-8D7C-52E86B759D0F}">
      <dgm:prSet/>
      <dgm:spPr>
        <a:solidFill>
          <a:schemeClr val="bg1"/>
        </a:solidFill>
        <a:ln>
          <a:noFill/>
        </a:ln>
      </dgm:spPr>
      <dgm:t>
        <a:bodyPr/>
        <a:lstStyle/>
        <a:p>
          <a:endParaRPr lang="en-US"/>
        </a:p>
      </dgm:t>
    </dgm:pt>
    <dgm:pt modelId="{E7E91C17-C273-4530-954C-B25AA2C6F5FB}">
      <dgm:prSet phldrT="[Text]" custT="1"/>
      <dgm:spPr/>
      <dgm:t>
        <a:bodyPr/>
        <a:lstStyle/>
        <a:p>
          <a:r>
            <a:rPr lang="en-US" sz="1200" b="1" dirty="0" smtClean="0"/>
            <a:t>Key issues to be resolved</a:t>
          </a:r>
          <a:r>
            <a:rPr lang="en-US" sz="1200" dirty="0" smtClean="0"/>
            <a:t>: </a:t>
          </a:r>
        </a:p>
        <a:p>
          <a:r>
            <a:rPr lang="en-US" sz="1200" smtClean="0"/>
            <a:t>Sensitive </a:t>
          </a:r>
          <a:r>
            <a:rPr lang="en-US" sz="1200" dirty="0" smtClean="0"/>
            <a:t>to slight change in operating condition resulting in Inconsistent result of system impact, numerous non-converged contingencies and tools not capable of calculating load curtailment for voltage collapse</a:t>
          </a:r>
          <a:endParaRPr lang="en-US" sz="1200" dirty="0"/>
        </a:p>
      </dgm:t>
    </dgm:pt>
    <dgm:pt modelId="{4447C96E-82BB-4649-8317-3E2FEF47DB40}" type="parTrans" cxnId="{DC45AF01-1AE9-44EA-A3D0-DAE6B9A1CAAF}">
      <dgm:prSet/>
      <dgm:spPr/>
      <dgm:t>
        <a:bodyPr/>
        <a:lstStyle/>
        <a:p>
          <a:endParaRPr lang="en-US"/>
        </a:p>
      </dgm:t>
    </dgm:pt>
    <dgm:pt modelId="{8B623CFE-A703-4E3F-9659-B4AFCD061BE4}" type="sibTrans" cxnId="{DC45AF01-1AE9-44EA-A3D0-DAE6B9A1CAAF}">
      <dgm:prSet/>
      <dgm:spPr/>
      <dgm:t>
        <a:bodyPr/>
        <a:lstStyle/>
        <a:p>
          <a:endParaRPr lang="en-US"/>
        </a:p>
      </dgm:t>
    </dgm:pt>
    <dgm:pt modelId="{DB9FEF4B-9B9A-45BF-B3FB-C22D65A3BA91}">
      <dgm:prSet phldrT="[Text]" custT="1"/>
      <dgm:spPr/>
      <dgm:t>
        <a:bodyPr/>
        <a:lstStyle/>
        <a:p>
          <a:r>
            <a:rPr lang="en-US" sz="1200" b="1" dirty="0" smtClean="0"/>
            <a:t>Output</a:t>
          </a:r>
          <a:r>
            <a:rPr lang="en-US" sz="1200" dirty="0" smtClean="0"/>
            <a:t>: risk metrics </a:t>
          </a:r>
        </a:p>
        <a:p>
          <a:r>
            <a:rPr lang="en-US" sz="1200" dirty="0" smtClean="0"/>
            <a:t>(e.g. EUE or IRI)</a:t>
          </a:r>
          <a:endParaRPr lang="en-US" sz="1200" dirty="0"/>
        </a:p>
      </dgm:t>
    </dgm:pt>
    <dgm:pt modelId="{A1B95A5F-82BB-4A84-8E78-A52B1C31BA48}" type="parTrans" cxnId="{40B7548D-F10B-49A4-9B72-A7F1133CB510}">
      <dgm:prSet/>
      <dgm:spPr/>
      <dgm:t>
        <a:bodyPr/>
        <a:lstStyle/>
        <a:p>
          <a:endParaRPr lang="en-US"/>
        </a:p>
      </dgm:t>
    </dgm:pt>
    <dgm:pt modelId="{54435453-B17F-40A7-89A8-CD38900CA616}" type="sibTrans" cxnId="{40B7548D-F10B-49A4-9B72-A7F1133CB510}">
      <dgm:prSet/>
      <dgm:spPr>
        <a:solidFill>
          <a:schemeClr val="bg1"/>
        </a:solidFill>
        <a:ln>
          <a:noFill/>
        </a:ln>
      </dgm:spPr>
      <dgm:t>
        <a:bodyPr/>
        <a:lstStyle/>
        <a:p>
          <a:endParaRPr lang="en-US"/>
        </a:p>
      </dgm:t>
    </dgm:pt>
    <dgm:pt modelId="{05DA57A8-6DF5-4F57-9170-F8ED9F467A9B}">
      <dgm:prSet phldrT="[Text]" custT="1"/>
      <dgm:spPr/>
      <dgm:t>
        <a:bodyPr/>
        <a:lstStyle/>
        <a:p>
          <a:r>
            <a:rPr lang="en-US" sz="1200" b="1" dirty="0" smtClean="0"/>
            <a:t>Input</a:t>
          </a:r>
          <a:r>
            <a:rPr lang="en-US" sz="1200" dirty="0" smtClean="0"/>
            <a:t>: cases, contingencies, user-defined contingencies, outage statistics of each element (e.g. NERC TADS or GADS data)</a:t>
          </a:r>
          <a:endParaRPr lang="en-US" sz="1200" dirty="0"/>
        </a:p>
      </dgm:t>
    </dgm:pt>
    <dgm:pt modelId="{161803FF-4E44-422C-A040-6F8548EFA683}" type="parTrans" cxnId="{BD2CCE90-B781-448B-9B59-8F4ED1D33E8D}">
      <dgm:prSet/>
      <dgm:spPr/>
      <dgm:t>
        <a:bodyPr/>
        <a:lstStyle/>
        <a:p>
          <a:endParaRPr lang="en-US"/>
        </a:p>
      </dgm:t>
    </dgm:pt>
    <dgm:pt modelId="{F0551D82-A102-4E93-A6E9-2EE3F0F93F8D}" type="sibTrans" cxnId="{BD2CCE90-B781-448B-9B59-8F4ED1D33E8D}">
      <dgm:prSet/>
      <dgm:spPr/>
      <dgm:t>
        <a:bodyPr/>
        <a:lstStyle/>
        <a:p>
          <a:endParaRPr lang="en-US"/>
        </a:p>
      </dgm:t>
    </dgm:pt>
    <dgm:pt modelId="{93C0752A-FA87-45EC-8E26-26FD9301475E}">
      <dgm:prSet phldrT="[Text]" custT="1"/>
      <dgm:spPr/>
      <dgm:t>
        <a:bodyPr/>
        <a:lstStyle/>
        <a:p>
          <a:r>
            <a:rPr lang="en-US" sz="1200" b="1" dirty="0" smtClean="0"/>
            <a:t>Key issues to be resolved</a:t>
          </a:r>
          <a:r>
            <a:rPr lang="en-US" sz="1200" dirty="0" smtClean="0"/>
            <a:t>: </a:t>
          </a:r>
        </a:p>
        <a:p>
          <a:r>
            <a:rPr lang="en-US" sz="1200" dirty="0" smtClean="0"/>
            <a:t>Data is the key to this probabilistic analysis. Outage statistics are needed for various contingency types (P1~P7) and extreme event</a:t>
          </a:r>
          <a:endParaRPr lang="en-US" sz="1200" dirty="0"/>
        </a:p>
      </dgm:t>
    </dgm:pt>
    <dgm:pt modelId="{E270AB11-C1E2-4F6A-BF4D-B63C814D452A}" type="parTrans" cxnId="{B4AF3084-9BFB-4E69-AB68-58646D8DCDA3}">
      <dgm:prSet/>
      <dgm:spPr/>
      <dgm:t>
        <a:bodyPr/>
        <a:lstStyle/>
        <a:p>
          <a:endParaRPr lang="en-US"/>
        </a:p>
      </dgm:t>
    </dgm:pt>
    <dgm:pt modelId="{F049CA45-5308-47F8-B1B8-24F3A9E05836}" type="sibTrans" cxnId="{B4AF3084-9BFB-4E69-AB68-58646D8DCDA3}">
      <dgm:prSet/>
      <dgm:spPr/>
      <dgm:t>
        <a:bodyPr/>
        <a:lstStyle/>
        <a:p>
          <a:endParaRPr lang="en-US"/>
        </a:p>
      </dgm:t>
    </dgm:pt>
    <dgm:pt modelId="{DB5A8D79-1102-4ED1-AFDC-FB11C9E0A5B4}" type="pres">
      <dgm:prSet presAssocID="{03120962-0B12-46FF-A3AF-5937EF76B415}" presName="Name0" presStyleCnt="0">
        <dgm:presLayoutVars>
          <dgm:dir/>
          <dgm:animLvl val="lvl"/>
          <dgm:resizeHandles val="exact"/>
        </dgm:presLayoutVars>
      </dgm:prSet>
      <dgm:spPr/>
      <dgm:t>
        <a:bodyPr/>
        <a:lstStyle/>
        <a:p>
          <a:endParaRPr lang="en-US"/>
        </a:p>
      </dgm:t>
    </dgm:pt>
    <dgm:pt modelId="{1E13A044-C47D-4CD1-820F-B0C0854ACBDA}" type="pres">
      <dgm:prSet presAssocID="{28E92B49-DEF1-47B2-9F37-B0CDAAC45512}" presName="vertFlow" presStyleCnt="0"/>
      <dgm:spPr/>
    </dgm:pt>
    <dgm:pt modelId="{A143514F-6080-458F-8F53-95B6DC5B1BBC}" type="pres">
      <dgm:prSet presAssocID="{28E92B49-DEF1-47B2-9F37-B0CDAAC45512}" presName="header" presStyleLbl="node1" presStyleIdx="0" presStyleCnt="3"/>
      <dgm:spPr/>
      <dgm:t>
        <a:bodyPr/>
        <a:lstStyle/>
        <a:p>
          <a:endParaRPr lang="en-US"/>
        </a:p>
      </dgm:t>
    </dgm:pt>
    <dgm:pt modelId="{08103DEA-E43A-4297-BE7D-43C5C3407C29}" type="pres">
      <dgm:prSet presAssocID="{78D6855C-DCF1-4BD0-AA3B-0A6DC16A0664}" presName="parTrans" presStyleLbl="sibTrans2D1" presStyleIdx="0" presStyleCnt="12"/>
      <dgm:spPr/>
      <dgm:t>
        <a:bodyPr/>
        <a:lstStyle/>
        <a:p>
          <a:endParaRPr lang="en-US"/>
        </a:p>
      </dgm:t>
    </dgm:pt>
    <dgm:pt modelId="{730CC691-FA48-4A26-A208-789398AEB295}" type="pres">
      <dgm:prSet presAssocID="{9BF9882B-B887-4BAB-B3D3-1BBA2E04C332}" presName="child" presStyleLbl="alignAccFollowNode1" presStyleIdx="0" presStyleCnt="12" custScaleY="101990">
        <dgm:presLayoutVars>
          <dgm:chMax val="0"/>
          <dgm:bulletEnabled val="1"/>
        </dgm:presLayoutVars>
      </dgm:prSet>
      <dgm:spPr/>
      <dgm:t>
        <a:bodyPr/>
        <a:lstStyle/>
        <a:p>
          <a:endParaRPr lang="en-US"/>
        </a:p>
      </dgm:t>
    </dgm:pt>
    <dgm:pt modelId="{B16EED58-FBAB-45AD-8465-B04F07EB0851}" type="pres">
      <dgm:prSet presAssocID="{1C684911-8633-47E6-A197-1B649838A6F9}" presName="sibTrans" presStyleLbl="sibTrans2D1" presStyleIdx="1" presStyleCnt="12"/>
      <dgm:spPr/>
      <dgm:t>
        <a:bodyPr/>
        <a:lstStyle/>
        <a:p>
          <a:endParaRPr lang="en-US"/>
        </a:p>
      </dgm:t>
    </dgm:pt>
    <dgm:pt modelId="{194793F7-EDC0-4B21-B729-8464E5B3B499}" type="pres">
      <dgm:prSet presAssocID="{0968C2C8-93B4-490A-AE10-46FF64BD6FA1}" presName="child" presStyleLbl="alignAccFollowNode1" presStyleIdx="1" presStyleCnt="12" custScaleY="179989">
        <dgm:presLayoutVars>
          <dgm:chMax val="0"/>
          <dgm:bulletEnabled val="1"/>
        </dgm:presLayoutVars>
      </dgm:prSet>
      <dgm:spPr/>
      <dgm:t>
        <a:bodyPr/>
        <a:lstStyle/>
        <a:p>
          <a:endParaRPr lang="en-US"/>
        </a:p>
      </dgm:t>
    </dgm:pt>
    <dgm:pt modelId="{DBF90389-CD2F-4560-B153-A3F7044F76B1}" type="pres">
      <dgm:prSet presAssocID="{04CB7896-E0FA-472B-82BA-F773C3E18F11}" presName="sibTrans" presStyleLbl="sibTrans2D1" presStyleIdx="2" presStyleCnt="12"/>
      <dgm:spPr/>
      <dgm:t>
        <a:bodyPr/>
        <a:lstStyle/>
        <a:p>
          <a:endParaRPr lang="en-US"/>
        </a:p>
      </dgm:t>
    </dgm:pt>
    <dgm:pt modelId="{4BE8EE23-43D7-4DA8-8EDB-02EDEF94B455}" type="pres">
      <dgm:prSet presAssocID="{F7B6300B-8F46-4597-B81B-EA8F1AFECD57}" presName="child" presStyleLbl="alignAccFollowNode1" presStyleIdx="2" presStyleCnt="12">
        <dgm:presLayoutVars>
          <dgm:chMax val="0"/>
          <dgm:bulletEnabled val="1"/>
        </dgm:presLayoutVars>
      </dgm:prSet>
      <dgm:spPr/>
      <dgm:t>
        <a:bodyPr/>
        <a:lstStyle/>
        <a:p>
          <a:endParaRPr lang="en-US"/>
        </a:p>
      </dgm:t>
    </dgm:pt>
    <dgm:pt modelId="{DFEF60B4-FE77-45F3-96A3-18F822F309B8}" type="pres">
      <dgm:prSet presAssocID="{73832233-3950-4DDC-9258-7AD78D89ECA3}" presName="sibTrans" presStyleLbl="sibTrans2D1" presStyleIdx="3" presStyleCnt="12"/>
      <dgm:spPr/>
      <dgm:t>
        <a:bodyPr/>
        <a:lstStyle/>
        <a:p>
          <a:endParaRPr lang="en-US"/>
        </a:p>
      </dgm:t>
    </dgm:pt>
    <dgm:pt modelId="{A183DAA2-89BE-49B7-BF00-937AA50200B3}" type="pres">
      <dgm:prSet presAssocID="{D07F846F-5C6F-490A-9872-5F1BD83B6427}" presName="child" presStyleLbl="alignAccFollowNode1" presStyleIdx="3" presStyleCnt="12" custScaleY="151184">
        <dgm:presLayoutVars>
          <dgm:chMax val="0"/>
          <dgm:bulletEnabled val="1"/>
        </dgm:presLayoutVars>
      </dgm:prSet>
      <dgm:spPr/>
      <dgm:t>
        <a:bodyPr/>
        <a:lstStyle/>
        <a:p>
          <a:endParaRPr lang="en-US"/>
        </a:p>
      </dgm:t>
    </dgm:pt>
    <dgm:pt modelId="{58E1615B-F1DC-464D-9CB1-5938B48A057A}" type="pres">
      <dgm:prSet presAssocID="{28E92B49-DEF1-47B2-9F37-B0CDAAC45512}" presName="hSp" presStyleCnt="0"/>
      <dgm:spPr/>
    </dgm:pt>
    <dgm:pt modelId="{A808EB48-4BAB-4888-AF44-7A3A1D770706}" type="pres">
      <dgm:prSet presAssocID="{35BF0578-7DE9-4A65-973D-0A8E9A6EEA19}" presName="vertFlow" presStyleCnt="0"/>
      <dgm:spPr/>
    </dgm:pt>
    <dgm:pt modelId="{89C1829A-A1CB-41E4-B9A8-8775175C8526}" type="pres">
      <dgm:prSet presAssocID="{35BF0578-7DE9-4A65-973D-0A8E9A6EEA19}" presName="header" presStyleLbl="node1" presStyleIdx="1" presStyleCnt="3"/>
      <dgm:spPr/>
      <dgm:t>
        <a:bodyPr/>
        <a:lstStyle/>
        <a:p>
          <a:endParaRPr lang="en-US"/>
        </a:p>
      </dgm:t>
    </dgm:pt>
    <dgm:pt modelId="{BA5B0F9B-524C-4CAF-8CC4-EDB17676ED19}" type="pres">
      <dgm:prSet presAssocID="{CF3F5497-B223-4770-AD5E-3F61340ADD41}" presName="parTrans" presStyleLbl="sibTrans2D1" presStyleIdx="4" presStyleCnt="12"/>
      <dgm:spPr/>
      <dgm:t>
        <a:bodyPr/>
        <a:lstStyle/>
        <a:p>
          <a:endParaRPr lang="en-US"/>
        </a:p>
      </dgm:t>
    </dgm:pt>
    <dgm:pt modelId="{694B9B57-6997-403F-BBDC-DAB1AEC4256E}" type="pres">
      <dgm:prSet presAssocID="{435850B1-698F-470B-A45D-25D8C5D63B5E}" presName="child" presStyleLbl="alignAccFollowNode1" presStyleIdx="4" presStyleCnt="12">
        <dgm:presLayoutVars>
          <dgm:chMax val="0"/>
          <dgm:bulletEnabled val="1"/>
        </dgm:presLayoutVars>
      </dgm:prSet>
      <dgm:spPr/>
      <dgm:t>
        <a:bodyPr/>
        <a:lstStyle/>
        <a:p>
          <a:endParaRPr lang="en-US"/>
        </a:p>
      </dgm:t>
    </dgm:pt>
    <dgm:pt modelId="{1F4B2503-A622-4846-A6DF-040050D7054F}" type="pres">
      <dgm:prSet presAssocID="{A4069C15-5D34-40D4-8DE7-C513DBF79972}" presName="sibTrans" presStyleLbl="sibTrans2D1" presStyleIdx="5" presStyleCnt="12"/>
      <dgm:spPr/>
      <dgm:t>
        <a:bodyPr/>
        <a:lstStyle/>
        <a:p>
          <a:endParaRPr lang="en-US"/>
        </a:p>
      </dgm:t>
    </dgm:pt>
    <dgm:pt modelId="{DB916052-94E7-4A26-828A-08F072D91223}" type="pres">
      <dgm:prSet presAssocID="{05DA57A8-6DF5-4F57-9170-F8ED9F467A9B}" presName="child" presStyleLbl="alignAccFollowNode1" presStyleIdx="5" presStyleCnt="12" custScaleY="118097">
        <dgm:presLayoutVars>
          <dgm:chMax val="0"/>
          <dgm:bulletEnabled val="1"/>
        </dgm:presLayoutVars>
      </dgm:prSet>
      <dgm:spPr/>
      <dgm:t>
        <a:bodyPr/>
        <a:lstStyle/>
        <a:p>
          <a:endParaRPr lang="en-US"/>
        </a:p>
      </dgm:t>
    </dgm:pt>
    <dgm:pt modelId="{F95DFC6C-49AC-4593-BC8B-C731E163A025}" type="pres">
      <dgm:prSet presAssocID="{F0551D82-A102-4E93-A6E9-2EE3F0F93F8D}" presName="sibTrans" presStyleLbl="sibTrans2D1" presStyleIdx="6" presStyleCnt="12"/>
      <dgm:spPr/>
      <dgm:t>
        <a:bodyPr/>
        <a:lstStyle/>
        <a:p>
          <a:endParaRPr lang="en-US"/>
        </a:p>
      </dgm:t>
    </dgm:pt>
    <dgm:pt modelId="{8334D256-5C1E-4FC2-A29E-87473FB8E79E}" type="pres">
      <dgm:prSet presAssocID="{E6B3534E-005F-448C-9A87-858001480CF7}" presName="child" presStyleLbl="alignAccFollowNode1" presStyleIdx="6" presStyleCnt="12" custScaleY="93440">
        <dgm:presLayoutVars>
          <dgm:chMax val="0"/>
          <dgm:bulletEnabled val="1"/>
        </dgm:presLayoutVars>
      </dgm:prSet>
      <dgm:spPr/>
      <dgm:t>
        <a:bodyPr/>
        <a:lstStyle/>
        <a:p>
          <a:endParaRPr lang="en-US"/>
        </a:p>
      </dgm:t>
    </dgm:pt>
    <dgm:pt modelId="{7C8C7748-2429-4C96-A469-A196D7B1B7A6}" type="pres">
      <dgm:prSet presAssocID="{4F8235A2-F718-4DCF-88EF-60F461EC58BB}" presName="sibTrans" presStyleLbl="sibTrans2D1" presStyleIdx="7" presStyleCnt="12"/>
      <dgm:spPr/>
      <dgm:t>
        <a:bodyPr/>
        <a:lstStyle/>
        <a:p>
          <a:endParaRPr lang="en-US"/>
        </a:p>
      </dgm:t>
    </dgm:pt>
    <dgm:pt modelId="{BE7DC44F-914F-4D8B-9A32-A25DBD8F77E0}" type="pres">
      <dgm:prSet presAssocID="{E7E91C17-C273-4530-954C-B25AA2C6F5FB}" presName="child" presStyleLbl="alignAccFollowNode1" presStyleIdx="7" presStyleCnt="12" custScaleY="227706">
        <dgm:presLayoutVars>
          <dgm:chMax val="0"/>
          <dgm:bulletEnabled val="1"/>
        </dgm:presLayoutVars>
      </dgm:prSet>
      <dgm:spPr/>
      <dgm:t>
        <a:bodyPr/>
        <a:lstStyle/>
        <a:p>
          <a:endParaRPr lang="en-US"/>
        </a:p>
      </dgm:t>
    </dgm:pt>
    <dgm:pt modelId="{F1AE5264-4580-4829-85D9-5C66F8FE06D9}" type="pres">
      <dgm:prSet presAssocID="{35BF0578-7DE9-4A65-973D-0A8E9A6EEA19}" presName="hSp" presStyleCnt="0"/>
      <dgm:spPr/>
    </dgm:pt>
    <dgm:pt modelId="{4A353A8C-A27A-4300-AA62-397ABC4CEAC8}" type="pres">
      <dgm:prSet presAssocID="{20491C58-27D4-46A1-B49D-A26191E7639A}" presName="vertFlow" presStyleCnt="0"/>
      <dgm:spPr/>
    </dgm:pt>
    <dgm:pt modelId="{1E05D11C-6C7C-4DF4-B9BD-B9661B92393A}" type="pres">
      <dgm:prSet presAssocID="{20491C58-27D4-46A1-B49D-A26191E7639A}" presName="header" presStyleLbl="node1" presStyleIdx="2" presStyleCnt="3"/>
      <dgm:spPr/>
      <dgm:t>
        <a:bodyPr/>
        <a:lstStyle/>
        <a:p>
          <a:endParaRPr lang="en-US"/>
        </a:p>
      </dgm:t>
    </dgm:pt>
    <dgm:pt modelId="{75DAE625-1882-4769-9CF5-924483F232A3}" type="pres">
      <dgm:prSet presAssocID="{C5FA566B-6045-4DCF-9B7E-2069CE0E0AC2}" presName="parTrans" presStyleLbl="sibTrans2D1" presStyleIdx="8" presStyleCnt="12"/>
      <dgm:spPr/>
      <dgm:t>
        <a:bodyPr/>
        <a:lstStyle/>
        <a:p>
          <a:endParaRPr lang="en-US"/>
        </a:p>
      </dgm:t>
    </dgm:pt>
    <dgm:pt modelId="{F2801EA4-4442-4927-8264-A2A1C740EF95}" type="pres">
      <dgm:prSet presAssocID="{4481367D-C352-42FD-A7BF-BD96AF8F5115}" presName="child" presStyleLbl="alignAccFollowNode1" presStyleIdx="8" presStyleCnt="12">
        <dgm:presLayoutVars>
          <dgm:chMax val="0"/>
          <dgm:bulletEnabled val="1"/>
        </dgm:presLayoutVars>
      </dgm:prSet>
      <dgm:spPr/>
      <dgm:t>
        <a:bodyPr/>
        <a:lstStyle/>
        <a:p>
          <a:endParaRPr lang="en-US"/>
        </a:p>
      </dgm:t>
    </dgm:pt>
    <dgm:pt modelId="{C7DF3B85-E813-4137-A0BC-30F5A9FC044E}" type="pres">
      <dgm:prSet presAssocID="{DD5D9B56-9CA5-4151-8C78-B00F199A5E12}" presName="sibTrans" presStyleLbl="sibTrans2D1" presStyleIdx="9" presStyleCnt="12"/>
      <dgm:spPr/>
      <dgm:t>
        <a:bodyPr/>
        <a:lstStyle/>
        <a:p>
          <a:endParaRPr lang="en-US"/>
        </a:p>
      </dgm:t>
    </dgm:pt>
    <dgm:pt modelId="{FB308B3E-F1B0-4E70-9A33-685969B16ADB}" type="pres">
      <dgm:prSet presAssocID="{5598FC3E-CB6C-4DC4-906A-55C8DE3D1A60}" presName="child" presStyleLbl="alignAccFollowNode1" presStyleIdx="9" presStyleCnt="12" custScaleY="130687">
        <dgm:presLayoutVars>
          <dgm:chMax val="0"/>
          <dgm:bulletEnabled val="1"/>
        </dgm:presLayoutVars>
      </dgm:prSet>
      <dgm:spPr/>
      <dgm:t>
        <a:bodyPr/>
        <a:lstStyle/>
        <a:p>
          <a:endParaRPr lang="en-US"/>
        </a:p>
      </dgm:t>
    </dgm:pt>
    <dgm:pt modelId="{6235EEDB-50B9-40CC-A519-91FB8CBDACE9}" type="pres">
      <dgm:prSet presAssocID="{54AA6C28-17F1-45A9-B4B7-54AE495B14C3}" presName="sibTrans" presStyleLbl="sibTrans2D1" presStyleIdx="10" presStyleCnt="12"/>
      <dgm:spPr/>
      <dgm:t>
        <a:bodyPr/>
        <a:lstStyle/>
        <a:p>
          <a:endParaRPr lang="en-US"/>
        </a:p>
      </dgm:t>
    </dgm:pt>
    <dgm:pt modelId="{6D930D2A-BF8A-452E-A3C6-D7AD4122FF7A}" type="pres">
      <dgm:prSet presAssocID="{DB9FEF4B-9B9A-45BF-B3FB-C22D65A3BA91}" presName="child" presStyleLbl="alignAccFollowNode1" presStyleIdx="10" presStyleCnt="12">
        <dgm:presLayoutVars>
          <dgm:chMax val="0"/>
          <dgm:bulletEnabled val="1"/>
        </dgm:presLayoutVars>
      </dgm:prSet>
      <dgm:spPr/>
      <dgm:t>
        <a:bodyPr/>
        <a:lstStyle/>
        <a:p>
          <a:endParaRPr lang="en-US"/>
        </a:p>
      </dgm:t>
    </dgm:pt>
    <dgm:pt modelId="{A39DB622-8371-4E9D-887C-A0F7D998A028}" type="pres">
      <dgm:prSet presAssocID="{54435453-B17F-40A7-89A8-CD38900CA616}" presName="sibTrans" presStyleLbl="sibTrans2D1" presStyleIdx="11" presStyleCnt="12"/>
      <dgm:spPr/>
      <dgm:t>
        <a:bodyPr/>
        <a:lstStyle/>
        <a:p>
          <a:endParaRPr lang="en-US"/>
        </a:p>
      </dgm:t>
    </dgm:pt>
    <dgm:pt modelId="{4FC1882F-E92F-4DE6-9C95-E20FB8EEB4D4}" type="pres">
      <dgm:prSet presAssocID="{93C0752A-FA87-45EC-8E26-26FD9301475E}" presName="child" presStyleLbl="alignAccFollowNode1" presStyleIdx="11" presStyleCnt="12" custScaleY="199376">
        <dgm:presLayoutVars>
          <dgm:chMax val="0"/>
          <dgm:bulletEnabled val="1"/>
        </dgm:presLayoutVars>
      </dgm:prSet>
      <dgm:spPr/>
      <dgm:t>
        <a:bodyPr/>
        <a:lstStyle/>
        <a:p>
          <a:endParaRPr lang="en-US"/>
        </a:p>
      </dgm:t>
    </dgm:pt>
  </dgm:ptLst>
  <dgm:cxnLst>
    <dgm:cxn modelId="{DC547050-F633-4055-95B0-02477351D721}" type="presOf" srcId="{78D6855C-DCF1-4BD0-AA3B-0A6DC16A0664}" destId="{08103DEA-E43A-4297-BE7D-43C5C3407C29}" srcOrd="0" destOrd="0" presId="urn:microsoft.com/office/officeart/2005/8/layout/lProcess1"/>
    <dgm:cxn modelId="{10B3549E-CF0C-408D-A6AB-BD46C3692D62}" type="presOf" srcId="{D07F846F-5C6F-490A-9872-5F1BD83B6427}" destId="{A183DAA2-89BE-49B7-BF00-937AA50200B3}" srcOrd="0" destOrd="0" presId="urn:microsoft.com/office/officeart/2005/8/layout/lProcess1"/>
    <dgm:cxn modelId="{A0F8DEA8-AA0C-4F68-AC8D-8294763A401A}" type="presOf" srcId="{0968C2C8-93B4-490A-AE10-46FF64BD6FA1}" destId="{194793F7-EDC0-4B21-B729-8464E5B3B499}" srcOrd="0" destOrd="0" presId="urn:microsoft.com/office/officeart/2005/8/layout/lProcess1"/>
    <dgm:cxn modelId="{85BE93F8-77D1-445A-9BD9-EFDC80BD680A}" srcId="{28E92B49-DEF1-47B2-9F37-B0CDAAC45512}" destId="{0968C2C8-93B4-490A-AE10-46FF64BD6FA1}" srcOrd="1" destOrd="0" parTransId="{6C6FC401-4985-4546-A0AA-AC8890F45CDF}" sibTransId="{04CB7896-E0FA-472B-82BA-F773C3E18F11}"/>
    <dgm:cxn modelId="{9EE151D4-89E0-4E08-9613-6B202D9FE89E}" type="presOf" srcId="{20491C58-27D4-46A1-B49D-A26191E7639A}" destId="{1E05D11C-6C7C-4DF4-B9BD-B9661B92393A}" srcOrd="0" destOrd="0" presId="urn:microsoft.com/office/officeart/2005/8/layout/lProcess1"/>
    <dgm:cxn modelId="{B4AF3084-9BFB-4E69-AB68-58646D8DCDA3}" srcId="{20491C58-27D4-46A1-B49D-A26191E7639A}" destId="{93C0752A-FA87-45EC-8E26-26FD9301475E}" srcOrd="3" destOrd="0" parTransId="{E270AB11-C1E2-4F6A-BF4D-B63C814D452A}" sibTransId="{F049CA45-5308-47F8-B1B8-24F3A9E05836}"/>
    <dgm:cxn modelId="{433D5252-1D37-40B8-9DBF-746EEAD4FF85}" type="presOf" srcId="{A4069C15-5D34-40D4-8DE7-C513DBF79972}" destId="{1F4B2503-A622-4846-A6DF-040050D7054F}" srcOrd="0" destOrd="0" presId="urn:microsoft.com/office/officeart/2005/8/layout/lProcess1"/>
    <dgm:cxn modelId="{24379C29-EB68-4116-8483-7409B57286B4}" type="presOf" srcId="{05DA57A8-6DF5-4F57-9170-F8ED9F467A9B}" destId="{DB916052-94E7-4A26-828A-08F072D91223}" srcOrd="0" destOrd="0" presId="urn:microsoft.com/office/officeart/2005/8/layout/lProcess1"/>
    <dgm:cxn modelId="{862868C3-8DA8-4D4A-AA9D-D82FA0BDE594}" type="presOf" srcId="{04CB7896-E0FA-472B-82BA-F773C3E18F11}" destId="{DBF90389-CD2F-4560-B153-A3F7044F76B1}" srcOrd="0" destOrd="0" presId="urn:microsoft.com/office/officeart/2005/8/layout/lProcess1"/>
    <dgm:cxn modelId="{492D926F-6256-4698-96EF-C2021C73DA37}" type="presOf" srcId="{E6B3534E-005F-448C-9A87-858001480CF7}" destId="{8334D256-5C1E-4FC2-A29E-87473FB8E79E}" srcOrd="0" destOrd="0" presId="urn:microsoft.com/office/officeart/2005/8/layout/lProcess1"/>
    <dgm:cxn modelId="{44292559-67BA-4A94-AB6E-E699CED8B98A}" type="presOf" srcId="{54435453-B17F-40A7-89A8-CD38900CA616}" destId="{A39DB622-8371-4E9D-887C-A0F7D998A028}" srcOrd="0" destOrd="0" presId="urn:microsoft.com/office/officeart/2005/8/layout/lProcess1"/>
    <dgm:cxn modelId="{195492C7-32E7-42D0-84F2-7BC092C95F92}" srcId="{20491C58-27D4-46A1-B49D-A26191E7639A}" destId="{4481367D-C352-42FD-A7BF-BD96AF8F5115}" srcOrd="0" destOrd="0" parTransId="{C5FA566B-6045-4DCF-9B7E-2069CE0E0AC2}" sibTransId="{DD5D9B56-9CA5-4151-8C78-B00F199A5E12}"/>
    <dgm:cxn modelId="{74A0595E-0F7D-48B5-9D7B-EECCD7AF78EE}" type="presOf" srcId="{4F8235A2-F718-4DCF-88EF-60F461EC58BB}" destId="{7C8C7748-2429-4C96-A469-A196D7B1B7A6}" srcOrd="0" destOrd="0" presId="urn:microsoft.com/office/officeart/2005/8/layout/lProcess1"/>
    <dgm:cxn modelId="{25020EAC-9320-4C27-B366-F09644B69EC8}" srcId="{03120962-0B12-46FF-A3AF-5937EF76B415}" destId="{35BF0578-7DE9-4A65-973D-0A8E9A6EEA19}" srcOrd="1" destOrd="0" parTransId="{D88B799A-061C-4465-895F-1364875D835C}" sibTransId="{6A94F85E-CB6B-4BAB-B7F7-5D40731D0197}"/>
    <dgm:cxn modelId="{4049C367-3C8A-40A9-9CBF-CD79ACFCC065}" srcId="{03120962-0B12-46FF-A3AF-5937EF76B415}" destId="{20491C58-27D4-46A1-B49D-A26191E7639A}" srcOrd="2" destOrd="0" parTransId="{F67C774A-42EA-4146-AF99-A7D4ABB3B5DA}" sibTransId="{29C42EA6-B6E8-4183-8A12-4EF13D46E5BF}"/>
    <dgm:cxn modelId="{BD2CCE90-B781-448B-9B59-8F4ED1D33E8D}" srcId="{35BF0578-7DE9-4A65-973D-0A8E9A6EEA19}" destId="{05DA57A8-6DF5-4F57-9170-F8ED9F467A9B}" srcOrd="1" destOrd="0" parTransId="{161803FF-4E44-422C-A040-6F8548EFA683}" sibTransId="{F0551D82-A102-4E93-A6E9-2EE3F0F93F8D}"/>
    <dgm:cxn modelId="{14F08FFE-7B78-469B-9C1C-65243A03135D}" type="presOf" srcId="{5598FC3E-CB6C-4DC4-906A-55C8DE3D1A60}" destId="{FB308B3E-F1B0-4E70-9A33-685969B16ADB}" srcOrd="0" destOrd="0" presId="urn:microsoft.com/office/officeart/2005/8/layout/lProcess1"/>
    <dgm:cxn modelId="{00866255-F240-439C-AC25-418AFA472EB2}" type="presOf" srcId="{F0551D82-A102-4E93-A6E9-2EE3F0F93F8D}" destId="{F95DFC6C-49AC-4593-BC8B-C731E163A025}" srcOrd="0" destOrd="0" presId="urn:microsoft.com/office/officeart/2005/8/layout/lProcess1"/>
    <dgm:cxn modelId="{01996F05-1448-4534-85E1-C51015AF3A8E}" type="presOf" srcId="{4481367D-C352-42FD-A7BF-BD96AF8F5115}" destId="{F2801EA4-4442-4927-8264-A2A1C740EF95}" srcOrd="0" destOrd="0" presId="urn:microsoft.com/office/officeart/2005/8/layout/lProcess1"/>
    <dgm:cxn modelId="{DBC1B2B2-17EA-4A98-B7D8-7821AF38670A}" type="presOf" srcId="{DD5D9B56-9CA5-4151-8C78-B00F199A5E12}" destId="{C7DF3B85-E813-4137-A0BC-30F5A9FC044E}" srcOrd="0" destOrd="0" presId="urn:microsoft.com/office/officeart/2005/8/layout/lProcess1"/>
    <dgm:cxn modelId="{124A2E6A-8270-4FC9-97F0-ECE8DB9EB2B6}" type="presOf" srcId="{1C684911-8633-47E6-A197-1B649838A6F9}" destId="{B16EED58-FBAB-45AD-8465-B04F07EB0851}" srcOrd="0" destOrd="0" presId="urn:microsoft.com/office/officeart/2005/8/layout/lProcess1"/>
    <dgm:cxn modelId="{D2EEB08E-CB5B-4419-8AC5-FD5903C4B390}" type="presOf" srcId="{03120962-0B12-46FF-A3AF-5937EF76B415}" destId="{DB5A8D79-1102-4ED1-AFDC-FB11C9E0A5B4}" srcOrd="0" destOrd="0" presId="urn:microsoft.com/office/officeart/2005/8/layout/lProcess1"/>
    <dgm:cxn modelId="{4A323E93-E81B-40CA-9F09-3F03F6A7C1A9}" type="presOf" srcId="{54AA6C28-17F1-45A9-B4B7-54AE495B14C3}" destId="{6235EEDB-50B9-40CC-A519-91FB8CBDACE9}" srcOrd="0" destOrd="0" presId="urn:microsoft.com/office/officeart/2005/8/layout/lProcess1"/>
    <dgm:cxn modelId="{AC587B4E-BF19-4697-B51F-BA266494B458}" type="presOf" srcId="{CF3F5497-B223-4770-AD5E-3F61340ADD41}" destId="{BA5B0F9B-524C-4CAF-8CC4-EDB17676ED19}" srcOrd="0" destOrd="0" presId="urn:microsoft.com/office/officeart/2005/8/layout/lProcess1"/>
    <dgm:cxn modelId="{40B7548D-F10B-49A4-9B72-A7F1133CB510}" srcId="{20491C58-27D4-46A1-B49D-A26191E7639A}" destId="{DB9FEF4B-9B9A-45BF-B3FB-C22D65A3BA91}" srcOrd="2" destOrd="0" parTransId="{A1B95A5F-82BB-4A84-8E78-A52B1C31BA48}" sibTransId="{54435453-B17F-40A7-89A8-CD38900CA616}"/>
    <dgm:cxn modelId="{E3B4A492-5F6B-42D5-90C6-25414DCD4945}" type="presOf" srcId="{73832233-3950-4DDC-9258-7AD78D89ECA3}" destId="{DFEF60B4-FE77-45F3-96A3-18F822F309B8}" srcOrd="0" destOrd="0" presId="urn:microsoft.com/office/officeart/2005/8/layout/lProcess1"/>
    <dgm:cxn modelId="{6DC9903B-466C-41A5-B45A-C30B337A668D}" type="presOf" srcId="{F7B6300B-8F46-4597-B81B-EA8F1AFECD57}" destId="{4BE8EE23-43D7-4DA8-8EDB-02EDEF94B455}" srcOrd="0" destOrd="0" presId="urn:microsoft.com/office/officeart/2005/8/layout/lProcess1"/>
    <dgm:cxn modelId="{B4C67A9D-9DB7-438C-888F-CEA6805C3BBF}" type="presOf" srcId="{435850B1-698F-470B-A45D-25D8C5D63B5E}" destId="{694B9B57-6997-403F-BBDC-DAB1AEC4256E}" srcOrd="0" destOrd="0" presId="urn:microsoft.com/office/officeart/2005/8/layout/lProcess1"/>
    <dgm:cxn modelId="{5A035CDA-9193-4510-8CB4-E4F8F957CFA0}" srcId="{20491C58-27D4-46A1-B49D-A26191E7639A}" destId="{5598FC3E-CB6C-4DC4-906A-55C8DE3D1A60}" srcOrd="1" destOrd="0" parTransId="{596791CC-6494-4DB1-9638-7E353EE1892C}" sibTransId="{54AA6C28-17F1-45A9-B4B7-54AE495B14C3}"/>
    <dgm:cxn modelId="{6E4389DC-75C7-4AD0-B446-40A6EBDB6F41}" type="presOf" srcId="{E7E91C17-C273-4530-954C-B25AA2C6F5FB}" destId="{BE7DC44F-914F-4D8B-9A32-A25DBD8F77E0}" srcOrd="0" destOrd="0" presId="urn:microsoft.com/office/officeart/2005/8/layout/lProcess1"/>
    <dgm:cxn modelId="{24F898B1-B35B-4AF5-B1FC-2F65B2E60B7D}" type="presOf" srcId="{93C0752A-FA87-45EC-8E26-26FD9301475E}" destId="{4FC1882F-E92F-4DE6-9C95-E20FB8EEB4D4}" srcOrd="0" destOrd="0" presId="urn:microsoft.com/office/officeart/2005/8/layout/lProcess1"/>
    <dgm:cxn modelId="{4D89F79B-4822-4EB7-9247-69FAB5612929}" type="presOf" srcId="{DB9FEF4B-9B9A-45BF-B3FB-C22D65A3BA91}" destId="{6D930D2A-BF8A-452E-A3C6-D7AD4122FF7A}" srcOrd="0" destOrd="0" presId="urn:microsoft.com/office/officeart/2005/8/layout/lProcess1"/>
    <dgm:cxn modelId="{53FFB4D2-BEEA-485B-A982-68DD9F90400D}" srcId="{28E92B49-DEF1-47B2-9F37-B0CDAAC45512}" destId="{9BF9882B-B887-4BAB-B3D3-1BBA2E04C332}" srcOrd="0" destOrd="0" parTransId="{78D6855C-DCF1-4BD0-AA3B-0A6DC16A0664}" sibTransId="{1C684911-8633-47E6-A197-1B649838A6F9}"/>
    <dgm:cxn modelId="{41D72DC2-2FBC-4B0E-B0A1-E44189AAA6EB}" type="presOf" srcId="{9BF9882B-B887-4BAB-B3D3-1BBA2E04C332}" destId="{730CC691-FA48-4A26-A208-789398AEB295}" srcOrd="0" destOrd="0" presId="urn:microsoft.com/office/officeart/2005/8/layout/lProcess1"/>
    <dgm:cxn modelId="{DC45AF01-1AE9-44EA-A3D0-DAE6B9A1CAAF}" srcId="{35BF0578-7DE9-4A65-973D-0A8E9A6EEA19}" destId="{E7E91C17-C273-4530-954C-B25AA2C6F5FB}" srcOrd="3" destOrd="0" parTransId="{4447C96E-82BB-4649-8317-3E2FEF47DB40}" sibTransId="{8B623CFE-A703-4E3F-9659-B4AFCD061BE4}"/>
    <dgm:cxn modelId="{85EC5B42-8A6C-46D9-B92C-14F071F4380B}" type="presOf" srcId="{C5FA566B-6045-4DCF-9B7E-2069CE0E0AC2}" destId="{75DAE625-1882-4769-9CF5-924483F232A3}" srcOrd="0" destOrd="0" presId="urn:microsoft.com/office/officeart/2005/8/layout/lProcess1"/>
    <dgm:cxn modelId="{321609D5-7062-4BA7-80E9-F5B948702D1E}" type="presOf" srcId="{28E92B49-DEF1-47B2-9F37-B0CDAAC45512}" destId="{A143514F-6080-458F-8F53-95B6DC5B1BBC}" srcOrd="0" destOrd="0" presId="urn:microsoft.com/office/officeart/2005/8/layout/lProcess1"/>
    <dgm:cxn modelId="{ED80105E-B224-4B1B-BEA9-2758E1848CC5}" srcId="{28E92B49-DEF1-47B2-9F37-B0CDAAC45512}" destId="{F7B6300B-8F46-4597-B81B-EA8F1AFECD57}" srcOrd="2" destOrd="0" parTransId="{60AA67F6-A1B6-4E71-A9EE-FA8591094E22}" sibTransId="{73832233-3950-4DDC-9258-7AD78D89ECA3}"/>
    <dgm:cxn modelId="{84F72BAE-2A78-4ABD-9651-7C22820603F3}" srcId="{28E92B49-DEF1-47B2-9F37-B0CDAAC45512}" destId="{D07F846F-5C6F-490A-9872-5F1BD83B6427}" srcOrd="3" destOrd="0" parTransId="{BBF40DDA-6FDF-4D0A-9607-3DCFFE90A785}" sibTransId="{BCCAC5C8-BBC9-4115-80AE-493DE7DDA461}"/>
    <dgm:cxn modelId="{E47E153F-5F9A-4A96-AE98-C97F8692DED8}" srcId="{35BF0578-7DE9-4A65-973D-0A8E9A6EEA19}" destId="{435850B1-698F-470B-A45D-25D8C5D63B5E}" srcOrd="0" destOrd="0" parTransId="{CF3F5497-B223-4770-AD5E-3F61340ADD41}" sibTransId="{A4069C15-5D34-40D4-8DE7-C513DBF79972}"/>
    <dgm:cxn modelId="{EA8A431E-AA50-4373-8D7C-52E86B759D0F}" srcId="{35BF0578-7DE9-4A65-973D-0A8E9A6EEA19}" destId="{E6B3534E-005F-448C-9A87-858001480CF7}" srcOrd="2" destOrd="0" parTransId="{C6E6148F-80B5-4F8A-A70A-907BBF11E85E}" sibTransId="{4F8235A2-F718-4DCF-88EF-60F461EC58BB}"/>
    <dgm:cxn modelId="{3E53568E-C775-4782-831D-1F06FD46B560}" type="presOf" srcId="{35BF0578-7DE9-4A65-973D-0A8E9A6EEA19}" destId="{89C1829A-A1CB-41E4-B9A8-8775175C8526}" srcOrd="0" destOrd="0" presId="urn:microsoft.com/office/officeart/2005/8/layout/lProcess1"/>
    <dgm:cxn modelId="{E02BBCE7-EE13-4471-8F5B-33C4EC4A7A2D}" srcId="{03120962-0B12-46FF-A3AF-5937EF76B415}" destId="{28E92B49-DEF1-47B2-9F37-B0CDAAC45512}" srcOrd="0" destOrd="0" parTransId="{FAC56DEB-83D7-4970-8D51-43F729A69E1D}" sibTransId="{716C17D5-084F-4715-946C-939E5910B0C7}"/>
    <dgm:cxn modelId="{1A72F727-1369-42CC-9867-CC60E0040B5C}" type="presParOf" srcId="{DB5A8D79-1102-4ED1-AFDC-FB11C9E0A5B4}" destId="{1E13A044-C47D-4CD1-820F-B0C0854ACBDA}" srcOrd="0" destOrd="0" presId="urn:microsoft.com/office/officeart/2005/8/layout/lProcess1"/>
    <dgm:cxn modelId="{847ADE06-BA47-4549-8E9C-8FB3E6E644F4}" type="presParOf" srcId="{1E13A044-C47D-4CD1-820F-B0C0854ACBDA}" destId="{A143514F-6080-458F-8F53-95B6DC5B1BBC}" srcOrd="0" destOrd="0" presId="urn:microsoft.com/office/officeart/2005/8/layout/lProcess1"/>
    <dgm:cxn modelId="{4CBB28AE-1C25-489A-B709-05D788B8FCA0}" type="presParOf" srcId="{1E13A044-C47D-4CD1-820F-B0C0854ACBDA}" destId="{08103DEA-E43A-4297-BE7D-43C5C3407C29}" srcOrd="1" destOrd="0" presId="urn:microsoft.com/office/officeart/2005/8/layout/lProcess1"/>
    <dgm:cxn modelId="{662CABB2-3FC2-44E7-BA8D-1D863FE116CC}" type="presParOf" srcId="{1E13A044-C47D-4CD1-820F-B0C0854ACBDA}" destId="{730CC691-FA48-4A26-A208-789398AEB295}" srcOrd="2" destOrd="0" presId="urn:microsoft.com/office/officeart/2005/8/layout/lProcess1"/>
    <dgm:cxn modelId="{A843190F-D176-4173-BF59-566FAF934AD6}" type="presParOf" srcId="{1E13A044-C47D-4CD1-820F-B0C0854ACBDA}" destId="{B16EED58-FBAB-45AD-8465-B04F07EB0851}" srcOrd="3" destOrd="0" presId="urn:microsoft.com/office/officeart/2005/8/layout/lProcess1"/>
    <dgm:cxn modelId="{BCA5F9AB-23C0-4F53-B941-F9A3753B48A9}" type="presParOf" srcId="{1E13A044-C47D-4CD1-820F-B0C0854ACBDA}" destId="{194793F7-EDC0-4B21-B729-8464E5B3B499}" srcOrd="4" destOrd="0" presId="urn:microsoft.com/office/officeart/2005/8/layout/lProcess1"/>
    <dgm:cxn modelId="{F4C79294-03FD-4180-8F19-0B47A186CA7B}" type="presParOf" srcId="{1E13A044-C47D-4CD1-820F-B0C0854ACBDA}" destId="{DBF90389-CD2F-4560-B153-A3F7044F76B1}" srcOrd="5" destOrd="0" presId="urn:microsoft.com/office/officeart/2005/8/layout/lProcess1"/>
    <dgm:cxn modelId="{DA52A1D6-4EB5-44DF-B26A-F096F8C87371}" type="presParOf" srcId="{1E13A044-C47D-4CD1-820F-B0C0854ACBDA}" destId="{4BE8EE23-43D7-4DA8-8EDB-02EDEF94B455}" srcOrd="6" destOrd="0" presId="urn:microsoft.com/office/officeart/2005/8/layout/lProcess1"/>
    <dgm:cxn modelId="{FF1B8E14-32FA-41EA-A6C9-1041B35BD629}" type="presParOf" srcId="{1E13A044-C47D-4CD1-820F-B0C0854ACBDA}" destId="{DFEF60B4-FE77-45F3-96A3-18F822F309B8}" srcOrd="7" destOrd="0" presId="urn:microsoft.com/office/officeart/2005/8/layout/lProcess1"/>
    <dgm:cxn modelId="{703C507D-50D4-43F5-BCB4-F14B045B5F82}" type="presParOf" srcId="{1E13A044-C47D-4CD1-820F-B0C0854ACBDA}" destId="{A183DAA2-89BE-49B7-BF00-937AA50200B3}" srcOrd="8" destOrd="0" presId="urn:microsoft.com/office/officeart/2005/8/layout/lProcess1"/>
    <dgm:cxn modelId="{8F129FEB-AB09-4BC0-8F97-6516477B9050}" type="presParOf" srcId="{DB5A8D79-1102-4ED1-AFDC-FB11C9E0A5B4}" destId="{58E1615B-F1DC-464D-9CB1-5938B48A057A}" srcOrd="1" destOrd="0" presId="urn:microsoft.com/office/officeart/2005/8/layout/lProcess1"/>
    <dgm:cxn modelId="{1190CB73-F5EB-455C-9274-9B875A86C86F}" type="presParOf" srcId="{DB5A8D79-1102-4ED1-AFDC-FB11C9E0A5B4}" destId="{A808EB48-4BAB-4888-AF44-7A3A1D770706}" srcOrd="2" destOrd="0" presId="urn:microsoft.com/office/officeart/2005/8/layout/lProcess1"/>
    <dgm:cxn modelId="{F25E0B19-48EA-4332-9B96-0A1DB2FC4AB7}" type="presParOf" srcId="{A808EB48-4BAB-4888-AF44-7A3A1D770706}" destId="{89C1829A-A1CB-41E4-B9A8-8775175C8526}" srcOrd="0" destOrd="0" presId="urn:microsoft.com/office/officeart/2005/8/layout/lProcess1"/>
    <dgm:cxn modelId="{8222CA27-41BE-4EC8-9622-AA9FE757AD6B}" type="presParOf" srcId="{A808EB48-4BAB-4888-AF44-7A3A1D770706}" destId="{BA5B0F9B-524C-4CAF-8CC4-EDB17676ED19}" srcOrd="1" destOrd="0" presId="urn:microsoft.com/office/officeart/2005/8/layout/lProcess1"/>
    <dgm:cxn modelId="{FA892E60-FCF9-4E8E-8358-64547D35EBE5}" type="presParOf" srcId="{A808EB48-4BAB-4888-AF44-7A3A1D770706}" destId="{694B9B57-6997-403F-BBDC-DAB1AEC4256E}" srcOrd="2" destOrd="0" presId="urn:microsoft.com/office/officeart/2005/8/layout/lProcess1"/>
    <dgm:cxn modelId="{A9D3C129-B8CD-4668-811E-864E307CA594}" type="presParOf" srcId="{A808EB48-4BAB-4888-AF44-7A3A1D770706}" destId="{1F4B2503-A622-4846-A6DF-040050D7054F}" srcOrd="3" destOrd="0" presId="urn:microsoft.com/office/officeart/2005/8/layout/lProcess1"/>
    <dgm:cxn modelId="{A05C5B49-1EAB-487B-8D68-C946246FD2B6}" type="presParOf" srcId="{A808EB48-4BAB-4888-AF44-7A3A1D770706}" destId="{DB916052-94E7-4A26-828A-08F072D91223}" srcOrd="4" destOrd="0" presId="urn:microsoft.com/office/officeart/2005/8/layout/lProcess1"/>
    <dgm:cxn modelId="{9EA99873-20D7-43BF-8E4E-EC9E556A1A9E}" type="presParOf" srcId="{A808EB48-4BAB-4888-AF44-7A3A1D770706}" destId="{F95DFC6C-49AC-4593-BC8B-C731E163A025}" srcOrd="5" destOrd="0" presId="urn:microsoft.com/office/officeart/2005/8/layout/lProcess1"/>
    <dgm:cxn modelId="{50BFB124-EBA7-4F20-867F-8258D7134948}" type="presParOf" srcId="{A808EB48-4BAB-4888-AF44-7A3A1D770706}" destId="{8334D256-5C1E-4FC2-A29E-87473FB8E79E}" srcOrd="6" destOrd="0" presId="urn:microsoft.com/office/officeart/2005/8/layout/lProcess1"/>
    <dgm:cxn modelId="{62CD0C78-B27F-47AB-AB07-8E7CA380F88A}" type="presParOf" srcId="{A808EB48-4BAB-4888-AF44-7A3A1D770706}" destId="{7C8C7748-2429-4C96-A469-A196D7B1B7A6}" srcOrd="7" destOrd="0" presId="urn:microsoft.com/office/officeart/2005/8/layout/lProcess1"/>
    <dgm:cxn modelId="{1547F849-98E9-46BF-9CFD-2159474D0B53}" type="presParOf" srcId="{A808EB48-4BAB-4888-AF44-7A3A1D770706}" destId="{BE7DC44F-914F-4D8B-9A32-A25DBD8F77E0}" srcOrd="8" destOrd="0" presId="urn:microsoft.com/office/officeart/2005/8/layout/lProcess1"/>
    <dgm:cxn modelId="{7C32EE49-B9CF-45DD-BB07-F2C29BADD838}" type="presParOf" srcId="{DB5A8D79-1102-4ED1-AFDC-FB11C9E0A5B4}" destId="{F1AE5264-4580-4829-85D9-5C66F8FE06D9}" srcOrd="3" destOrd="0" presId="urn:microsoft.com/office/officeart/2005/8/layout/lProcess1"/>
    <dgm:cxn modelId="{D5A5F54E-F507-4325-BA62-476985D8C796}" type="presParOf" srcId="{DB5A8D79-1102-4ED1-AFDC-FB11C9E0A5B4}" destId="{4A353A8C-A27A-4300-AA62-397ABC4CEAC8}" srcOrd="4" destOrd="0" presId="urn:microsoft.com/office/officeart/2005/8/layout/lProcess1"/>
    <dgm:cxn modelId="{00DF3CD8-2AD9-46CB-9222-334533EFAFBC}" type="presParOf" srcId="{4A353A8C-A27A-4300-AA62-397ABC4CEAC8}" destId="{1E05D11C-6C7C-4DF4-B9BD-B9661B92393A}" srcOrd="0" destOrd="0" presId="urn:microsoft.com/office/officeart/2005/8/layout/lProcess1"/>
    <dgm:cxn modelId="{763746D8-C635-42A8-B8AD-8EB39B0B74D5}" type="presParOf" srcId="{4A353A8C-A27A-4300-AA62-397ABC4CEAC8}" destId="{75DAE625-1882-4769-9CF5-924483F232A3}" srcOrd="1" destOrd="0" presId="urn:microsoft.com/office/officeart/2005/8/layout/lProcess1"/>
    <dgm:cxn modelId="{4A302B83-6620-461D-99FE-8EA57DC36A8A}" type="presParOf" srcId="{4A353A8C-A27A-4300-AA62-397ABC4CEAC8}" destId="{F2801EA4-4442-4927-8264-A2A1C740EF95}" srcOrd="2" destOrd="0" presId="urn:microsoft.com/office/officeart/2005/8/layout/lProcess1"/>
    <dgm:cxn modelId="{861E48B9-7B45-4DA1-AA99-A4509E66DE86}" type="presParOf" srcId="{4A353A8C-A27A-4300-AA62-397ABC4CEAC8}" destId="{C7DF3B85-E813-4137-A0BC-30F5A9FC044E}" srcOrd="3" destOrd="0" presId="urn:microsoft.com/office/officeart/2005/8/layout/lProcess1"/>
    <dgm:cxn modelId="{D3F91EB6-BA6D-4271-BD8D-57FCF1514C51}" type="presParOf" srcId="{4A353A8C-A27A-4300-AA62-397ABC4CEAC8}" destId="{FB308B3E-F1B0-4E70-9A33-685969B16ADB}" srcOrd="4" destOrd="0" presId="urn:microsoft.com/office/officeart/2005/8/layout/lProcess1"/>
    <dgm:cxn modelId="{AF8D9327-CCC4-4389-AA2C-E93D92805004}" type="presParOf" srcId="{4A353A8C-A27A-4300-AA62-397ABC4CEAC8}" destId="{6235EEDB-50B9-40CC-A519-91FB8CBDACE9}" srcOrd="5" destOrd="0" presId="urn:microsoft.com/office/officeart/2005/8/layout/lProcess1"/>
    <dgm:cxn modelId="{12B916FA-953C-4876-8774-76032212BC6D}" type="presParOf" srcId="{4A353A8C-A27A-4300-AA62-397ABC4CEAC8}" destId="{6D930D2A-BF8A-452E-A3C6-D7AD4122FF7A}" srcOrd="6" destOrd="0" presId="urn:microsoft.com/office/officeart/2005/8/layout/lProcess1"/>
    <dgm:cxn modelId="{955AE43B-68D2-444B-AFCE-59A6A2105C04}" type="presParOf" srcId="{4A353A8C-A27A-4300-AA62-397ABC4CEAC8}" destId="{A39DB622-8371-4E9D-887C-A0F7D998A028}" srcOrd="7" destOrd="0" presId="urn:microsoft.com/office/officeart/2005/8/layout/lProcess1"/>
    <dgm:cxn modelId="{7DA9A768-E7C6-4376-B5A4-91D3A7495DB2}" type="presParOf" srcId="{4A353A8C-A27A-4300-AA62-397ABC4CEAC8}" destId="{4FC1882F-E92F-4DE6-9C95-E20FB8EEB4D4}" srcOrd="8"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638649-8276-4B6C-83F1-E852CF6A9CC9}">
      <dsp:nvSpPr>
        <dsp:cNvPr id="0" name=""/>
        <dsp:cNvSpPr/>
      </dsp:nvSpPr>
      <dsp:spPr>
        <a:xfrm>
          <a:off x="0" y="0"/>
          <a:ext cx="2305462" cy="762595"/>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dsp:spPr>
      <dsp:style>
        <a:lnRef idx="3">
          <a:schemeClr val="lt1"/>
        </a:lnRef>
        <a:fillRef idx="1">
          <a:schemeClr val="accent3"/>
        </a:fillRef>
        <a:effectRef idx="1">
          <a:schemeClr val="accent3"/>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rPr>
            <a:t>Deterministic Approach</a:t>
          </a:r>
          <a:endParaRPr lang="en-US" sz="1800" b="1" kern="1200" dirty="0">
            <a:solidFill>
              <a:schemeClr val="bg1"/>
            </a:solidFill>
          </a:endParaRPr>
        </a:p>
      </dsp:txBody>
      <dsp:txXfrm>
        <a:off x="22336" y="22336"/>
        <a:ext cx="2260790" cy="717923"/>
      </dsp:txXfrm>
    </dsp:sp>
    <dsp:sp modelId="{0D95853C-D3AC-44A4-B47B-B411D8C3716D}">
      <dsp:nvSpPr>
        <dsp:cNvPr id="0" name=""/>
        <dsp:cNvSpPr/>
      </dsp:nvSpPr>
      <dsp:spPr>
        <a:xfrm>
          <a:off x="230546" y="762595"/>
          <a:ext cx="394936" cy="2133794"/>
        </a:xfrm>
        <a:custGeom>
          <a:avLst/>
          <a:gdLst/>
          <a:ahLst/>
          <a:cxnLst/>
          <a:rect l="0" t="0" r="0" b="0"/>
          <a:pathLst>
            <a:path>
              <a:moveTo>
                <a:pt x="0" y="0"/>
              </a:moveTo>
              <a:lnTo>
                <a:pt x="0" y="2133794"/>
              </a:lnTo>
              <a:lnTo>
                <a:pt x="394936" y="2133794"/>
              </a:lnTo>
            </a:path>
          </a:pathLst>
        </a:custGeom>
        <a:noFill/>
        <a:ln w="25400" cap="flat" cmpd="sng" algn="ctr">
          <a:solidFill>
            <a:schemeClr val="accent1">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3EDC213-7EB3-4CC8-832A-C3636DF70320}">
      <dsp:nvSpPr>
        <dsp:cNvPr id="0" name=""/>
        <dsp:cNvSpPr/>
      </dsp:nvSpPr>
      <dsp:spPr>
        <a:xfrm>
          <a:off x="625482" y="2372642"/>
          <a:ext cx="2932636" cy="1047493"/>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z="-12700" extrusionH="1700"/>
      </dsp:spPr>
      <dsp:style>
        <a:lnRef idx="3">
          <a:schemeClr val="lt1"/>
        </a:lnRef>
        <a:fillRef idx="1">
          <a:schemeClr val="accent3"/>
        </a:fillRef>
        <a:effectRef idx="1">
          <a:schemeClr val="accent3"/>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Reliability Analysis </a:t>
          </a:r>
          <a:r>
            <a:rPr lang="en-US" sz="1400" kern="1200" dirty="0" smtClean="0">
              <a:solidFill>
                <a:schemeClr val="tx1"/>
              </a:solidFill>
            </a:rPr>
            <a:t>is done assuming each contingency is certain</a:t>
          </a:r>
        </a:p>
        <a:p>
          <a:pPr lvl="0" algn="ctr" defTabSz="622300">
            <a:lnSpc>
              <a:spcPct val="90000"/>
            </a:lnSpc>
            <a:spcBef>
              <a:spcPct val="0"/>
            </a:spcBef>
            <a:spcAft>
              <a:spcPct val="35000"/>
            </a:spcAft>
          </a:pPr>
          <a:r>
            <a:rPr lang="en-US" sz="1400" kern="1200" dirty="0" smtClean="0">
              <a:solidFill>
                <a:schemeClr val="tx1"/>
              </a:solidFill>
            </a:rPr>
            <a:t>System issues (thermal loading, voltage, etc.)</a:t>
          </a:r>
        </a:p>
      </dsp:txBody>
      <dsp:txXfrm>
        <a:off x="656162" y="2403322"/>
        <a:ext cx="2871276" cy="986133"/>
      </dsp:txXfrm>
    </dsp:sp>
    <dsp:sp modelId="{B271153C-02F1-4E13-9654-74F47A74A122}">
      <dsp:nvSpPr>
        <dsp:cNvPr id="0" name=""/>
        <dsp:cNvSpPr/>
      </dsp:nvSpPr>
      <dsp:spPr>
        <a:xfrm>
          <a:off x="230546" y="762595"/>
          <a:ext cx="386443" cy="757603"/>
        </a:xfrm>
        <a:custGeom>
          <a:avLst/>
          <a:gdLst/>
          <a:ahLst/>
          <a:cxnLst/>
          <a:rect l="0" t="0" r="0" b="0"/>
          <a:pathLst>
            <a:path>
              <a:moveTo>
                <a:pt x="0" y="0"/>
              </a:moveTo>
              <a:lnTo>
                <a:pt x="0" y="757603"/>
              </a:lnTo>
              <a:lnTo>
                <a:pt x="386443" y="757603"/>
              </a:lnTo>
            </a:path>
          </a:pathLst>
        </a:custGeom>
        <a:noFill/>
        <a:ln w="25400" cap="flat" cmpd="sng" algn="ctr">
          <a:solidFill>
            <a:schemeClr val="accent1">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19121C2-FE81-4FA9-8DED-3C2FC95D1B94}">
      <dsp:nvSpPr>
        <dsp:cNvPr id="0" name=""/>
        <dsp:cNvSpPr/>
      </dsp:nvSpPr>
      <dsp:spPr>
        <a:xfrm>
          <a:off x="616990" y="990553"/>
          <a:ext cx="2917836" cy="1059290"/>
        </a:xfrm>
        <a:prstGeom prst="roundRect">
          <a:avLst>
            <a:gd name="adj" fmla="val 10000"/>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z="-12700" extrusionH="1700"/>
      </dsp:spPr>
      <dsp:style>
        <a:lnRef idx="3">
          <a:schemeClr val="lt1"/>
        </a:lnRef>
        <a:fillRef idx="1">
          <a:schemeClr val="accent3"/>
        </a:fillRef>
        <a:effectRef idx="1">
          <a:schemeClr val="accent3"/>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Several</a:t>
          </a:r>
          <a:r>
            <a:rPr lang="en-US" sz="1400" kern="1200" dirty="0" smtClean="0">
              <a:solidFill>
                <a:schemeClr val="tx1"/>
              </a:solidFill>
            </a:rPr>
            <a:t> </a:t>
          </a:r>
          <a:r>
            <a:rPr lang="en-US" sz="1600" b="1" kern="1200" dirty="0" smtClean="0">
              <a:solidFill>
                <a:srgbClr val="FFFF00"/>
              </a:solidFill>
            </a:rPr>
            <a:t>cases</a:t>
          </a:r>
          <a:r>
            <a:rPr lang="en-US" sz="1400" kern="1200" dirty="0" smtClean="0">
              <a:solidFill>
                <a:schemeClr val="tx1"/>
              </a:solidFill>
            </a:rPr>
            <a:t> for certain operating conditions (e.g. summer peak and off peak) based on engineering judgement</a:t>
          </a:r>
          <a:endParaRPr lang="en-US" sz="1400" kern="1200" dirty="0">
            <a:solidFill>
              <a:schemeClr val="tx1"/>
            </a:solidFill>
          </a:endParaRPr>
        </a:p>
      </dsp:txBody>
      <dsp:txXfrm>
        <a:off x="648016" y="1021579"/>
        <a:ext cx="2855784" cy="997238"/>
      </dsp:txXfrm>
    </dsp:sp>
    <dsp:sp modelId="{129D0C17-B729-4C0E-83FF-2514B15FB625}">
      <dsp:nvSpPr>
        <dsp:cNvPr id="0" name=""/>
        <dsp:cNvSpPr/>
      </dsp:nvSpPr>
      <dsp:spPr>
        <a:xfrm>
          <a:off x="4327272" y="2"/>
          <a:ext cx="2267638" cy="762595"/>
        </a:xfrm>
        <a:prstGeom prst="roundRect">
          <a:avLst>
            <a:gd name="adj" fmla="val 10000"/>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dsp:spPr>
      <dsp:style>
        <a:lnRef idx="3">
          <a:schemeClr val="lt1"/>
        </a:lnRef>
        <a:fillRef idx="1">
          <a:schemeClr val="accent4"/>
        </a:fillRef>
        <a:effectRef idx="1">
          <a:schemeClr val="accent4"/>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smtClean="0">
              <a:solidFill>
                <a:schemeClr val="bg1"/>
              </a:solidFill>
            </a:rPr>
            <a:t>Probabilistic Approach</a:t>
          </a:r>
          <a:endParaRPr lang="en-US" sz="1800" b="1" kern="1200" dirty="0">
            <a:solidFill>
              <a:schemeClr val="bg1"/>
            </a:solidFill>
          </a:endParaRPr>
        </a:p>
      </dsp:txBody>
      <dsp:txXfrm>
        <a:off x="4349608" y="22338"/>
        <a:ext cx="2222966" cy="717923"/>
      </dsp:txXfrm>
    </dsp:sp>
    <dsp:sp modelId="{915C1077-C7F1-4BCF-9DEF-A6C9CC880418}">
      <dsp:nvSpPr>
        <dsp:cNvPr id="0" name=""/>
        <dsp:cNvSpPr/>
      </dsp:nvSpPr>
      <dsp:spPr>
        <a:xfrm>
          <a:off x="4554036" y="762598"/>
          <a:ext cx="382842" cy="3570974"/>
        </a:xfrm>
        <a:custGeom>
          <a:avLst/>
          <a:gdLst/>
          <a:ahLst/>
          <a:cxnLst/>
          <a:rect l="0" t="0" r="0" b="0"/>
          <a:pathLst>
            <a:path>
              <a:moveTo>
                <a:pt x="0" y="0"/>
              </a:moveTo>
              <a:lnTo>
                <a:pt x="0" y="3570974"/>
              </a:lnTo>
              <a:lnTo>
                <a:pt x="382842" y="3570974"/>
              </a:lnTo>
            </a:path>
          </a:pathLst>
        </a:custGeom>
        <a:noFill/>
        <a:ln w="25400" cap="flat" cmpd="sng" algn="ctr">
          <a:solidFill>
            <a:schemeClr val="accent1">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F9F229E-CDCD-4EE5-9BC7-BC0798E93E31}">
      <dsp:nvSpPr>
        <dsp:cNvPr id="0" name=""/>
        <dsp:cNvSpPr/>
      </dsp:nvSpPr>
      <dsp:spPr>
        <a:xfrm>
          <a:off x="4936879" y="3809997"/>
          <a:ext cx="3527900" cy="1047150"/>
        </a:xfrm>
        <a:prstGeom prst="roundRect">
          <a:avLst>
            <a:gd name="adj" fmla="val 10000"/>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z="-12700" extrusionH="1700"/>
      </dsp:spPr>
      <dsp:style>
        <a:lnRef idx="3">
          <a:schemeClr val="lt1"/>
        </a:lnRef>
        <a:fillRef idx="1">
          <a:schemeClr val="accent4"/>
        </a:fillRef>
        <a:effectRef idx="1">
          <a:schemeClr val="accent4"/>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Risk Assessment</a:t>
          </a:r>
          <a:r>
            <a:rPr lang="en-US" sz="1400" kern="1200" dirty="0" smtClean="0">
              <a:solidFill>
                <a:schemeClr val="bg1"/>
              </a:solidFill>
            </a:rPr>
            <a:t> (Risk = Impact x probability of events and scenario)</a:t>
          </a:r>
        </a:p>
        <a:p>
          <a:pPr lvl="0" algn="ctr" defTabSz="622300">
            <a:lnSpc>
              <a:spcPct val="90000"/>
            </a:lnSpc>
            <a:spcBef>
              <a:spcPct val="0"/>
            </a:spcBef>
            <a:spcAft>
              <a:spcPct val="35000"/>
            </a:spcAft>
          </a:pPr>
          <a:r>
            <a:rPr lang="en-US" sz="1400" kern="1200" dirty="0" smtClean="0">
              <a:solidFill>
                <a:schemeClr val="bg1"/>
              </a:solidFill>
            </a:rPr>
            <a:t>(e.g. Expected Unserved Energy)</a:t>
          </a:r>
          <a:endParaRPr lang="en-US" sz="1400" kern="1200" dirty="0">
            <a:solidFill>
              <a:schemeClr val="bg1"/>
            </a:solidFill>
          </a:endParaRPr>
        </a:p>
      </dsp:txBody>
      <dsp:txXfrm>
        <a:off x="4967549" y="3840667"/>
        <a:ext cx="3466560" cy="985810"/>
      </dsp:txXfrm>
    </dsp:sp>
    <dsp:sp modelId="{47442E30-C5B5-4FB1-97FA-210CE20F7873}">
      <dsp:nvSpPr>
        <dsp:cNvPr id="0" name=""/>
        <dsp:cNvSpPr/>
      </dsp:nvSpPr>
      <dsp:spPr>
        <a:xfrm>
          <a:off x="4554036" y="762598"/>
          <a:ext cx="382842" cy="2322903"/>
        </a:xfrm>
        <a:custGeom>
          <a:avLst/>
          <a:gdLst/>
          <a:ahLst/>
          <a:cxnLst/>
          <a:rect l="0" t="0" r="0" b="0"/>
          <a:pathLst>
            <a:path>
              <a:moveTo>
                <a:pt x="0" y="0"/>
              </a:moveTo>
              <a:lnTo>
                <a:pt x="0" y="2322903"/>
              </a:lnTo>
              <a:lnTo>
                <a:pt x="382842" y="2322903"/>
              </a:lnTo>
            </a:path>
          </a:pathLst>
        </a:custGeom>
        <a:noFill/>
        <a:ln w="25400" cap="flat" cmpd="sng" algn="ctr">
          <a:solidFill>
            <a:schemeClr val="accent1">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7DF03E1-3AB4-43D0-B379-5489D15C4F1D}">
      <dsp:nvSpPr>
        <dsp:cNvPr id="0" name=""/>
        <dsp:cNvSpPr/>
      </dsp:nvSpPr>
      <dsp:spPr>
        <a:xfrm>
          <a:off x="4936879" y="2438401"/>
          <a:ext cx="3527900" cy="1294200"/>
        </a:xfrm>
        <a:prstGeom prst="roundRect">
          <a:avLst>
            <a:gd name="adj" fmla="val 10000"/>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z="-12700" extrusionH="1700"/>
      </dsp:spPr>
      <dsp:style>
        <a:lnRef idx="3">
          <a:schemeClr val="lt1"/>
        </a:lnRef>
        <a:fillRef idx="1">
          <a:schemeClr val="accent4"/>
        </a:fillRef>
        <a:effectRef idx="1">
          <a:schemeClr val="accent4"/>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Reliability Analysis </a:t>
          </a:r>
          <a:r>
            <a:rPr lang="en-US" sz="1400" b="0" kern="1200" dirty="0" smtClean="0">
              <a:solidFill>
                <a:schemeClr val="bg1"/>
              </a:solidFill>
            </a:rPr>
            <a:t>is done for each contingency that </a:t>
          </a:r>
          <a:r>
            <a:rPr lang="en-US" sz="1400" kern="1200" dirty="0" smtClean="0">
              <a:solidFill>
                <a:schemeClr val="bg1"/>
              </a:solidFill>
            </a:rPr>
            <a:t>has outage statistics (frequency and duration). </a:t>
          </a:r>
        </a:p>
        <a:p>
          <a:pPr lvl="0" algn="ctr" defTabSz="622300">
            <a:lnSpc>
              <a:spcPct val="90000"/>
            </a:lnSpc>
            <a:spcBef>
              <a:spcPct val="0"/>
            </a:spcBef>
            <a:spcAft>
              <a:spcPct val="35000"/>
            </a:spcAft>
          </a:pPr>
          <a:r>
            <a:rPr lang="en-US" sz="1400" kern="1200" dirty="0" smtClean="0">
              <a:solidFill>
                <a:schemeClr val="bg1"/>
              </a:solidFill>
            </a:rPr>
            <a:t>System issues (thermal, voltage, etc.) as well as </a:t>
          </a:r>
          <a:r>
            <a:rPr lang="en-US" sz="1400" b="1" kern="1200" dirty="0" smtClean="0">
              <a:solidFill>
                <a:srgbClr val="FFFF00"/>
              </a:solidFill>
            </a:rPr>
            <a:t>Impact</a:t>
          </a:r>
          <a:r>
            <a:rPr lang="en-US" sz="1400" kern="1200" dirty="0" smtClean="0">
              <a:solidFill>
                <a:srgbClr val="FFFF00"/>
              </a:solidFill>
            </a:rPr>
            <a:t> </a:t>
          </a:r>
          <a:r>
            <a:rPr lang="en-US" sz="1400" kern="1200" dirty="0" smtClean="0">
              <a:solidFill>
                <a:schemeClr val="bg1"/>
              </a:solidFill>
            </a:rPr>
            <a:t>(e.g. load curtailment)</a:t>
          </a:r>
          <a:endParaRPr lang="en-US" sz="1400" kern="1200" dirty="0">
            <a:solidFill>
              <a:schemeClr val="bg1"/>
            </a:solidFill>
          </a:endParaRPr>
        </a:p>
      </dsp:txBody>
      <dsp:txXfrm>
        <a:off x="4974785" y="2476307"/>
        <a:ext cx="3452088" cy="1218388"/>
      </dsp:txXfrm>
    </dsp:sp>
    <dsp:sp modelId="{17E90C27-5E60-47FD-B1DA-8010540375D5}">
      <dsp:nvSpPr>
        <dsp:cNvPr id="0" name=""/>
        <dsp:cNvSpPr/>
      </dsp:nvSpPr>
      <dsp:spPr>
        <a:xfrm>
          <a:off x="4554036" y="762598"/>
          <a:ext cx="383562" cy="858674"/>
        </a:xfrm>
        <a:custGeom>
          <a:avLst/>
          <a:gdLst/>
          <a:ahLst/>
          <a:cxnLst/>
          <a:rect l="0" t="0" r="0" b="0"/>
          <a:pathLst>
            <a:path>
              <a:moveTo>
                <a:pt x="0" y="0"/>
              </a:moveTo>
              <a:lnTo>
                <a:pt x="0" y="858674"/>
              </a:lnTo>
              <a:lnTo>
                <a:pt x="383562" y="858674"/>
              </a:lnTo>
            </a:path>
          </a:pathLst>
        </a:custGeom>
        <a:noFill/>
        <a:ln w="25400" cap="flat" cmpd="sng" algn="ctr">
          <a:solidFill>
            <a:schemeClr val="accent1">
              <a:tint val="99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1B5623C-515A-4666-A530-515AFE4A2DFE}">
      <dsp:nvSpPr>
        <dsp:cNvPr id="0" name=""/>
        <dsp:cNvSpPr/>
      </dsp:nvSpPr>
      <dsp:spPr>
        <a:xfrm>
          <a:off x="4937599" y="946398"/>
          <a:ext cx="3520786" cy="1349747"/>
        </a:xfrm>
        <a:prstGeom prst="roundRect">
          <a:avLst>
            <a:gd name="adj" fmla="val 10000"/>
          </a:avLst>
        </a:prstGeom>
        <a:solidFill>
          <a:schemeClr val="accent4"/>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chilly" dir="t"/>
        </a:scene3d>
        <a:sp3d z="-12700" extrusionH="1700"/>
      </dsp:spPr>
      <dsp:style>
        <a:lnRef idx="3">
          <a:schemeClr val="lt1"/>
        </a:lnRef>
        <a:fillRef idx="1">
          <a:schemeClr val="accent4"/>
        </a:fillRef>
        <a:effectRef idx="1">
          <a:schemeClr val="accent4"/>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A large number of cases</a:t>
          </a:r>
          <a:r>
            <a:rPr lang="en-US" sz="1400" kern="1200" dirty="0" smtClean="0">
              <a:solidFill>
                <a:schemeClr val="bg1"/>
              </a:solidFill>
            </a:rPr>
            <a:t> covering a wide spectrum of operating conditions by considering uncertainties of weather, intermittent generation, load forecast, economic, distribution side.</a:t>
          </a:r>
        </a:p>
        <a:p>
          <a:pPr lvl="0" algn="ctr" defTabSz="622300">
            <a:lnSpc>
              <a:spcPct val="90000"/>
            </a:lnSpc>
            <a:spcBef>
              <a:spcPct val="0"/>
            </a:spcBef>
            <a:spcAft>
              <a:spcPct val="35000"/>
            </a:spcAft>
          </a:pPr>
          <a:r>
            <a:rPr lang="en-US" sz="1400" b="1" kern="1200" dirty="0" smtClean="0">
              <a:solidFill>
                <a:srgbClr val="FFFF00"/>
              </a:solidFill>
            </a:rPr>
            <a:t>Probability</a:t>
          </a:r>
          <a:r>
            <a:rPr lang="en-US" sz="1400" kern="1200" dirty="0" smtClean="0">
              <a:solidFill>
                <a:srgbClr val="FFFF00"/>
              </a:solidFill>
            </a:rPr>
            <a:t> </a:t>
          </a:r>
          <a:r>
            <a:rPr lang="en-US" sz="1400" kern="1200" dirty="0" smtClean="0">
              <a:solidFill>
                <a:schemeClr val="bg1"/>
              </a:solidFill>
            </a:rPr>
            <a:t>is assigned to each case</a:t>
          </a:r>
          <a:endParaRPr lang="en-US" sz="1400" kern="1200" dirty="0">
            <a:solidFill>
              <a:schemeClr val="bg1"/>
            </a:solidFill>
          </a:endParaRPr>
        </a:p>
      </dsp:txBody>
      <dsp:txXfrm>
        <a:off x="4977132" y="985931"/>
        <a:ext cx="3441720" cy="12706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CEFE3-97B4-4D51-8133-457E1C7B2477}">
      <dsp:nvSpPr>
        <dsp:cNvPr id="0" name=""/>
        <dsp:cNvSpPr/>
      </dsp:nvSpPr>
      <dsp:spPr>
        <a:xfrm>
          <a:off x="0" y="4161265"/>
          <a:ext cx="85344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419B80-1414-4646-906E-9B8F33E93F24}">
      <dsp:nvSpPr>
        <dsp:cNvPr id="0" name=""/>
        <dsp:cNvSpPr/>
      </dsp:nvSpPr>
      <dsp:spPr>
        <a:xfrm>
          <a:off x="0" y="2373936"/>
          <a:ext cx="85344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7D2A25-8FEF-4D0F-A8BA-8A7570859BD8}">
      <dsp:nvSpPr>
        <dsp:cNvPr id="0" name=""/>
        <dsp:cNvSpPr/>
      </dsp:nvSpPr>
      <dsp:spPr>
        <a:xfrm>
          <a:off x="0" y="586606"/>
          <a:ext cx="85344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A3C4DA-D22A-47CB-9D3D-924071841BD7}">
      <dsp:nvSpPr>
        <dsp:cNvPr id="0" name=""/>
        <dsp:cNvSpPr/>
      </dsp:nvSpPr>
      <dsp:spPr>
        <a:xfrm>
          <a:off x="2218944" y="654"/>
          <a:ext cx="6315456" cy="585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en-US" sz="1800" kern="1200" dirty="0" smtClean="0"/>
            <a:t>ERCOT started to participate in the EPRI Risk-based Transmission Planning Program</a:t>
          </a:r>
          <a:endParaRPr lang="en-US" sz="1800" kern="1200" dirty="0"/>
        </a:p>
      </dsp:txBody>
      <dsp:txXfrm>
        <a:off x="2218944" y="654"/>
        <a:ext cx="6315456" cy="585952"/>
      </dsp:txXfrm>
    </dsp:sp>
    <dsp:sp modelId="{040A8297-41E8-4918-91EC-765097AEE97E}">
      <dsp:nvSpPr>
        <dsp:cNvPr id="0" name=""/>
        <dsp:cNvSpPr/>
      </dsp:nvSpPr>
      <dsp:spPr>
        <a:xfrm>
          <a:off x="0" y="654"/>
          <a:ext cx="2218944" cy="585952"/>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Mid 2014~1</a:t>
          </a:r>
          <a:r>
            <a:rPr lang="en-US" sz="1800" kern="1200" baseline="30000" dirty="0" smtClean="0"/>
            <a:t>st</a:t>
          </a:r>
          <a:r>
            <a:rPr lang="en-US" sz="1800" kern="1200" dirty="0" smtClean="0"/>
            <a:t> qtr. 2015</a:t>
          </a:r>
          <a:endParaRPr lang="en-US" sz="1800" kern="1200" dirty="0"/>
        </a:p>
      </dsp:txBody>
      <dsp:txXfrm>
        <a:off x="28609" y="29263"/>
        <a:ext cx="2161726" cy="557343"/>
      </dsp:txXfrm>
    </dsp:sp>
    <dsp:sp modelId="{94A19C3E-260D-4E98-9324-E2212A3B6B65}">
      <dsp:nvSpPr>
        <dsp:cNvPr id="0" name=""/>
        <dsp:cNvSpPr/>
      </dsp:nvSpPr>
      <dsp:spPr>
        <a:xfrm>
          <a:off x="0" y="586606"/>
          <a:ext cx="8534400" cy="117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US" sz="1100" b="1" kern="1200" dirty="0" smtClean="0"/>
            <a:t>Goal</a:t>
          </a:r>
          <a:r>
            <a:rPr lang="en-US" sz="1100" kern="1200" dirty="0" smtClean="0"/>
            <a:t>: Develop basic concept, risk-based analysis method, metrics, data requirement guideline, new tools and improving existing tool for probabilistic planning</a:t>
          </a:r>
          <a:endParaRPr lang="en-US" sz="1100" kern="1200" dirty="0"/>
        </a:p>
        <a:p>
          <a:pPr marL="57150" lvl="1" indent="-57150" algn="l" defTabSz="488950">
            <a:lnSpc>
              <a:spcPct val="90000"/>
            </a:lnSpc>
            <a:spcBef>
              <a:spcPct val="0"/>
            </a:spcBef>
            <a:spcAft>
              <a:spcPct val="15000"/>
            </a:spcAft>
            <a:buChar char="••"/>
          </a:pPr>
          <a:r>
            <a:rPr lang="en-US" sz="1100" b="1" kern="1200" dirty="0" smtClean="0"/>
            <a:t>Value: </a:t>
          </a:r>
          <a:r>
            <a:rPr lang="en-US" sz="1100" b="0" kern="1200" dirty="0" smtClean="0"/>
            <a:t>1)</a:t>
          </a:r>
          <a:r>
            <a:rPr lang="en-US" sz="1100" kern="1200" dirty="0" smtClean="0"/>
            <a:t> Increase system reliability by considering deeper contingencies, 2) Incorporate some of the uncertainties, 3) Help us make a better decision on transmission investment</a:t>
          </a:r>
          <a:endParaRPr lang="en-US" sz="1100" kern="1200" dirty="0"/>
        </a:p>
        <a:p>
          <a:pPr marL="57150" lvl="1" indent="-57150" algn="l" defTabSz="488950">
            <a:lnSpc>
              <a:spcPct val="90000"/>
            </a:lnSpc>
            <a:spcBef>
              <a:spcPct val="0"/>
            </a:spcBef>
            <a:spcAft>
              <a:spcPct val="15000"/>
            </a:spcAft>
            <a:buChar char="••"/>
          </a:pPr>
          <a:r>
            <a:rPr lang="en-US" sz="1100" b="1" kern="1200" dirty="0" smtClean="0"/>
            <a:t>Deliverables</a:t>
          </a:r>
          <a:r>
            <a:rPr lang="en-US" sz="1100" kern="1200" dirty="0" smtClean="0"/>
            <a:t>: 1) Technical document of the RBTP, 2) Prototype of tools (e.g. </a:t>
          </a:r>
          <a:r>
            <a:rPr lang="en-US" sz="1100" kern="1200" dirty="0" err="1" smtClean="0"/>
            <a:t>TransCARE</a:t>
          </a:r>
          <a:r>
            <a:rPr lang="en-US" sz="1100" kern="1200" dirty="0" smtClean="0"/>
            <a:t>, Outage statistic creation, Risk-based Scenario Builder)</a:t>
          </a:r>
        </a:p>
        <a:p>
          <a:pPr marL="57150" lvl="1" indent="-57150" algn="l" defTabSz="488950">
            <a:lnSpc>
              <a:spcPct val="90000"/>
            </a:lnSpc>
            <a:spcBef>
              <a:spcPct val="0"/>
            </a:spcBef>
            <a:spcAft>
              <a:spcPct val="15000"/>
            </a:spcAft>
            <a:buChar char="••"/>
          </a:pPr>
          <a:endParaRPr lang="en-US" sz="1100" kern="1200" dirty="0"/>
        </a:p>
      </dsp:txBody>
      <dsp:txXfrm>
        <a:off x="0" y="586606"/>
        <a:ext cx="8534400" cy="1172080"/>
      </dsp:txXfrm>
    </dsp:sp>
    <dsp:sp modelId="{18FCE8F9-20BA-4B07-98B9-AAB04BFBF2BE}">
      <dsp:nvSpPr>
        <dsp:cNvPr id="0" name=""/>
        <dsp:cNvSpPr/>
      </dsp:nvSpPr>
      <dsp:spPr>
        <a:xfrm>
          <a:off x="2218944" y="1787983"/>
          <a:ext cx="6315456" cy="585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en-US" sz="1800" kern="1200" dirty="0" smtClean="0"/>
            <a:t>EPRI’s ERCOT Case Study </a:t>
          </a:r>
          <a:endParaRPr lang="en-US" sz="1800" kern="1200" dirty="0"/>
        </a:p>
      </dsp:txBody>
      <dsp:txXfrm>
        <a:off x="2218944" y="1787983"/>
        <a:ext cx="6315456" cy="585952"/>
      </dsp:txXfrm>
    </dsp:sp>
    <dsp:sp modelId="{E321D255-BA18-4129-A4D0-B98E2F2B698D}">
      <dsp:nvSpPr>
        <dsp:cNvPr id="0" name=""/>
        <dsp:cNvSpPr/>
      </dsp:nvSpPr>
      <dsp:spPr>
        <a:xfrm>
          <a:off x="0" y="1787983"/>
          <a:ext cx="2218944" cy="585952"/>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1</a:t>
          </a:r>
          <a:r>
            <a:rPr lang="en-US" sz="1800" kern="1200" baseline="30000" dirty="0" smtClean="0"/>
            <a:t>st</a:t>
          </a:r>
          <a:r>
            <a:rPr lang="en-US" sz="1800" kern="1200" dirty="0" smtClean="0"/>
            <a:t> qtr. 2015~1</a:t>
          </a:r>
          <a:r>
            <a:rPr lang="en-US" sz="1800" kern="1200" baseline="30000" dirty="0" smtClean="0"/>
            <a:t>st</a:t>
          </a:r>
          <a:r>
            <a:rPr lang="en-US" sz="1800" kern="1200" dirty="0" smtClean="0"/>
            <a:t> qtr.   2016</a:t>
          </a:r>
          <a:endParaRPr lang="en-US" sz="1800" kern="1200" dirty="0"/>
        </a:p>
      </dsp:txBody>
      <dsp:txXfrm>
        <a:off x="28609" y="1816592"/>
        <a:ext cx="2161726" cy="557343"/>
      </dsp:txXfrm>
    </dsp:sp>
    <dsp:sp modelId="{8F73386E-0AB8-42B4-A479-0475265A3BFE}">
      <dsp:nvSpPr>
        <dsp:cNvPr id="0" name=""/>
        <dsp:cNvSpPr/>
      </dsp:nvSpPr>
      <dsp:spPr>
        <a:xfrm>
          <a:off x="0" y="2373936"/>
          <a:ext cx="8534400" cy="117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t" anchorCtr="0">
          <a:noAutofit/>
        </a:bodyPr>
        <a:lstStyle/>
        <a:p>
          <a:pPr marL="57150" lvl="1" indent="-57150" algn="l" defTabSz="488950">
            <a:lnSpc>
              <a:spcPct val="90000"/>
            </a:lnSpc>
            <a:spcBef>
              <a:spcPct val="0"/>
            </a:spcBef>
            <a:spcAft>
              <a:spcPct val="15000"/>
            </a:spcAft>
            <a:buChar char="••"/>
          </a:pPr>
          <a:r>
            <a:rPr lang="en-US" sz="1100" b="1" kern="1200" dirty="0" smtClean="0"/>
            <a:t> EPRI performed a case study using the data ERCOT provided:</a:t>
          </a:r>
          <a:endParaRPr lang="en-US" sz="1100" b="1" kern="1200" dirty="0"/>
        </a:p>
        <a:p>
          <a:pPr marL="57150" lvl="1" indent="-57150" algn="l" defTabSz="488950">
            <a:lnSpc>
              <a:spcPct val="90000"/>
            </a:lnSpc>
            <a:spcBef>
              <a:spcPct val="0"/>
            </a:spcBef>
            <a:spcAft>
              <a:spcPct val="15000"/>
            </a:spcAft>
            <a:buChar char="••"/>
          </a:pPr>
          <a:r>
            <a:rPr lang="en-US" sz="1100" kern="1200" dirty="0" smtClean="0"/>
            <a:t> 11 years of weather, historical wind and load data, and economic load forecast error t</a:t>
          </a:r>
          <a:r>
            <a:rPr lang="en-US" sz="1100" kern="1200" dirty="0" smtClean="0">
              <a:sym typeface="Wingdings" panose="05000000000000000000" pitchFamily="2" charset="2"/>
            </a:rPr>
            <a:t>o create a number of system conditions</a:t>
          </a:r>
          <a:endParaRPr lang="en-US" sz="1100" kern="1200" dirty="0"/>
        </a:p>
        <a:p>
          <a:pPr marL="57150" lvl="1" indent="-57150" algn="l" defTabSz="488950">
            <a:lnSpc>
              <a:spcPct val="90000"/>
            </a:lnSpc>
            <a:spcBef>
              <a:spcPct val="0"/>
            </a:spcBef>
            <a:spcAft>
              <a:spcPct val="15000"/>
            </a:spcAft>
            <a:buChar char="••"/>
          </a:pPr>
          <a:r>
            <a:rPr lang="en-US" sz="1100" kern="1200" dirty="0" smtClean="0"/>
            <a:t> Transmission network models, contingency definitions</a:t>
          </a:r>
          <a:endParaRPr lang="en-US" sz="1100" kern="1200" dirty="0"/>
        </a:p>
        <a:p>
          <a:pPr marL="57150" lvl="1" indent="-57150" algn="l" defTabSz="488950">
            <a:lnSpc>
              <a:spcPct val="90000"/>
            </a:lnSpc>
            <a:spcBef>
              <a:spcPct val="0"/>
            </a:spcBef>
            <a:spcAft>
              <a:spcPct val="15000"/>
            </a:spcAft>
            <a:buChar char="••"/>
          </a:pPr>
          <a:r>
            <a:rPr lang="en-US" sz="1100" kern="1200" dirty="0" smtClean="0"/>
            <a:t> Outage statistics from NERC TADS and GADS</a:t>
          </a: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b="1" kern="1200" dirty="0" smtClean="0"/>
            <a:t>Deliverables</a:t>
          </a:r>
          <a:r>
            <a:rPr lang="en-US" sz="1100" kern="1200" dirty="0" smtClean="0"/>
            <a:t>: 1) Technical document of the case study, 2) Improved version of the tools (TransCARE, Risk-based Scenario Builder), 3) Cases and input data used for ERCOT Case study</a:t>
          </a:r>
          <a:endParaRPr lang="en-US" sz="1100" kern="1200" dirty="0"/>
        </a:p>
      </dsp:txBody>
      <dsp:txXfrm>
        <a:off x="0" y="2373936"/>
        <a:ext cx="8534400" cy="1172080"/>
      </dsp:txXfrm>
    </dsp:sp>
    <dsp:sp modelId="{2EA52FDD-1A4B-4E6F-8B75-3D2EDF6CFB65}">
      <dsp:nvSpPr>
        <dsp:cNvPr id="0" name=""/>
        <dsp:cNvSpPr/>
      </dsp:nvSpPr>
      <dsp:spPr>
        <a:xfrm>
          <a:off x="2218944" y="3575313"/>
          <a:ext cx="6315456" cy="5859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en-US" sz="1800" kern="1200" dirty="0" smtClean="0"/>
            <a:t>ERCOT’s Review on EPRI’s Case Study and Tools</a:t>
          </a:r>
          <a:endParaRPr lang="en-US" sz="1800" kern="1200" dirty="0"/>
        </a:p>
      </dsp:txBody>
      <dsp:txXfrm>
        <a:off x="2218944" y="3575313"/>
        <a:ext cx="6315456" cy="585952"/>
      </dsp:txXfrm>
    </dsp:sp>
    <dsp:sp modelId="{BB093DBD-8FDC-461F-9933-9A41D1709A30}">
      <dsp:nvSpPr>
        <dsp:cNvPr id="0" name=""/>
        <dsp:cNvSpPr/>
      </dsp:nvSpPr>
      <dsp:spPr>
        <a:xfrm>
          <a:off x="0" y="3575313"/>
          <a:ext cx="2218944" cy="585952"/>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1</a:t>
          </a:r>
          <a:r>
            <a:rPr lang="en-US" sz="1800" kern="1200" baseline="30000" dirty="0" smtClean="0"/>
            <a:t>st</a:t>
          </a:r>
          <a:r>
            <a:rPr lang="en-US" sz="1800" kern="1200" dirty="0" smtClean="0"/>
            <a:t> qtr. 2016~present</a:t>
          </a:r>
          <a:endParaRPr lang="en-US" sz="1800" kern="1200" dirty="0"/>
        </a:p>
      </dsp:txBody>
      <dsp:txXfrm>
        <a:off x="28609" y="3603922"/>
        <a:ext cx="2161726" cy="557343"/>
      </dsp:txXfrm>
    </dsp:sp>
    <dsp:sp modelId="{CA9F048B-FEF1-47B3-B228-3A2C8EC45205}">
      <dsp:nvSpPr>
        <dsp:cNvPr id="0" name=""/>
        <dsp:cNvSpPr/>
      </dsp:nvSpPr>
      <dsp:spPr>
        <a:xfrm>
          <a:off x="0" y="4161265"/>
          <a:ext cx="8534400" cy="117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 Using the cases and input data, ERCOT performed the analysis using the tools</a:t>
          </a:r>
          <a:endParaRPr lang="en-US" sz="1100" kern="1200" dirty="0"/>
        </a:p>
        <a:p>
          <a:pPr marL="57150" lvl="1" indent="-57150" algn="l" defTabSz="488950">
            <a:lnSpc>
              <a:spcPct val="90000"/>
            </a:lnSpc>
            <a:spcBef>
              <a:spcPct val="0"/>
            </a:spcBef>
            <a:spcAft>
              <a:spcPct val="15000"/>
            </a:spcAft>
            <a:buChar char="••"/>
          </a:pPr>
          <a:r>
            <a:rPr lang="en-US" sz="1100" kern="1200" dirty="0" smtClean="0"/>
            <a:t> Identified many issues in tools and areas to improve, documented the problems and created user-guide</a:t>
          </a:r>
          <a:endParaRPr lang="en-US" sz="1100" kern="1200" dirty="0"/>
        </a:p>
        <a:p>
          <a:pPr marL="57150" lvl="1" indent="-57150" algn="l" defTabSz="488950">
            <a:lnSpc>
              <a:spcPct val="90000"/>
            </a:lnSpc>
            <a:spcBef>
              <a:spcPct val="0"/>
            </a:spcBef>
            <a:spcAft>
              <a:spcPct val="15000"/>
            </a:spcAft>
            <a:buChar char="••"/>
          </a:pPr>
          <a:r>
            <a:rPr lang="en-US" sz="1100" kern="1200" dirty="0" smtClean="0"/>
            <a:t> Delivered the issues to EPRI so the tools can be fixed and improved</a:t>
          </a:r>
          <a:endParaRPr lang="en-US" sz="1100" kern="1200" dirty="0"/>
        </a:p>
        <a:p>
          <a:pPr marL="57150" lvl="1" indent="-57150" algn="l" defTabSz="488950">
            <a:lnSpc>
              <a:spcPct val="90000"/>
            </a:lnSpc>
            <a:spcBef>
              <a:spcPct val="0"/>
            </a:spcBef>
            <a:spcAft>
              <a:spcPct val="15000"/>
            </a:spcAft>
            <a:buChar char="••"/>
          </a:pPr>
          <a:r>
            <a:rPr lang="en-US" sz="1100" kern="1200" dirty="0" smtClean="0"/>
            <a:t> For the proof of concept, ERCOT tested  three transmission options using cases representing various system condition and extreme events such as substation outages and common right or way. The result has been delivered</a:t>
          </a:r>
          <a:endParaRPr lang="en-US" sz="1100" kern="1200" dirty="0"/>
        </a:p>
      </dsp:txBody>
      <dsp:txXfrm>
        <a:off x="0" y="4161265"/>
        <a:ext cx="8534400" cy="1172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43514F-6080-458F-8F53-95B6DC5B1BBC}">
      <dsp:nvSpPr>
        <dsp:cNvPr id="0" name=""/>
        <dsp:cNvSpPr/>
      </dsp:nvSpPr>
      <dsp:spPr>
        <a:xfrm>
          <a:off x="250779" y="2900"/>
          <a:ext cx="2449036" cy="612259"/>
        </a:xfrm>
        <a:prstGeom prst="roundRect">
          <a:avLst>
            <a:gd name="adj" fmla="val 10000"/>
          </a:avLst>
        </a:prstGeom>
        <a:solidFill>
          <a:schemeClr val="accent4">
            <a:alpha val="9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1" kern="1200" dirty="0" smtClean="0"/>
            <a:t>Case Development</a:t>
          </a:r>
          <a:endParaRPr lang="en-US" sz="1600" b="1" i="1" kern="1200" dirty="0"/>
        </a:p>
      </dsp:txBody>
      <dsp:txXfrm>
        <a:off x="268711" y="20832"/>
        <a:ext cx="2413172" cy="576395"/>
      </dsp:txXfrm>
    </dsp:sp>
    <dsp:sp modelId="{08103DEA-E43A-4297-BE7D-43C5C3407C29}">
      <dsp:nvSpPr>
        <dsp:cNvPr id="0" name=""/>
        <dsp:cNvSpPr/>
      </dsp:nvSpPr>
      <dsp:spPr>
        <a:xfrm rot="5400000">
          <a:off x="1421725" y="668732"/>
          <a:ext cx="107145" cy="107145"/>
        </a:xfrm>
        <a:prstGeom prst="rightArrow">
          <a:avLst>
            <a:gd name="adj1" fmla="val 66700"/>
            <a:gd name="adj2" fmla="val 50000"/>
          </a:avLst>
        </a:prstGeom>
        <a:solidFill>
          <a:schemeClr val="accent4">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30CC691-FA48-4A26-A208-789398AEB295}">
      <dsp:nvSpPr>
        <dsp:cNvPr id="0" name=""/>
        <dsp:cNvSpPr/>
      </dsp:nvSpPr>
      <dsp:spPr>
        <a:xfrm>
          <a:off x="250779" y="829450"/>
          <a:ext cx="2449036" cy="624443"/>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Tool</a:t>
          </a:r>
          <a:r>
            <a:rPr lang="en-US" sz="1400" kern="1200" dirty="0" smtClean="0"/>
            <a:t>: </a:t>
          </a:r>
          <a:r>
            <a:rPr lang="en-US" sz="1400" b="1" kern="1200" dirty="0" smtClean="0">
              <a:solidFill>
                <a:schemeClr val="accent4">
                  <a:lumMod val="50000"/>
                  <a:lumOff val="50000"/>
                </a:schemeClr>
              </a:solidFill>
            </a:rPr>
            <a:t>EPRI’s Risk-based Scenario Builder</a:t>
          </a:r>
          <a:endParaRPr lang="en-US" sz="1400" b="1" kern="1200" dirty="0">
            <a:solidFill>
              <a:schemeClr val="accent4">
                <a:lumMod val="50000"/>
                <a:lumOff val="50000"/>
              </a:schemeClr>
            </a:solidFill>
          </a:endParaRPr>
        </a:p>
      </dsp:txBody>
      <dsp:txXfrm>
        <a:off x="269068" y="847739"/>
        <a:ext cx="2412458" cy="587865"/>
      </dsp:txXfrm>
    </dsp:sp>
    <dsp:sp modelId="{B16EED58-FBAB-45AD-8465-B04F07EB0851}">
      <dsp:nvSpPr>
        <dsp:cNvPr id="0" name=""/>
        <dsp:cNvSpPr/>
      </dsp:nvSpPr>
      <dsp:spPr>
        <a:xfrm rot="5400000">
          <a:off x="1421725" y="1507466"/>
          <a:ext cx="107145" cy="107145"/>
        </a:xfrm>
        <a:prstGeom prst="rightArrow">
          <a:avLst>
            <a:gd name="adj1" fmla="val 66700"/>
            <a:gd name="adj2" fmla="val 50000"/>
          </a:avLst>
        </a:prstGeom>
        <a:solidFill>
          <a:schemeClr val="accent4">
            <a:shade val="90000"/>
            <a:hueOff val="78519"/>
            <a:satOff val="-8338"/>
            <a:lumOff val="5174"/>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194793F7-EDC0-4B21-B729-8464E5B3B499}">
      <dsp:nvSpPr>
        <dsp:cNvPr id="0" name=""/>
        <dsp:cNvSpPr/>
      </dsp:nvSpPr>
      <dsp:spPr>
        <a:xfrm>
          <a:off x="250779" y="1668184"/>
          <a:ext cx="2449036" cy="1101999"/>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i="0" kern="1200" dirty="0" smtClean="0"/>
            <a:t>Input</a:t>
          </a:r>
          <a:r>
            <a:rPr lang="en-US" sz="1200" kern="1200" dirty="0" smtClean="0"/>
            <a:t>: historical data (11 year weather, renewable, load), 5 different load forecast errors, network model (RTP case), outage statistics (optional)</a:t>
          </a:r>
          <a:endParaRPr lang="en-US" sz="1200" kern="1200" dirty="0"/>
        </a:p>
      </dsp:txBody>
      <dsp:txXfrm>
        <a:off x="283055" y="1700460"/>
        <a:ext cx="2384484" cy="1037447"/>
      </dsp:txXfrm>
    </dsp:sp>
    <dsp:sp modelId="{DBF90389-CD2F-4560-B153-A3F7044F76B1}">
      <dsp:nvSpPr>
        <dsp:cNvPr id="0" name=""/>
        <dsp:cNvSpPr/>
      </dsp:nvSpPr>
      <dsp:spPr>
        <a:xfrm rot="5400000">
          <a:off x="1421725" y="2823756"/>
          <a:ext cx="107145" cy="107145"/>
        </a:xfrm>
        <a:prstGeom prst="rightArrow">
          <a:avLst>
            <a:gd name="adj1" fmla="val 66700"/>
            <a:gd name="adj2" fmla="val 50000"/>
          </a:avLst>
        </a:prstGeom>
        <a:solidFill>
          <a:schemeClr val="accent4">
            <a:shade val="90000"/>
            <a:hueOff val="157038"/>
            <a:satOff val="-16675"/>
            <a:lumOff val="1034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BE8EE23-43D7-4DA8-8EDB-02EDEF94B455}">
      <dsp:nvSpPr>
        <dsp:cNvPr id="0" name=""/>
        <dsp:cNvSpPr/>
      </dsp:nvSpPr>
      <dsp:spPr>
        <a:xfrm>
          <a:off x="250779" y="2984474"/>
          <a:ext cx="2449036" cy="612259"/>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i="0" kern="1200" dirty="0" smtClean="0"/>
            <a:t>Output</a:t>
          </a:r>
          <a:r>
            <a:rPr lang="en-US" sz="1200" kern="1200" dirty="0" smtClean="0"/>
            <a:t>: cases in PTI format, probability of each case, deeper contingencies (optional)</a:t>
          </a:r>
          <a:endParaRPr lang="en-US" sz="1200" kern="1200" dirty="0"/>
        </a:p>
      </dsp:txBody>
      <dsp:txXfrm>
        <a:off x="268711" y="3002406"/>
        <a:ext cx="2413172" cy="576395"/>
      </dsp:txXfrm>
    </dsp:sp>
    <dsp:sp modelId="{DFEF60B4-FE77-45F3-96A3-18F822F309B8}">
      <dsp:nvSpPr>
        <dsp:cNvPr id="0" name=""/>
        <dsp:cNvSpPr/>
      </dsp:nvSpPr>
      <dsp:spPr>
        <a:xfrm rot="5400000">
          <a:off x="1421725" y="3650306"/>
          <a:ext cx="107145" cy="107145"/>
        </a:xfrm>
        <a:prstGeom prst="rightArrow">
          <a:avLst>
            <a:gd name="adj1" fmla="val 66700"/>
            <a:gd name="adj2" fmla="val 50000"/>
          </a:avLst>
        </a:prstGeom>
        <a:solidFill>
          <a:schemeClr val="bg1"/>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183DAA2-89BE-49B7-BF00-937AA50200B3}">
      <dsp:nvSpPr>
        <dsp:cNvPr id="0" name=""/>
        <dsp:cNvSpPr/>
      </dsp:nvSpPr>
      <dsp:spPr>
        <a:xfrm>
          <a:off x="250779" y="3811024"/>
          <a:ext cx="2449036" cy="925637"/>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i="0" kern="1200" dirty="0" smtClean="0"/>
            <a:t>Key issues to be resolved</a:t>
          </a:r>
          <a:r>
            <a:rPr lang="en-US" sz="1200" kern="1200" dirty="0" smtClean="0"/>
            <a:t>: </a:t>
          </a:r>
        </a:p>
        <a:p>
          <a:pPr lvl="0" algn="ctr" defTabSz="533400">
            <a:lnSpc>
              <a:spcPct val="90000"/>
            </a:lnSpc>
            <a:spcBef>
              <a:spcPct val="0"/>
            </a:spcBef>
            <a:spcAft>
              <a:spcPct val="35000"/>
            </a:spcAft>
          </a:pPr>
          <a:r>
            <a:rPr lang="en-US" sz="1200" kern="1200" smtClean="0"/>
            <a:t>How </a:t>
          </a:r>
          <a:r>
            <a:rPr lang="en-US" sz="1200" kern="1200" dirty="0" smtClean="0"/>
            <a:t>many cases need to be drawn to minimize the chances of missing critical operating conditions? Are those cases valid?</a:t>
          </a:r>
          <a:endParaRPr lang="en-US" sz="1200" kern="1200" dirty="0"/>
        </a:p>
      </dsp:txBody>
      <dsp:txXfrm>
        <a:off x="277890" y="3838135"/>
        <a:ext cx="2394814" cy="871415"/>
      </dsp:txXfrm>
    </dsp:sp>
    <dsp:sp modelId="{89C1829A-A1CB-41E4-B9A8-8775175C8526}">
      <dsp:nvSpPr>
        <dsp:cNvPr id="0" name=""/>
        <dsp:cNvSpPr/>
      </dsp:nvSpPr>
      <dsp:spPr>
        <a:xfrm>
          <a:off x="3042681" y="2900"/>
          <a:ext cx="2449036" cy="612259"/>
        </a:xfrm>
        <a:prstGeom prst="roundRect">
          <a:avLst>
            <a:gd name="adj" fmla="val 10000"/>
          </a:avLst>
        </a:prstGeom>
        <a:solidFill>
          <a:schemeClr val="accent4">
            <a:alpha val="90000"/>
            <a:hueOff val="0"/>
            <a:satOff val="0"/>
            <a:lumOff val="0"/>
            <a:alphaOff val="-2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1" kern="1200" dirty="0" smtClean="0"/>
            <a:t>Reliability Analysis</a:t>
          </a:r>
          <a:endParaRPr lang="en-US" sz="1600" b="1" i="1" kern="1200" dirty="0"/>
        </a:p>
      </dsp:txBody>
      <dsp:txXfrm>
        <a:off x="3060613" y="20832"/>
        <a:ext cx="2413172" cy="576395"/>
      </dsp:txXfrm>
    </dsp:sp>
    <dsp:sp modelId="{BA5B0F9B-524C-4CAF-8CC4-EDB17676ED19}">
      <dsp:nvSpPr>
        <dsp:cNvPr id="0" name=""/>
        <dsp:cNvSpPr/>
      </dsp:nvSpPr>
      <dsp:spPr>
        <a:xfrm rot="5400000">
          <a:off x="4213627" y="668732"/>
          <a:ext cx="107145" cy="107145"/>
        </a:xfrm>
        <a:prstGeom prst="rightArrow">
          <a:avLst>
            <a:gd name="adj1" fmla="val 66700"/>
            <a:gd name="adj2" fmla="val 50000"/>
          </a:avLst>
        </a:prstGeom>
        <a:solidFill>
          <a:schemeClr val="accent4">
            <a:shade val="90000"/>
            <a:hueOff val="314076"/>
            <a:satOff val="-33350"/>
            <a:lumOff val="2069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694B9B57-6997-403F-BBDC-DAB1AEC4256E}">
      <dsp:nvSpPr>
        <dsp:cNvPr id="0" name=""/>
        <dsp:cNvSpPr/>
      </dsp:nvSpPr>
      <dsp:spPr>
        <a:xfrm>
          <a:off x="3042681" y="829450"/>
          <a:ext cx="2449036" cy="612259"/>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Tool</a:t>
          </a:r>
          <a:r>
            <a:rPr lang="en-US" sz="1400" kern="1200" dirty="0" smtClean="0"/>
            <a:t>: </a:t>
          </a:r>
          <a:r>
            <a:rPr lang="en-US" sz="1400" b="1" kern="1200" dirty="0" smtClean="0">
              <a:solidFill>
                <a:schemeClr val="accent4">
                  <a:lumMod val="50000"/>
                  <a:lumOff val="50000"/>
                </a:schemeClr>
              </a:solidFill>
            </a:rPr>
            <a:t>EPRI’s TransCARE </a:t>
          </a:r>
          <a:r>
            <a:rPr lang="en-US" sz="1400" b="0" kern="1200" dirty="0" smtClean="0">
              <a:solidFill>
                <a:schemeClr val="tx1"/>
              </a:solidFill>
            </a:rPr>
            <a:t>or</a:t>
          </a:r>
          <a:r>
            <a:rPr lang="en-US" sz="1400" b="1" kern="1200" dirty="0" smtClean="0">
              <a:solidFill>
                <a:schemeClr val="accent4">
                  <a:lumMod val="50000"/>
                  <a:lumOff val="50000"/>
                </a:schemeClr>
              </a:solidFill>
            </a:rPr>
            <a:t> PSS/E</a:t>
          </a:r>
          <a:r>
            <a:rPr lang="en-US" sz="1400" b="1" kern="1200" dirty="0" smtClean="0">
              <a:solidFill>
                <a:schemeClr val="tx1"/>
              </a:solidFill>
            </a:rPr>
            <a:t>,</a:t>
          </a:r>
          <a:r>
            <a:rPr lang="en-US" sz="1400" b="1" kern="1200" dirty="0" smtClean="0">
              <a:solidFill>
                <a:schemeClr val="accent4">
                  <a:lumMod val="50000"/>
                  <a:lumOff val="50000"/>
                </a:schemeClr>
              </a:solidFill>
            </a:rPr>
            <a:t> Outage Statistics Creation Tool</a:t>
          </a:r>
          <a:endParaRPr lang="en-US" sz="1400" b="1" kern="1200" dirty="0">
            <a:solidFill>
              <a:schemeClr val="accent4">
                <a:lumMod val="50000"/>
                <a:lumOff val="50000"/>
              </a:schemeClr>
            </a:solidFill>
          </a:endParaRPr>
        </a:p>
      </dsp:txBody>
      <dsp:txXfrm>
        <a:off x="3060613" y="847382"/>
        <a:ext cx="2413172" cy="576395"/>
      </dsp:txXfrm>
    </dsp:sp>
    <dsp:sp modelId="{1F4B2503-A622-4846-A6DF-040050D7054F}">
      <dsp:nvSpPr>
        <dsp:cNvPr id="0" name=""/>
        <dsp:cNvSpPr/>
      </dsp:nvSpPr>
      <dsp:spPr>
        <a:xfrm rot="5400000">
          <a:off x="4213627" y="1495282"/>
          <a:ext cx="107145" cy="107145"/>
        </a:xfrm>
        <a:prstGeom prst="rightArrow">
          <a:avLst>
            <a:gd name="adj1" fmla="val 66700"/>
            <a:gd name="adj2" fmla="val 50000"/>
          </a:avLst>
        </a:prstGeom>
        <a:solidFill>
          <a:schemeClr val="accent4">
            <a:shade val="90000"/>
            <a:hueOff val="392595"/>
            <a:satOff val="-41688"/>
            <a:lumOff val="2587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DB916052-94E7-4A26-828A-08F072D91223}">
      <dsp:nvSpPr>
        <dsp:cNvPr id="0" name=""/>
        <dsp:cNvSpPr/>
      </dsp:nvSpPr>
      <dsp:spPr>
        <a:xfrm>
          <a:off x="3042681" y="1656000"/>
          <a:ext cx="2449036" cy="723059"/>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Input</a:t>
          </a:r>
          <a:r>
            <a:rPr lang="en-US" sz="1200" kern="1200" dirty="0" smtClean="0"/>
            <a:t>: cases, contingencies, user-defined contingencies, outage statistics of each element (e.g. NERC TADS or GADS data)</a:t>
          </a:r>
          <a:endParaRPr lang="en-US" sz="1200" kern="1200" dirty="0"/>
        </a:p>
      </dsp:txBody>
      <dsp:txXfrm>
        <a:off x="3063859" y="1677178"/>
        <a:ext cx="2406680" cy="680703"/>
      </dsp:txXfrm>
    </dsp:sp>
    <dsp:sp modelId="{F95DFC6C-49AC-4593-BC8B-C731E163A025}">
      <dsp:nvSpPr>
        <dsp:cNvPr id="0" name=""/>
        <dsp:cNvSpPr/>
      </dsp:nvSpPr>
      <dsp:spPr>
        <a:xfrm rot="5400000">
          <a:off x="4213627" y="2432632"/>
          <a:ext cx="107145" cy="107145"/>
        </a:xfrm>
        <a:prstGeom prst="rightArrow">
          <a:avLst>
            <a:gd name="adj1" fmla="val 66700"/>
            <a:gd name="adj2" fmla="val 50000"/>
          </a:avLst>
        </a:prstGeom>
        <a:solidFill>
          <a:schemeClr val="accent4">
            <a:shade val="90000"/>
            <a:hueOff val="471114"/>
            <a:satOff val="-50025"/>
            <a:lumOff val="3104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334D256-5C1E-4FC2-A29E-87473FB8E79E}">
      <dsp:nvSpPr>
        <dsp:cNvPr id="0" name=""/>
        <dsp:cNvSpPr/>
      </dsp:nvSpPr>
      <dsp:spPr>
        <a:xfrm>
          <a:off x="3042681" y="2593350"/>
          <a:ext cx="2449036" cy="572095"/>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Output</a:t>
          </a:r>
          <a:r>
            <a:rPr lang="en-US" sz="1200" kern="1200" dirty="0" smtClean="0"/>
            <a:t>: criteria violations, system impact (e.g. load curtailment), outage statistics of each event</a:t>
          </a:r>
          <a:endParaRPr lang="en-US" sz="1200" kern="1200" dirty="0"/>
        </a:p>
      </dsp:txBody>
      <dsp:txXfrm>
        <a:off x="3059437" y="2610106"/>
        <a:ext cx="2415524" cy="538583"/>
      </dsp:txXfrm>
    </dsp:sp>
    <dsp:sp modelId="{7C8C7748-2429-4C96-A469-A196D7B1B7A6}">
      <dsp:nvSpPr>
        <dsp:cNvPr id="0" name=""/>
        <dsp:cNvSpPr/>
      </dsp:nvSpPr>
      <dsp:spPr>
        <a:xfrm rot="5400000">
          <a:off x="4213627" y="3219018"/>
          <a:ext cx="107145" cy="107145"/>
        </a:xfrm>
        <a:prstGeom prst="rightArrow">
          <a:avLst>
            <a:gd name="adj1" fmla="val 66700"/>
            <a:gd name="adj2" fmla="val 50000"/>
          </a:avLst>
        </a:prstGeom>
        <a:solidFill>
          <a:schemeClr val="bg1"/>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BE7DC44F-914F-4D8B-9A32-A25DBD8F77E0}">
      <dsp:nvSpPr>
        <dsp:cNvPr id="0" name=""/>
        <dsp:cNvSpPr/>
      </dsp:nvSpPr>
      <dsp:spPr>
        <a:xfrm>
          <a:off x="3042681" y="3379736"/>
          <a:ext cx="2449036" cy="1394150"/>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Key issues to be resolved</a:t>
          </a:r>
          <a:r>
            <a:rPr lang="en-US" sz="1200" kern="1200" dirty="0" smtClean="0"/>
            <a:t>: </a:t>
          </a:r>
        </a:p>
        <a:p>
          <a:pPr lvl="0" algn="ctr" defTabSz="533400">
            <a:lnSpc>
              <a:spcPct val="90000"/>
            </a:lnSpc>
            <a:spcBef>
              <a:spcPct val="0"/>
            </a:spcBef>
            <a:spcAft>
              <a:spcPct val="35000"/>
            </a:spcAft>
          </a:pPr>
          <a:r>
            <a:rPr lang="en-US" sz="1200" kern="1200" smtClean="0"/>
            <a:t>Sensitive </a:t>
          </a:r>
          <a:r>
            <a:rPr lang="en-US" sz="1200" kern="1200" dirty="0" smtClean="0"/>
            <a:t>to slight change in operating condition resulting in Inconsistent result of system impact, numerous non-converged contingencies and tools not capable of calculating load curtailment for voltage collapse</a:t>
          </a:r>
          <a:endParaRPr lang="en-US" sz="1200" kern="1200" dirty="0"/>
        </a:p>
      </dsp:txBody>
      <dsp:txXfrm>
        <a:off x="3083514" y="3420569"/>
        <a:ext cx="2367370" cy="1312484"/>
      </dsp:txXfrm>
    </dsp:sp>
    <dsp:sp modelId="{1E05D11C-6C7C-4DF4-B9BD-B9661B92393A}">
      <dsp:nvSpPr>
        <dsp:cNvPr id="0" name=""/>
        <dsp:cNvSpPr/>
      </dsp:nvSpPr>
      <dsp:spPr>
        <a:xfrm>
          <a:off x="5834583" y="2900"/>
          <a:ext cx="2449036" cy="612259"/>
        </a:xfrm>
        <a:prstGeom prst="roundRect">
          <a:avLst>
            <a:gd name="adj" fmla="val 10000"/>
          </a:avLst>
        </a:prstGeom>
        <a:solidFill>
          <a:schemeClr val="accent4">
            <a:alpha val="90000"/>
            <a:hueOff val="0"/>
            <a:satOff val="0"/>
            <a:lumOff val="0"/>
            <a:alpha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1" kern="1200" dirty="0" smtClean="0"/>
            <a:t>Risk Assessment</a:t>
          </a:r>
          <a:endParaRPr lang="en-US" sz="1600" b="1" i="1" kern="1200" dirty="0"/>
        </a:p>
      </dsp:txBody>
      <dsp:txXfrm>
        <a:off x="5852515" y="20832"/>
        <a:ext cx="2413172" cy="576395"/>
      </dsp:txXfrm>
    </dsp:sp>
    <dsp:sp modelId="{75DAE625-1882-4769-9CF5-924483F232A3}">
      <dsp:nvSpPr>
        <dsp:cNvPr id="0" name=""/>
        <dsp:cNvSpPr/>
      </dsp:nvSpPr>
      <dsp:spPr>
        <a:xfrm rot="5400000">
          <a:off x="7005529" y="668732"/>
          <a:ext cx="107145" cy="107145"/>
        </a:xfrm>
        <a:prstGeom prst="rightArrow">
          <a:avLst>
            <a:gd name="adj1" fmla="val 66700"/>
            <a:gd name="adj2" fmla="val 50000"/>
          </a:avLst>
        </a:prstGeom>
        <a:solidFill>
          <a:schemeClr val="accent4">
            <a:shade val="90000"/>
            <a:hueOff val="628152"/>
            <a:satOff val="-66700"/>
            <a:lumOff val="4139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2801EA4-4442-4927-8264-A2A1C740EF95}">
      <dsp:nvSpPr>
        <dsp:cNvPr id="0" name=""/>
        <dsp:cNvSpPr/>
      </dsp:nvSpPr>
      <dsp:spPr>
        <a:xfrm>
          <a:off x="5834583" y="829450"/>
          <a:ext cx="2449036" cy="612259"/>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Tool</a:t>
          </a:r>
          <a:r>
            <a:rPr lang="en-US" sz="1400" kern="1200" dirty="0" smtClean="0"/>
            <a:t>: </a:t>
          </a:r>
          <a:r>
            <a:rPr lang="en-US" sz="1400" b="1" kern="1200" dirty="0" smtClean="0">
              <a:solidFill>
                <a:schemeClr val="accent4">
                  <a:lumMod val="50000"/>
                  <a:lumOff val="50000"/>
                </a:schemeClr>
              </a:solidFill>
            </a:rPr>
            <a:t>EPRI TransCARE </a:t>
          </a:r>
          <a:r>
            <a:rPr lang="en-US" sz="1400" b="0" kern="1200" dirty="0" smtClean="0">
              <a:solidFill>
                <a:schemeClr val="tx1"/>
              </a:solidFill>
            </a:rPr>
            <a:t>or</a:t>
          </a:r>
          <a:r>
            <a:rPr lang="en-US" sz="1400" b="1" kern="1200" dirty="0" smtClean="0">
              <a:solidFill>
                <a:schemeClr val="tx1"/>
              </a:solidFill>
            </a:rPr>
            <a:t> </a:t>
          </a:r>
          <a:r>
            <a:rPr lang="en-US" sz="1400" b="1" kern="1200" dirty="0" smtClean="0">
              <a:solidFill>
                <a:schemeClr val="accent4">
                  <a:lumMod val="50000"/>
                  <a:lumOff val="50000"/>
                </a:schemeClr>
              </a:solidFill>
            </a:rPr>
            <a:t>PSS/E</a:t>
          </a:r>
          <a:endParaRPr lang="en-US" sz="1400" b="1" kern="1200" dirty="0">
            <a:solidFill>
              <a:schemeClr val="accent4">
                <a:lumMod val="50000"/>
                <a:lumOff val="50000"/>
              </a:schemeClr>
            </a:solidFill>
          </a:endParaRPr>
        </a:p>
      </dsp:txBody>
      <dsp:txXfrm>
        <a:off x="5852515" y="847382"/>
        <a:ext cx="2413172" cy="576395"/>
      </dsp:txXfrm>
    </dsp:sp>
    <dsp:sp modelId="{C7DF3B85-E813-4137-A0BC-30F5A9FC044E}">
      <dsp:nvSpPr>
        <dsp:cNvPr id="0" name=""/>
        <dsp:cNvSpPr/>
      </dsp:nvSpPr>
      <dsp:spPr>
        <a:xfrm rot="5400000">
          <a:off x="7005529" y="1495282"/>
          <a:ext cx="107145" cy="107145"/>
        </a:xfrm>
        <a:prstGeom prst="rightArrow">
          <a:avLst>
            <a:gd name="adj1" fmla="val 66700"/>
            <a:gd name="adj2" fmla="val 50000"/>
          </a:avLst>
        </a:prstGeom>
        <a:solidFill>
          <a:schemeClr val="accent4">
            <a:shade val="90000"/>
            <a:hueOff val="706671"/>
            <a:satOff val="-75038"/>
            <a:lumOff val="4656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B308B3E-F1B0-4E70-9A33-685969B16ADB}">
      <dsp:nvSpPr>
        <dsp:cNvPr id="0" name=""/>
        <dsp:cNvSpPr/>
      </dsp:nvSpPr>
      <dsp:spPr>
        <a:xfrm>
          <a:off x="5834583" y="1656000"/>
          <a:ext cx="2449036" cy="800143"/>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Input</a:t>
          </a:r>
          <a:r>
            <a:rPr lang="en-US" sz="1200" kern="1200" dirty="0" smtClean="0"/>
            <a:t>: system impact (MW curtailment) associated with each contingency, probability of each critical contingency</a:t>
          </a:r>
          <a:endParaRPr lang="en-US" sz="1200" kern="1200" dirty="0"/>
        </a:p>
      </dsp:txBody>
      <dsp:txXfrm>
        <a:off x="5858018" y="1679435"/>
        <a:ext cx="2402166" cy="753273"/>
      </dsp:txXfrm>
    </dsp:sp>
    <dsp:sp modelId="{6235EEDB-50B9-40CC-A519-91FB8CBDACE9}">
      <dsp:nvSpPr>
        <dsp:cNvPr id="0" name=""/>
        <dsp:cNvSpPr/>
      </dsp:nvSpPr>
      <dsp:spPr>
        <a:xfrm rot="5400000">
          <a:off x="7005529" y="2509716"/>
          <a:ext cx="107145" cy="107145"/>
        </a:xfrm>
        <a:prstGeom prst="rightArrow">
          <a:avLst>
            <a:gd name="adj1" fmla="val 66700"/>
            <a:gd name="adj2" fmla="val 50000"/>
          </a:avLst>
        </a:prstGeom>
        <a:solidFill>
          <a:schemeClr val="accent4">
            <a:shade val="90000"/>
            <a:hueOff val="785190"/>
            <a:satOff val="-83375"/>
            <a:lumOff val="51739"/>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6D930D2A-BF8A-452E-A3C6-D7AD4122FF7A}">
      <dsp:nvSpPr>
        <dsp:cNvPr id="0" name=""/>
        <dsp:cNvSpPr/>
      </dsp:nvSpPr>
      <dsp:spPr>
        <a:xfrm>
          <a:off x="5834583" y="2670434"/>
          <a:ext cx="2449036" cy="612259"/>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Output</a:t>
          </a:r>
          <a:r>
            <a:rPr lang="en-US" sz="1200" kern="1200" dirty="0" smtClean="0"/>
            <a:t>: risk metrics </a:t>
          </a:r>
        </a:p>
        <a:p>
          <a:pPr lvl="0" algn="ctr" defTabSz="533400">
            <a:lnSpc>
              <a:spcPct val="90000"/>
            </a:lnSpc>
            <a:spcBef>
              <a:spcPct val="0"/>
            </a:spcBef>
            <a:spcAft>
              <a:spcPct val="35000"/>
            </a:spcAft>
          </a:pPr>
          <a:r>
            <a:rPr lang="en-US" sz="1200" kern="1200" dirty="0" smtClean="0"/>
            <a:t>(e.g. EUE or IRI)</a:t>
          </a:r>
          <a:endParaRPr lang="en-US" sz="1200" kern="1200" dirty="0"/>
        </a:p>
      </dsp:txBody>
      <dsp:txXfrm>
        <a:off x="5852515" y="2688366"/>
        <a:ext cx="2413172" cy="576395"/>
      </dsp:txXfrm>
    </dsp:sp>
    <dsp:sp modelId="{A39DB622-8371-4E9D-887C-A0F7D998A028}">
      <dsp:nvSpPr>
        <dsp:cNvPr id="0" name=""/>
        <dsp:cNvSpPr/>
      </dsp:nvSpPr>
      <dsp:spPr>
        <a:xfrm rot="5400000">
          <a:off x="7005529" y="3336266"/>
          <a:ext cx="107145" cy="107145"/>
        </a:xfrm>
        <a:prstGeom prst="rightArrow">
          <a:avLst>
            <a:gd name="adj1" fmla="val 66700"/>
            <a:gd name="adj2" fmla="val 50000"/>
          </a:avLst>
        </a:prstGeom>
        <a:solidFill>
          <a:schemeClr val="bg1"/>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FC1882F-E92F-4DE6-9C95-E20FB8EEB4D4}">
      <dsp:nvSpPr>
        <dsp:cNvPr id="0" name=""/>
        <dsp:cNvSpPr/>
      </dsp:nvSpPr>
      <dsp:spPr>
        <a:xfrm>
          <a:off x="5834583" y="3496984"/>
          <a:ext cx="2449036" cy="1220697"/>
        </a:xfrm>
        <a:prstGeom prst="roundRect">
          <a:avLst>
            <a:gd name="adj" fmla="val 10000"/>
          </a:avLst>
        </a:prstGeom>
        <a:solidFill>
          <a:schemeClr val="accent4">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Key issues to be resolved</a:t>
          </a:r>
          <a:r>
            <a:rPr lang="en-US" sz="1200" kern="1200" dirty="0" smtClean="0"/>
            <a:t>: </a:t>
          </a:r>
        </a:p>
        <a:p>
          <a:pPr lvl="0" algn="ctr" defTabSz="533400">
            <a:lnSpc>
              <a:spcPct val="90000"/>
            </a:lnSpc>
            <a:spcBef>
              <a:spcPct val="0"/>
            </a:spcBef>
            <a:spcAft>
              <a:spcPct val="35000"/>
            </a:spcAft>
          </a:pPr>
          <a:r>
            <a:rPr lang="en-US" sz="1200" kern="1200" dirty="0" smtClean="0"/>
            <a:t>Data is the key to this probabilistic analysis. Outage statistics are needed for various contingency types (P1~P7) and extreme event</a:t>
          </a:r>
          <a:endParaRPr lang="en-US" sz="1200" kern="1200" dirty="0"/>
        </a:p>
      </dsp:txBody>
      <dsp:txXfrm>
        <a:off x="5870336" y="3532737"/>
        <a:ext cx="2377530" cy="114919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11/10/2016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19067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79706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669784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1533831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77836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651913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651913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58674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00001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382000" y="6561138"/>
            <a:ext cx="6858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382000" y="6561138"/>
            <a:ext cx="6858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382000" y="6561138"/>
            <a:ext cx="6858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48000" y="2590800"/>
            <a:ext cx="6096000" cy="2369880"/>
          </a:xfrm>
          <a:prstGeom prst="rect">
            <a:avLst/>
          </a:prstGeom>
          <a:noFill/>
        </p:spPr>
        <p:txBody>
          <a:bodyPr wrap="square" rtlCol="0">
            <a:spAutoFit/>
          </a:bodyPr>
          <a:lstStyle/>
          <a:p>
            <a:pPr algn="ctr">
              <a:spcBef>
                <a:spcPct val="0"/>
              </a:spcBef>
            </a:pPr>
            <a:r>
              <a:rPr lang="en-US" altLang="en-US" sz="4000" b="1" dirty="0" smtClean="0"/>
              <a:t>Probabilistic Transmission Planning - ERCOT</a:t>
            </a:r>
            <a:endParaRPr lang="en-US" altLang="en-US" sz="4000" b="1" dirty="0"/>
          </a:p>
          <a:p>
            <a:endParaRPr lang="en-US" sz="1400" dirty="0"/>
          </a:p>
          <a:p>
            <a:pPr algn="ctr"/>
            <a:r>
              <a:rPr lang="en-US" sz="1400" dirty="0" smtClean="0"/>
              <a:t>(November 16, PLWG)</a:t>
            </a:r>
            <a:endParaRPr lang="en-US" sz="14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TransCARE </a:t>
            </a:r>
            <a:r>
              <a:rPr lang="en-US" dirty="0">
                <a:solidFill>
                  <a:schemeClr val="tx1"/>
                </a:solidFill>
              </a:rPr>
              <a:t>(</a:t>
            </a:r>
            <a:r>
              <a:rPr lang="en-US" dirty="0" smtClean="0">
                <a:solidFill>
                  <a:schemeClr val="tx1"/>
                </a:solidFill>
              </a:rPr>
              <a:t>cont.)</a:t>
            </a:r>
            <a:endParaRPr lang="en-US" b="1" dirty="0">
              <a:solidFill>
                <a:schemeClr val="tx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10</a:t>
            </a:fld>
            <a:endParaRPr lang="en-US" dirty="0"/>
          </a:p>
        </p:txBody>
      </p:sp>
      <p:sp>
        <p:nvSpPr>
          <p:cNvPr id="4" name="Content Placeholder 3"/>
          <p:cNvSpPr>
            <a:spLocks noGrp="1"/>
          </p:cNvSpPr>
          <p:nvPr>
            <p:ph idx="1"/>
          </p:nvPr>
        </p:nvSpPr>
        <p:spPr>
          <a:xfrm>
            <a:off x="245269" y="762000"/>
            <a:ext cx="8534400" cy="4319832"/>
          </a:xfrm>
        </p:spPr>
        <p:txBody>
          <a:bodyPr/>
          <a:lstStyle/>
          <a:p>
            <a:pPr>
              <a:buFont typeface="Wingdings" panose="05000000000000000000" pitchFamily="2" charset="2"/>
              <a:buChar char="q"/>
            </a:pPr>
            <a:r>
              <a:rPr lang="en-US" sz="1800" dirty="0"/>
              <a:t>Input files to TransCARE:</a:t>
            </a:r>
          </a:p>
          <a:p>
            <a:pPr lvl="1">
              <a:buFont typeface="Wingdings" panose="05000000000000000000" pitchFamily="2" charset="2"/>
              <a:buChar char="§"/>
            </a:pPr>
            <a:r>
              <a:rPr lang="en-US" sz="1600" dirty="0"/>
              <a:t>Power flow case: *.</a:t>
            </a:r>
            <a:r>
              <a:rPr lang="en-US" sz="1600" dirty="0" err="1"/>
              <a:t>sav</a:t>
            </a:r>
            <a:r>
              <a:rPr lang="en-US" sz="1600" dirty="0"/>
              <a:t> in PSSE version 32, or GE PSLF. Up to 10 </a:t>
            </a:r>
            <a:r>
              <a:rPr lang="en-US" sz="1600" dirty="0" smtClean="0"/>
              <a:t>cases</a:t>
            </a:r>
            <a:endParaRPr lang="en-US" sz="1600" dirty="0"/>
          </a:p>
          <a:p>
            <a:pPr lvl="1">
              <a:buFont typeface="Wingdings" panose="05000000000000000000" pitchFamily="2" charset="2"/>
              <a:buChar char="§"/>
            </a:pPr>
            <a:r>
              <a:rPr lang="en-US" sz="1600" dirty="0"/>
              <a:t>Contingency: up to </a:t>
            </a:r>
            <a:r>
              <a:rPr lang="en-US" sz="1600" dirty="0" smtClean="0"/>
              <a:t>N-9 can be handled. Up </a:t>
            </a:r>
            <a:r>
              <a:rPr lang="en-US" sz="1600" dirty="0"/>
              <a:t>to 1 million </a:t>
            </a:r>
            <a:r>
              <a:rPr lang="en-US" sz="1600" dirty="0" smtClean="0"/>
              <a:t>contingencies</a:t>
            </a:r>
            <a:endParaRPr lang="en-US" sz="1600" dirty="0"/>
          </a:p>
          <a:p>
            <a:pPr lvl="1">
              <a:buFont typeface="Wingdings" panose="05000000000000000000" pitchFamily="2" charset="2"/>
              <a:buChar char="§"/>
            </a:pPr>
            <a:r>
              <a:rPr lang="en-US" sz="1600" dirty="0"/>
              <a:t>Outage Statistics: outage frequency and duration of each </a:t>
            </a:r>
            <a:r>
              <a:rPr lang="en-US" sz="1600" dirty="0" smtClean="0"/>
              <a:t>element</a:t>
            </a:r>
            <a:endParaRPr lang="en-US" sz="1600" dirty="0"/>
          </a:p>
          <a:p>
            <a:pPr lvl="1">
              <a:buFont typeface="Wingdings" panose="05000000000000000000" pitchFamily="2" charset="2"/>
              <a:buChar char="§"/>
            </a:pPr>
            <a:r>
              <a:rPr lang="en-US" sz="1600" dirty="0"/>
              <a:t>Other optional files: Common mode outage data, </a:t>
            </a:r>
            <a:r>
              <a:rPr lang="en-US" sz="1600" dirty="0" smtClean="0"/>
              <a:t>breaker location data, generation </a:t>
            </a:r>
            <a:r>
              <a:rPr lang="en-US" sz="1600" dirty="0"/>
              <a:t>dispatch data and load </a:t>
            </a:r>
            <a:r>
              <a:rPr lang="en-US" sz="1600" dirty="0" smtClean="0"/>
              <a:t>data</a:t>
            </a:r>
          </a:p>
          <a:p>
            <a:pPr lvl="1">
              <a:buFont typeface="Wingdings" panose="05000000000000000000" pitchFamily="2" charset="2"/>
              <a:buChar char="§"/>
            </a:pPr>
            <a:endParaRPr lang="en-US" sz="1600" dirty="0"/>
          </a:p>
          <a:p>
            <a:pPr>
              <a:buFont typeface="Wingdings" panose="05000000000000000000" pitchFamily="2" charset="2"/>
              <a:buChar char="q"/>
            </a:pPr>
            <a:r>
              <a:rPr lang="en-US" sz="1800" dirty="0" smtClean="0"/>
              <a:t>Reliability Analysis and Remedial Actions:</a:t>
            </a:r>
          </a:p>
          <a:p>
            <a:pPr lvl="1">
              <a:buFont typeface="Wingdings" panose="05000000000000000000" pitchFamily="2" charset="2"/>
              <a:buChar char="§"/>
            </a:pPr>
            <a:r>
              <a:rPr lang="en-US" sz="1600" dirty="0" smtClean="0"/>
              <a:t>Available solution methods: DC and AC Full NR</a:t>
            </a:r>
          </a:p>
          <a:p>
            <a:pPr lvl="1">
              <a:buFont typeface="Wingdings" panose="05000000000000000000" pitchFamily="2" charset="2"/>
              <a:buChar char="§"/>
            </a:pPr>
            <a:r>
              <a:rPr lang="en-US" sz="1600" dirty="0" smtClean="0"/>
              <a:t>Reliability analysis: Circuit loading, high/low bus voltage, voltage deviation, etc.</a:t>
            </a:r>
          </a:p>
          <a:p>
            <a:pPr lvl="1">
              <a:buFont typeface="Wingdings" panose="05000000000000000000" pitchFamily="2" charset="2"/>
              <a:buChar char="§"/>
            </a:pPr>
            <a:r>
              <a:rPr lang="en-US" sz="1600" dirty="0" smtClean="0"/>
              <a:t>Remedial actions: Load curtailment, generation/shunt/transformer adjustments</a:t>
            </a:r>
          </a:p>
          <a:p>
            <a:pPr lvl="1">
              <a:buFont typeface="Wingdings" panose="05000000000000000000" pitchFamily="2" charset="2"/>
              <a:buChar char="§"/>
            </a:pPr>
            <a:r>
              <a:rPr lang="en-US" sz="1600" dirty="0" smtClean="0"/>
              <a:t>Protection Control Group (PCG) Analysis: simultaneously trip elements when a fault occurs anywhere within their primary protection zone.</a:t>
            </a:r>
          </a:p>
          <a:p>
            <a:pPr lvl="1">
              <a:buFont typeface="Wingdings" panose="05000000000000000000" pitchFamily="2" charset="2"/>
              <a:buChar char="§"/>
            </a:pPr>
            <a:endParaRPr lang="en-US" sz="1600" dirty="0" smtClean="0"/>
          </a:p>
          <a:p>
            <a:pPr>
              <a:buFont typeface="Wingdings" panose="05000000000000000000" pitchFamily="2" charset="2"/>
              <a:buChar char="q"/>
            </a:pPr>
            <a:r>
              <a:rPr lang="en-US" sz="2000" dirty="0" smtClean="0"/>
              <a:t>Reliability indices calculated: </a:t>
            </a:r>
          </a:p>
          <a:p>
            <a:pPr lvl="1">
              <a:buFont typeface="Wingdings" panose="05000000000000000000" pitchFamily="2" charset="2"/>
              <a:buChar char="§"/>
            </a:pPr>
            <a:r>
              <a:rPr lang="en-US" sz="1600" dirty="0" smtClean="0"/>
              <a:t>Frequency, Duration, and Severity of system problems (by bus, circuit, and for study area)</a:t>
            </a:r>
          </a:p>
          <a:p>
            <a:pPr lvl="1">
              <a:buFont typeface="Wingdings" panose="05000000000000000000" pitchFamily="2" charset="2"/>
              <a:buChar char="§"/>
            </a:pPr>
            <a:r>
              <a:rPr lang="en-US" sz="1600" dirty="0" smtClean="0"/>
              <a:t>Frequency, Duration and Severity of load curtailment as well as unserved energy (by bus and for study area as well as by contingency)</a:t>
            </a:r>
            <a:endParaRPr lang="en-US" sz="1600" dirty="0"/>
          </a:p>
          <a:p>
            <a:pPr>
              <a:buFont typeface="Wingdings" panose="05000000000000000000" pitchFamily="2" charset="2"/>
              <a:buChar char="q"/>
            </a:pPr>
            <a:endParaRPr lang="en-US" sz="2000" dirty="0"/>
          </a:p>
          <a:p>
            <a:pPr marL="0" indent="0">
              <a:buNone/>
            </a:pPr>
            <a:endParaRPr lang="en-US" sz="1800" dirty="0" smtClean="0"/>
          </a:p>
          <a:p>
            <a:pPr marL="0" indent="0">
              <a:buNone/>
            </a:pPr>
            <a:endParaRPr lang="en-US" sz="1800" dirty="0" smtClean="0"/>
          </a:p>
          <a:p>
            <a:pPr>
              <a:buFont typeface="Wingdings" panose="05000000000000000000" pitchFamily="2" charset="2"/>
              <a:buChar char="q"/>
            </a:pPr>
            <a:endParaRPr lang="en-US" sz="1800" dirty="0"/>
          </a:p>
          <a:p>
            <a:pPr marL="0" indent="0">
              <a:buNone/>
            </a:pPr>
            <a:endParaRPr lang="en-US" sz="1800" dirty="0" smtClean="0"/>
          </a:p>
        </p:txBody>
      </p:sp>
    </p:spTree>
    <p:extLst>
      <p:ext uri="{BB962C8B-B14F-4D97-AF65-F5344CB8AC3E}">
        <p14:creationId xmlns:p14="http://schemas.microsoft.com/office/powerpoint/2010/main" val="134036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Key Issues To Be Resolved</a:t>
            </a:r>
            <a:endParaRPr lang="en-US" b="1" dirty="0">
              <a:solidFill>
                <a:schemeClr val="tx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11</a:t>
            </a:fld>
            <a:endParaRPr lang="en-US" dirty="0"/>
          </a:p>
        </p:txBody>
      </p:sp>
      <p:sp>
        <p:nvSpPr>
          <p:cNvPr id="3" name="Content Placeholder 2"/>
          <p:cNvSpPr>
            <a:spLocks noGrp="1"/>
          </p:cNvSpPr>
          <p:nvPr>
            <p:ph idx="1"/>
          </p:nvPr>
        </p:nvSpPr>
        <p:spPr>
          <a:xfrm>
            <a:off x="152400" y="1219200"/>
            <a:ext cx="8839200" cy="4572000"/>
          </a:xfrm>
        </p:spPr>
        <p:txBody>
          <a:bodyPr/>
          <a:lstStyle/>
          <a:p>
            <a:pPr marL="342900" lvl="1" indent="-342900">
              <a:buFont typeface="Wingdings" panose="05000000000000000000" pitchFamily="2" charset="2"/>
              <a:buChar char="q"/>
            </a:pPr>
            <a:r>
              <a:rPr lang="en-US" sz="2000" dirty="0" smtClean="0"/>
              <a:t>Tools </a:t>
            </a:r>
            <a:r>
              <a:rPr lang="en-US" sz="2000" dirty="0"/>
              <a:t>are </a:t>
            </a:r>
            <a:r>
              <a:rPr lang="en-US" sz="2000" dirty="0" smtClean="0"/>
              <a:t>research-grade. Significant improvement needed for tools</a:t>
            </a:r>
          </a:p>
          <a:p>
            <a:pPr lvl="1"/>
            <a:r>
              <a:rPr lang="en-US" sz="1800" dirty="0" smtClean="0"/>
              <a:t>Tools should be capable of computing system impact (e.g. MW load curtailment) to eliminate non-convergence (e.g. voltage collapse) in terms of MW load curtailment</a:t>
            </a:r>
          </a:p>
          <a:p>
            <a:pPr lvl="1"/>
            <a:r>
              <a:rPr lang="en-US" sz="1800" dirty="0" smtClean="0"/>
              <a:t>Results (e.g. MW load curtailment) need to be verified. TransCARE is very sensitive even for a slight change in a system</a:t>
            </a:r>
          </a:p>
          <a:p>
            <a:pPr lvl="1"/>
            <a:r>
              <a:rPr lang="en-US" sz="1800" dirty="0" smtClean="0"/>
              <a:t>Cases developed from RBSB tool needs to be verified. The number of cases to draw and study should be researched and determined </a:t>
            </a:r>
          </a:p>
          <a:p>
            <a:pPr lvl="1"/>
            <a:r>
              <a:rPr lang="en-US" sz="1800" dirty="0" smtClean="0"/>
              <a:t>Even if cases and tools are perfect, it may take longer time depending on the scope of study (e.g. a number of study cases, number of contingency combinations)</a:t>
            </a:r>
          </a:p>
          <a:p>
            <a:pPr lvl="1"/>
            <a:endParaRPr lang="en-US" sz="2000" dirty="0" smtClean="0"/>
          </a:p>
        </p:txBody>
      </p:sp>
    </p:spTree>
    <p:extLst>
      <p:ext uri="{BB962C8B-B14F-4D97-AF65-F5344CB8AC3E}">
        <p14:creationId xmlns:p14="http://schemas.microsoft.com/office/powerpoint/2010/main" val="2556096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Key Issues To Be Resolved (cont.)</a:t>
            </a:r>
            <a:endParaRPr lang="en-US" b="1" dirty="0">
              <a:solidFill>
                <a:schemeClr val="tx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12</a:t>
            </a:fld>
            <a:endParaRPr lang="en-US" dirty="0"/>
          </a:p>
        </p:txBody>
      </p:sp>
      <p:sp>
        <p:nvSpPr>
          <p:cNvPr id="3" name="Content Placeholder 2"/>
          <p:cNvSpPr>
            <a:spLocks noGrp="1"/>
          </p:cNvSpPr>
          <p:nvPr>
            <p:ph idx="1"/>
          </p:nvPr>
        </p:nvSpPr>
        <p:spPr>
          <a:xfrm>
            <a:off x="152400" y="1371600"/>
            <a:ext cx="8839200" cy="4876800"/>
          </a:xfrm>
        </p:spPr>
        <p:txBody>
          <a:bodyPr/>
          <a:lstStyle/>
          <a:p>
            <a:pPr>
              <a:buFont typeface="Wingdings" panose="05000000000000000000" pitchFamily="2" charset="2"/>
              <a:buChar char="q"/>
            </a:pPr>
            <a:r>
              <a:rPr lang="en-US" sz="2000" dirty="0" smtClean="0"/>
              <a:t>Availability </a:t>
            </a:r>
            <a:r>
              <a:rPr lang="en-US" sz="2000" dirty="0"/>
              <a:t>of outage statistics</a:t>
            </a:r>
          </a:p>
          <a:p>
            <a:pPr lvl="1"/>
            <a:r>
              <a:rPr lang="en-US" sz="1800" dirty="0" smtClean="0"/>
              <a:t>Probabilistic data requires outage data of transmission elements and generators</a:t>
            </a:r>
          </a:p>
          <a:p>
            <a:pPr lvl="1"/>
            <a:r>
              <a:rPr lang="en-US" sz="1800" dirty="0" smtClean="0"/>
              <a:t>Nation-wide generic data: NERC GADS (generator outage data for decades), TADS (transmission with 200 kV above since 2008), Canadian Electricity Association (CEA, greater than 60 kV since 1980)</a:t>
            </a:r>
          </a:p>
          <a:p>
            <a:pPr lvl="1"/>
            <a:r>
              <a:rPr lang="en-US" sz="1800" dirty="0" smtClean="0"/>
              <a:t>Best practice is using ERCOT region-specific data (by weather zone, by event type (P1~P7, EE), by voltage level). These are currently not available</a:t>
            </a:r>
          </a:p>
          <a:p>
            <a:pPr lvl="1"/>
            <a:endParaRPr lang="en-US" sz="1800" dirty="0" smtClean="0"/>
          </a:p>
          <a:p>
            <a:pPr>
              <a:buFont typeface="Wingdings" panose="05000000000000000000" pitchFamily="2" charset="2"/>
              <a:buChar char="q"/>
            </a:pPr>
            <a:r>
              <a:rPr lang="en-US" sz="2000" dirty="0" smtClean="0"/>
              <a:t>Criteria is not available (e.g. threshold associated with system impact, probability of event, magnitude of risk) that triggers action</a:t>
            </a:r>
            <a:endParaRPr lang="en-US" sz="2000" dirty="0"/>
          </a:p>
          <a:p>
            <a:pPr lvl="1"/>
            <a:endParaRPr lang="en-US" sz="1800" dirty="0" smtClean="0"/>
          </a:p>
        </p:txBody>
      </p:sp>
    </p:spTree>
    <p:extLst>
      <p:ext uri="{BB962C8B-B14F-4D97-AF65-F5344CB8AC3E}">
        <p14:creationId xmlns:p14="http://schemas.microsoft.com/office/powerpoint/2010/main" val="3921166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Next Steps</a:t>
            </a:r>
            <a:endParaRPr lang="en-US" b="1" dirty="0">
              <a:solidFill>
                <a:schemeClr val="tx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13</a:t>
            </a:fld>
            <a:endParaRPr lang="en-US" dirty="0"/>
          </a:p>
        </p:txBody>
      </p:sp>
      <p:graphicFrame>
        <p:nvGraphicFramePr>
          <p:cNvPr id="7" name="Content Placeholder 9"/>
          <p:cNvGraphicFramePr>
            <a:graphicFrameLocks/>
          </p:cNvGraphicFramePr>
          <p:nvPr>
            <p:extLst>
              <p:ext uri="{D42A27DB-BD31-4B8C-83A1-F6EECF244321}">
                <p14:modId xmlns:p14="http://schemas.microsoft.com/office/powerpoint/2010/main" val="2163863165"/>
              </p:ext>
            </p:extLst>
          </p:nvPr>
        </p:nvGraphicFramePr>
        <p:xfrm>
          <a:off x="304800" y="1219200"/>
          <a:ext cx="8458201" cy="4846320"/>
        </p:xfrm>
        <a:graphic>
          <a:graphicData uri="http://schemas.openxmlformats.org/drawingml/2006/table">
            <a:tbl>
              <a:tblPr firstRow="1" bandRow="1">
                <a:tableStyleId>{21E4AEA4-8DFA-4A89-87EB-49C32662AFE0}</a:tableStyleId>
              </a:tblPr>
              <a:tblGrid>
                <a:gridCol w="1742327"/>
                <a:gridCol w="6715874"/>
              </a:tblGrid>
              <a:tr h="370840">
                <a:tc>
                  <a:txBody>
                    <a:bodyPr/>
                    <a:lstStyle/>
                    <a:p>
                      <a:pPr algn="ctr"/>
                      <a:r>
                        <a:rPr lang="en-US" dirty="0" smtClean="0"/>
                        <a:t>Tentative Schedule</a:t>
                      </a:r>
                      <a:endParaRPr lang="en-US" i="0" dirty="0"/>
                    </a:p>
                  </a:txBody>
                  <a:tcPr/>
                </a:tc>
                <a:tc>
                  <a:txBody>
                    <a:bodyPr/>
                    <a:lstStyle/>
                    <a:p>
                      <a:pPr algn="ctr"/>
                      <a:r>
                        <a:rPr lang="en-US" dirty="0" smtClean="0"/>
                        <a:t>Description</a:t>
                      </a:r>
                      <a:endParaRPr lang="en-US" i="0" dirty="0"/>
                    </a:p>
                  </a:txBody>
                  <a:tcPr/>
                </a:tc>
              </a:tr>
              <a:tr h="2255520">
                <a:tc>
                  <a:txBody>
                    <a:bodyPr/>
                    <a:lstStyle/>
                    <a:p>
                      <a:r>
                        <a:rPr lang="en-US" dirty="0" smtClean="0"/>
                        <a:t>Present ~</a:t>
                      </a:r>
                      <a:r>
                        <a:rPr lang="en-US" baseline="0" dirty="0" smtClean="0"/>
                        <a:t> 2018</a:t>
                      </a:r>
                      <a:endParaRPr lang="en-US" dirty="0"/>
                    </a:p>
                  </a:txBody>
                  <a:tcPr/>
                </a:tc>
                <a:tc>
                  <a:txBody>
                    <a:bodyPr/>
                    <a:lstStyle/>
                    <a:p>
                      <a:pPr marL="342900" indent="-342900">
                        <a:buFont typeface="+mj-lt"/>
                        <a:buAutoNum type="arabicPeriod"/>
                      </a:pPr>
                      <a:r>
                        <a:rPr lang="en-US" sz="1600" dirty="0" smtClean="0"/>
                        <a:t>Continue to engage in EPRI’s R&amp;D project</a:t>
                      </a:r>
                    </a:p>
                    <a:p>
                      <a:pPr marL="342900" indent="-342900">
                        <a:buFont typeface="+mj-lt"/>
                        <a:buAutoNum type="arabicPeriod"/>
                      </a:pPr>
                      <a:r>
                        <a:rPr lang="en-US" sz="1600" baseline="0" dirty="0" smtClean="0"/>
                        <a:t>Collect historical </a:t>
                      </a:r>
                      <a:r>
                        <a:rPr lang="en-US" sz="1600" dirty="0" smtClean="0"/>
                        <a:t>outage data for ERCOT system </a:t>
                      </a:r>
                      <a:r>
                        <a:rPr lang="en-US" sz="1600" baseline="0" dirty="0" smtClean="0"/>
                        <a:t>(e.g. voltage level, automatic vs non-automatic, cause, fault type, time/load level, weather zones), and investigate statistics such as P4, P5, P7, EE2</a:t>
                      </a:r>
                    </a:p>
                    <a:p>
                      <a:pPr marL="342900" indent="-342900">
                        <a:buFont typeface="+mj-lt"/>
                        <a:buAutoNum type="arabicPeriod"/>
                      </a:pPr>
                      <a:r>
                        <a:rPr lang="en-US" sz="1600" baseline="0" dirty="0" smtClean="0"/>
                        <a:t>Analyze outage data collected and review against other statistics (e.g. NERC TADS, GADS or EPRI data)</a:t>
                      </a:r>
                    </a:p>
                    <a:p>
                      <a:pPr marL="342900" indent="-342900">
                        <a:buFont typeface="+mj-lt"/>
                        <a:buAutoNum type="arabicPeriod"/>
                      </a:pPr>
                      <a:r>
                        <a:rPr lang="en-US" sz="1600" baseline="0" dirty="0" smtClean="0"/>
                        <a:t>Attempt to address the challenges identified and continue to work with EPRI to address issues with tools and more (e.g. cases, tools, statistics, criteria, metrics)</a:t>
                      </a:r>
                    </a:p>
                    <a:p>
                      <a:pPr marL="342900" indent="-342900">
                        <a:buFont typeface="+mj-lt"/>
                        <a:buAutoNum type="arabicPeriod"/>
                      </a:pPr>
                      <a:r>
                        <a:rPr lang="en-US" sz="1600" baseline="0" dirty="0" smtClean="0"/>
                        <a:t>Test potential applications (ranking contingencies, risk metrics)</a:t>
                      </a:r>
                    </a:p>
                  </a:txBody>
                  <a:tcPr/>
                </a:tc>
              </a:tr>
              <a:tr h="1676400">
                <a:tc>
                  <a:txBody>
                    <a:bodyPr/>
                    <a:lstStyle/>
                    <a:p>
                      <a:r>
                        <a:rPr lang="en-US" dirty="0" smtClean="0"/>
                        <a:t>Beyond </a:t>
                      </a:r>
                      <a:r>
                        <a:rPr lang="en-US" baseline="0" dirty="0" smtClean="0"/>
                        <a:t>2018</a:t>
                      </a:r>
                      <a:endParaRPr lang="en-US" dirty="0"/>
                    </a:p>
                  </a:txBody>
                  <a:tcPr/>
                </a:tc>
                <a:tc>
                  <a:txBody>
                    <a:bodyPr/>
                    <a:lstStyle/>
                    <a:p>
                      <a:pPr marL="342900" indent="-342900">
                        <a:buFont typeface="+mj-lt"/>
                        <a:buAutoNum type="arabicPeriod"/>
                      </a:pPr>
                      <a:r>
                        <a:rPr lang="en-US" sz="1600" dirty="0" smtClean="0"/>
                        <a:t>Continue</a:t>
                      </a:r>
                      <a:r>
                        <a:rPr lang="en-US" sz="1600" baseline="0" dirty="0" smtClean="0"/>
                        <a:t> to work with others in industry on the success of this concept</a:t>
                      </a:r>
                    </a:p>
                    <a:p>
                      <a:pPr marL="342900" indent="-342900">
                        <a:buFont typeface="+mj-lt"/>
                        <a:buAutoNum type="arabicPeriod"/>
                      </a:pPr>
                      <a:r>
                        <a:rPr lang="en-US" sz="1600" baseline="0" dirty="0" smtClean="0"/>
                        <a:t>Continue to work on gathering historical outage data</a:t>
                      </a:r>
                    </a:p>
                    <a:p>
                      <a:pPr marL="342900" indent="-342900">
                        <a:buFont typeface="+mj-lt"/>
                        <a:buAutoNum type="arabicPeriod"/>
                      </a:pPr>
                      <a:r>
                        <a:rPr lang="en-US" sz="1600" baseline="0" dirty="0" smtClean="0"/>
                        <a:t>Engage in EPRI program if exists</a:t>
                      </a:r>
                      <a:endParaRPr lang="en-US" sz="1600" dirty="0" smtClean="0"/>
                    </a:p>
                    <a:p>
                      <a:pPr marL="342900" indent="-342900">
                        <a:buFont typeface="+mj-lt"/>
                        <a:buAutoNum type="arabicPeriod"/>
                      </a:pPr>
                      <a:r>
                        <a:rPr lang="en-US" sz="1600" dirty="0" smtClean="0"/>
                        <a:t>Consider</a:t>
                      </a:r>
                      <a:r>
                        <a:rPr lang="en-US" sz="1600" baseline="0" dirty="0" smtClean="0"/>
                        <a:t> risk metric(s) in decision-making (e.g. Evaluation of multiple options in ERCOT independent review)</a:t>
                      </a:r>
                    </a:p>
                  </a:txBody>
                  <a:tcPr/>
                </a:tc>
              </a:tr>
            </a:tbl>
          </a:graphicData>
        </a:graphic>
      </p:graphicFrame>
    </p:spTree>
    <p:extLst>
      <p:ext uri="{BB962C8B-B14F-4D97-AF65-F5344CB8AC3E}">
        <p14:creationId xmlns:p14="http://schemas.microsoft.com/office/powerpoint/2010/main" val="3941509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Summary</a:t>
            </a:r>
            <a:endParaRPr lang="en-US" b="1" dirty="0">
              <a:solidFill>
                <a:schemeClr val="tx1"/>
              </a:solidFill>
            </a:endParaRPr>
          </a:p>
        </p:txBody>
      </p:sp>
      <p:sp>
        <p:nvSpPr>
          <p:cNvPr id="6" name="Slide Number Placeholder 5"/>
          <p:cNvSpPr>
            <a:spLocks noGrp="1"/>
          </p:cNvSpPr>
          <p:nvPr>
            <p:ph type="sldNum" sz="quarter" idx="4"/>
          </p:nvPr>
        </p:nvSpPr>
        <p:spPr>
          <a:xfrm>
            <a:off x="8534400" y="6561138"/>
            <a:ext cx="457200" cy="212725"/>
          </a:xfrm>
        </p:spPr>
        <p:txBody>
          <a:bodyPr/>
          <a:lstStyle/>
          <a:p>
            <a:fld id="{1D93BD3E-1E9A-4970-A6F7-E7AC52762E0C}" type="slidenum">
              <a:rPr lang="en-US" smtClean="0"/>
              <a:t>14</a:t>
            </a:fld>
            <a:endParaRPr lang="en-US" dirty="0"/>
          </a:p>
        </p:txBody>
      </p:sp>
      <p:sp>
        <p:nvSpPr>
          <p:cNvPr id="3" name="Content Placeholder 2"/>
          <p:cNvSpPr>
            <a:spLocks noGrp="1"/>
          </p:cNvSpPr>
          <p:nvPr>
            <p:ph idx="1"/>
          </p:nvPr>
        </p:nvSpPr>
        <p:spPr>
          <a:xfrm>
            <a:off x="304800" y="1219200"/>
            <a:ext cx="8534400" cy="5105400"/>
          </a:xfrm>
        </p:spPr>
        <p:txBody>
          <a:bodyPr/>
          <a:lstStyle/>
          <a:p>
            <a:pPr>
              <a:buFont typeface="Wingdings" panose="05000000000000000000" pitchFamily="2" charset="2"/>
              <a:buChar char="q"/>
            </a:pPr>
            <a:r>
              <a:rPr lang="en-US" sz="2400" dirty="0" smtClean="0"/>
              <a:t>Probabilistic </a:t>
            </a:r>
            <a:r>
              <a:rPr lang="en-US" sz="2400" dirty="0"/>
              <a:t>transmission planning </a:t>
            </a:r>
            <a:r>
              <a:rPr lang="en-US" sz="2400" dirty="0" smtClean="0"/>
              <a:t>approach is great idea and can be supplemental </a:t>
            </a:r>
            <a:r>
              <a:rPr lang="en-US" sz="2400" dirty="0"/>
              <a:t>to </a:t>
            </a:r>
            <a:r>
              <a:rPr lang="en-US" sz="2400" dirty="0" smtClean="0"/>
              <a:t>the traditional deterministic planning process</a:t>
            </a:r>
          </a:p>
          <a:p>
            <a:pPr>
              <a:buFont typeface="Wingdings" panose="05000000000000000000" pitchFamily="2" charset="2"/>
              <a:buChar char="q"/>
            </a:pPr>
            <a:endParaRPr lang="en-US" sz="2400" dirty="0"/>
          </a:p>
          <a:p>
            <a:pPr>
              <a:buFont typeface="Wingdings" panose="05000000000000000000" pitchFamily="2" charset="2"/>
              <a:buChar char="q"/>
            </a:pPr>
            <a:r>
              <a:rPr lang="en-US" sz="2400" dirty="0" smtClean="0"/>
              <a:t>A number of issues with tools, data and criteria need to be addressed</a:t>
            </a:r>
            <a:endParaRPr lang="en-US" sz="2400" dirty="0"/>
          </a:p>
          <a:p>
            <a:pPr>
              <a:buFont typeface="Wingdings" panose="05000000000000000000" pitchFamily="2" charset="2"/>
              <a:buChar char="q"/>
            </a:pPr>
            <a:endParaRPr lang="en-US" sz="2400" dirty="0"/>
          </a:p>
          <a:p>
            <a:pPr>
              <a:buFont typeface="Wingdings" panose="05000000000000000000" pitchFamily="2" charset="2"/>
              <a:buChar char="q"/>
            </a:pPr>
            <a:r>
              <a:rPr lang="en-US" sz="2400" dirty="0" smtClean="0"/>
              <a:t>ERCOT will continue to work with others in industry and research institutes</a:t>
            </a:r>
          </a:p>
          <a:p>
            <a:pPr lvl="1">
              <a:buFont typeface="Wingdings" panose="05000000000000000000" pitchFamily="2" charset="2"/>
              <a:buChar char="§"/>
            </a:pPr>
            <a:r>
              <a:rPr lang="en-US" sz="2000" dirty="0" smtClean="0"/>
              <a:t>To investigate probabilistic transmission planning approach </a:t>
            </a:r>
          </a:p>
          <a:p>
            <a:pPr lvl="1">
              <a:buFont typeface="Wingdings" panose="05000000000000000000" pitchFamily="2" charset="2"/>
              <a:buChar char="§"/>
            </a:pPr>
            <a:r>
              <a:rPr lang="en-US" sz="2000" dirty="0" smtClean="0"/>
              <a:t>To address challenges and ultimately to apply this approach to the current planning process</a:t>
            </a:r>
          </a:p>
        </p:txBody>
      </p:sp>
    </p:spTree>
    <p:extLst>
      <p:ext uri="{BB962C8B-B14F-4D97-AF65-F5344CB8AC3E}">
        <p14:creationId xmlns:p14="http://schemas.microsoft.com/office/powerpoint/2010/main" val="3057729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Appendix: Example - Probability of occurrence </a:t>
            </a:r>
            <a:r>
              <a:rPr lang="en-US" dirty="0">
                <a:solidFill>
                  <a:schemeClr val="tx1"/>
                </a:solidFill>
              </a:rPr>
              <a:t>for </a:t>
            </a:r>
            <a:r>
              <a:rPr lang="en-US" dirty="0" smtClean="0">
                <a:solidFill>
                  <a:schemeClr val="tx1"/>
                </a:solidFill>
              </a:rPr>
              <a:t>load </a:t>
            </a:r>
            <a:r>
              <a:rPr lang="en-US" dirty="0">
                <a:solidFill>
                  <a:schemeClr val="tx1"/>
                </a:solidFill>
              </a:rPr>
              <a:t>and wind output based on historical </a:t>
            </a:r>
            <a:r>
              <a:rPr lang="en-US" dirty="0" smtClean="0">
                <a:solidFill>
                  <a:schemeClr val="tx1"/>
                </a:solidFill>
              </a:rPr>
              <a:t>data</a:t>
            </a:r>
            <a:endParaRPr lang="en-US" b="1" dirty="0">
              <a:solidFill>
                <a:schemeClr val="tx1"/>
              </a:solidFill>
            </a:endParaRPr>
          </a:p>
        </p:txBody>
      </p:sp>
      <p:sp>
        <p:nvSpPr>
          <p:cNvPr id="6" name="Slide Number Placeholder 5"/>
          <p:cNvSpPr>
            <a:spLocks noGrp="1"/>
          </p:cNvSpPr>
          <p:nvPr>
            <p:ph type="sldNum" sz="quarter" idx="4"/>
          </p:nvPr>
        </p:nvSpPr>
        <p:spPr>
          <a:xfrm>
            <a:off x="8534400" y="6561138"/>
            <a:ext cx="457200" cy="212725"/>
          </a:xfrm>
        </p:spPr>
        <p:txBody>
          <a:bodyPr/>
          <a:lstStyle/>
          <a:p>
            <a:fld id="{1D93BD3E-1E9A-4970-A6F7-E7AC52762E0C}" type="slidenum">
              <a:rPr lang="en-US" smtClean="0"/>
              <a:t>15</a:t>
            </a:fld>
            <a:endParaRPr lang="en-US" dirty="0"/>
          </a:p>
        </p:txBody>
      </p:sp>
      <p:pic>
        <p:nvPicPr>
          <p:cNvPr id="2052" name="Picture 5" descr="Screen Shot 2015-11-03 at 1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9200" y="1828800"/>
            <a:ext cx="6711845"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016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Appendix: Expected Unserved Energy or Incremental Reliability Index</a:t>
            </a:r>
            <a:endParaRPr lang="en-US" b="1" dirty="0">
              <a:solidFill>
                <a:schemeClr val="tx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16</a:t>
            </a:fld>
            <a:endParaRPr lang="en-US" dirty="0"/>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04812" y="1522254"/>
            <a:ext cx="866312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9764" y="4876800"/>
            <a:ext cx="8161209" cy="369332"/>
          </a:xfrm>
          <a:prstGeom prst="rect">
            <a:avLst/>
          </a:prstGeom>
          <a:noFill/>
        </p:spPr>
        <p:txBody>
          <a:bodyPr wrap="none" rtlCol="0">
            <a:spAutoFit/>
          </a:bodyPr>
          <a:lstStyle/>
          <a:p>
            <a:pPr marL="285750" indent="-285750">
              <a:buFont typeface="Wingdings" panose="05000000000000000000" pitchFamily="2" charset="2"/>
              <a:buChar char="q"/>
            </a:pPr>
            <a:r>
              <a:rPr lang="en-US" i="1" dirty="0" smtClean="0"/>
              <a:t>Incremental Reliability Index (IRI) = reliability improvement per million dollar </a:t>
            </a:r>
            <a:endParaRPr lang="en-US" i="1" dirty="0"/>
          </a:p>
        </p:txBody>
      </p:sp>
      <p:sp>
        <p:nvSpPr>
          <p:cNvPr id="4" name="Rectangle 3"/>
          <p:cNvSpPr/>
          <p:nvPr/>
        </p:nvSpPr>
        <p:spPr>
          <a:xfrm>
            <a:off x="539764" y="1219200"/>
            <a:ext cx="4038285" cy="369332"/>
          </a:xfrm>
          <a:prstGeom prst="rect">
            <a:avLst/>
          </a:prstGeom>
        </p:spPr>
        <p:txBody>
          <a:bodyPr wrap="none">
            <a:spAutoFit/>
          </a:bodyPr>
          <a:lstStyle/>
          <a:p>
            <a:pPr marL="285750" indent="-285750">
              <a:buFont typeface="Wingdings" panose="05000000000000000000" pitchFamily="2" charset="2"/>
              <a:buChar char="q"/>
            </a:pPr>
            <a:r>
              <a:rPr lang="en-US" i="1" dirty="0" smtClean="0"/>
              <a:t>Expected Unserved Energy (EUE)</a:t>
            </a:r>
            <a:endParaRPr lang="en-US" i="1" dirty="0"/>
          </a:p>
        </p:txBody>
      </p:sp>
      <p:sp>
        <p:nvSpPr>
          <p:cNvPr id="5" name="TextBox 4"/>
          <p:cNvSpPr txBox="1"/>
          <p:nvPr/>
        </p:nvSpPr>
        <p:spPr>
          <a:xfrm>
            <a:off x="2784764" y="5333218"/>
            <a:ext cx="3156633" cy="369332"/>
          </a:xfrm>
          <a:prstGeom prst="rect">
            <a:avLst/>
          </a:prstGeom>
          <a:noFill/>
        </p:spPr>
        <p:txBody>
          <a:bodyPr wrap="none" rtlCol="0">
            <a:spAutoFit/>
          </a:bodyPr>
          <a:lstStyle/>
          <a:p>
            <a:r>
              <a:rPr lang="en-US" i="1" dirty="0" smtClean="0"/>
              <a:t>EUE </a:t>
            </a:r>
            <a:r>
              <a:rPr lang="en-US" sz="1100" i="1" dirty="0" smtClean="0"/>
              <a:t>before project</a:t>
            </a:r>
            <a:r>
              <a:rPr lang="en-US" sz="1100" i="1" dirty="0"/>
              <a:t> </a:t>
            </a:r>
            <a:r>
              <a:rPr lang="en-US" i="1" dirty="0" smtClean="0"/>
              <a:t> - EUE</a:t>
            </a:r>
            <a:r>
              <a:rPr lang="en-US" sz="1200" i="1" dirty="0" smtClean="0"/>
              <a:t> after project</a:t>
            </a:r>
            <a:endParaRPr lang="en-US" sz="1100" i="1" dirty="0"/>
          </a:p>
        </p:txBody>
      </p:sp>
      <p:cxnSp>
        <p:nvCxnSpPr>
          <p:cNvPr id="8" name="Straight Connector 7"/>
          <p:cNvCxnSpPr/>
          <p:nvPr/>
        </p:nvCxnSpPr>
        <p:spPr>
          <a:xfrm>
            <a:off x="2821603" y="5742317"/>
            <a:ext cx="304579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76136" y="5833646"/>
            <a:ext cx="2638864" cy="338554"/>
          </a:xfrm>
          <a:prstGeom prst="rect">
            <a:avLst/>
          </a:prstGeom>
          <a:noFill/>
        </p:spPr>
        <p:txBody>
          <a:bodyPr wrap="none" rtlCol="0">
            <a:spAutoFit/>
          </a:bodyPr>
          <a:lstStyle/>
          <a:p>
            <a:r>
              <a:rPr lang="en-US" sz="1600" i="1" dirty="0" smtClean="0"/>
              <a:t>Capital cost of project ($M)</a:t>
            </a:r>
            <a:endParaRPr lang="en-US" sz="1050" i="1" dirty="0"/>
          </a:p>
        </p:txBody>
      </p:sp>
      <p:sp>
        <p:nvSpPr>
          <p:cNvPr id="11" name="Rectangle 10"/>
          <p:cNvSpPr/>
          <p:nvPr/>
        </p:nvSpPr>
        <p:spPr>
          <a:xfrm>
            <a:off x="1232047" y="4456827"/>
            <a:ext cx="7008650" cy="276999"/>
          </a:xfrm>
          <a:prstGeom prst="rect">
            <a:avLst/>
          </a:prstGeom>
        </p:spPr>
        <p:txBody>
          <a:bodyPr wrap="none">
            <a:spAutoFit/>
          </a:bodyPr>
          <a:lstStyle/>
          <a:p>
            <a:r>
              <a:rPr lang="en-US" sz="1200" i="1" dirty="0" smtClean="0"/>
              <a:t>* Note: EUE can be calculated for all cases tested and probability of each case need to be multiplied)</a:t>
            </a:r>
            <a:endParaRPr lang="en-US" sz="1200" i="1" dirty="0"/>
          </a:p>
        </p:txBody>
      </p:sp>
    </p:spTree>
    <p:extLst>
      <p:ext uri="{BB962C8B-B14F-4D97-AF65-F5344CB8AC3E}">
        <p14:creationId xmlns:p14="http://schemas.microsoft.com/office/powerpoint/2010/main" val="694034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Appendix: Issues and Suggested Improvements</a:t>
            </a:r>
            <a:endParaRPr lang="en-US" b="1" dirty="0">
              <a:solidFill>
                <a:schemeClr val="tx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99377201"/>
              </p:ext>
            </p:extLst>
          </p:nvPr>
        </p:nvGraphicFramePr>
        <p:xfrm>
          <a:off x="609600" y="1066800"/>
          <a:ext cx="2057400" cy="4660481"/>
        </p:xfrm>
        <a:graphic>
          <a:graphicData uri="http://schemas.openxmlformats.org/drawingml/2006/table">
            <a:tbl>
              <a:tblPr firstRow="1" bandRow="1">
                <a:tableStyleId>{5C22544A-7EE6-4342-B048-85BDC9FD1C3A}</a:tableStyleId>
              </a:tblPr>
              <a:tblGrid>
                <a:gridCol w="2057400"/>
              </a:tblGrid>
              <a:tr h="475559">
                <a:tc>
                  <a:txBody>
                    <a:bodyPr/>
                    <a:lstStyle/>
                    <a:p>
                      <a:pPr algn="ctr"/>
                      <a:r>
                        <a:rPr lang="en-US" sz="1200" dirty="0" smtClean="0"/>
                        <a:t>EPRI</a:t>
                      </a:r>
                      <a:r>
                        <a:rPr lang="en-US" sz="1200" baseline="0" dirty="0" smtClean="0"/>
                        <a:t> Scenario </a:t>
                      </a:r>
                    </a:p>
                    <a:p>
                      <a:pPr algn="ctr"/>
                      <a:r>
                        <a:rPr lang="en-US" sz="1200" baseline="0" dirty="0" smtClean="0"/>
                        <a:t>Creation Tool (RBPSB)</a:t>
                      </a:r>
                      <a:endParaRPr lang="en-US" sz="1200" dirty="0"/>
                    </a:p>
                  </a:txBody>
                  <a:tcPr/>
                </a:tc>
              </a:tr>
              <a:tr h="665783">
                <a:tc>
                  <a:txBody>
                    <a:bodyPr/>
                    <a:lstStyle/>
                    <a:p>
                      <a:r>
                        <a:rPr lang="en-US" sz="1200" dirty="0" smtClean="0"/>
                        <a:t>1. Generators dispatch to include reserve not losses</a:t>
                      </a:r>
                      <a:endParaRPr lang="en-US" sz="1200" dirty="0"/>
                    </a:p>
                  </a:txBody>
                  <a:tcPr/>
                </a:tc>
              </a:tr>
              <a:tr h="475559">
                <a:tc>
                  <a:txBody>
                    <a:bodyPr/>
                    <a:lstStyle/>
                    <a:p>
                      <a:r>
                        <a:rPr lang="en-US" sz="1200" dirty="0" smtClean="0"/>
                        <a:t>2.Does</a:t>
                      </a:r>
                      <a:r>
                        <a:rPr lang="en-US" sz="1200" baseline="0" dirty="0" smtClean="0"/>
                        <a:t> not randomly sample scenarios</a:t>
                      </a:r>
                      <a:endParaRPr lang="en-US" sz="1200" dirty="0"/>
                    </a:p>
                  </a:txBody>
                  <a:tcPr/>
                </a:tc>
              </a:tr>
              <a:tr h="856007">
                <a:tc>
                  <a:txBody>
                    <a:bodyPr/>
                    <a:lstStyle/>
                    <a:p>
                      <a:r>
                        <a:rPr lang="en-US" sz="1200" dirty="0" smtClean="0"/>
                        <a:t>3.Does not have enough information to map</a:t>
                      </a:r>
                      <a:r>
                        <a:rPr lang="en-US" sz="1200" baseline="0" dirty="0" smtClean="0"/>
                        <a:t> output back to input data</a:t>
                      </a:r>
                      <a:endParaRPr lang="en-US" sz="1200" dirty="0"/>
                    </a:p>
                  </a:txBody>
                  <a:tcPr/>
                </a:tc>
              </a:tr>
              <a:tr h="665783">
                <a:tc>
                  <a:txBody>
                    <a:bodyPr/>
                    <a:lstStyle/>
                    <a:p>
                      <a:r>
                        <a:rPr lang="en-US" sz="1200" dirty="0" smtClean="0"/>
                        <a:t>4.Does not solve and validate re-dispatched</a:t>
                      </a:r>
                      <a:r>
                        <a:rPr lang="en-US" sz="1200" baseline="0" dirty="0" smtClean="0"/>
                        <a:t> power flow scenarios</a:t>
                      </a:r>
                      <a:endParaRPr lang="en-US" sz="1200" dirty="0"/>
                    </a:p>
                  </a:txBody>
                  <a:tcPr/>
                </a:tc>
              </a:tr>
              <a:tr h="665783">
                <a:tc>
                  <a:txBody>
                    <a:bodyPr/>
                    <a:lstStyle/>
                    <a:p>
                      <a:r>
                        <a:rPr lang="en-US" sz="1200" dirty="0" smtClean="0"/>
                        <a:t>5.Output does not include probability of scenarios</a:t>
                      </a:r>
                      <a:r>
                        <a:rPr lang="en-US" sz="1200" baseline="0" dirty="0" smtClean="0"/>
                        <a:t> and strata</a:t>
                      </a:r>
                      <a:endParaRPr lang="en-US" sz="1200" dirty="0"/>
                    </a:p>
                  </a:txBody>
                  <a:tcPr/>
                </a:tc>
              </a:tr>
              <a:tr h="856007">
                <a:tc>
                  <a:txBody>
                    <a:bodyPr/>
                    <a:lstStyle/>
                    <a:p>
                      <a:r>
                        <a:rPr lang="en-US" sz="1200" dirty="0" smtClean="0"/>
                        <a:t>6.</a:t>
                      </a:r>
                      <a:r>
                        <a:rPr lang="en-US" sz="1200" baseline="0" dirty="0" smtClean="0"/>
                        <a:t> </a:t>
                      </a:r>
                      <a:r>
                        <a:rPr lang="en-US" sz="1200" dirty="0" smtClean="0"/>
                        <a:t>Unclear documentation</a:t>
                      </a:r>
                      <a:r>
                        <a:rPr lang="en-US" sz="1200" baseline="0" dirty="0" smtClean="0"/>
                        <a:t> on sampling scenarios based on distribution within strata</a:t>
                      </a:r>
                      <a:endParaRPr lang="en-US" sz="12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89809124"/>
              </p:ext>
            </p:extLst>
          </p:nvPr>
        </p:nvGraphicFramePr>
        <p:xfrm>
          <a:off x="6511105" y="1066800"/>
          <a:ext cx="2011680" cy="4480560"/>
        </p:xfrm>
        <a:graphic>
          <a:graphicData uri="http://schemas.openxmlformats.org/drawingml/2006/table">
            <a:tbl>
              <a:tblPr firstRow="1" bandRow="1">
                <a:tableStyleId>{5C22544A-7EE6-4342-B048-85BDC9FD1C3A}</a:tableStyleId>
              </a:tblPr>
              <a:tblGrid>
                <a:gridCol w="2011680"/>
              </a:tblGrid>
              <a:tr h="365760">
                <a:tc>
                  <a:txBody>
                    <a:bodyPr/>
                    <a:lstStyle/>
                    <a:p>
                      <a:pPr algn="ctr"/>
                      <a:r>
                        <a:rPr lang="en-US" sz="1200" dirty="0" smtClean="0"/>
                        <a:t>TransCARE</a:t>
                      </a:r>
                      <a:r>
                        <a:rPr lang="en-US" sz="1200" baseline="0" dirty="0" smtClean="0"/>
                        <a:t> </a:t>
                      </a:r>
                      <a:endParaRPr lang="en-US" sz="1200" dirty="0"/>
                    </a:p>
                  </a:txBody>
                  <a:tcPr/>
                </a:tc>
              </a:tr>
              <a:tr h="365760">
                <a:tc>
                  <a:txBody>
                    <a:bodyPr/>
                    <a:lstStyle/>
                    <a:p>
                      <a:r>
                        <a:rPr lang="en-US" sz="1200" dirty="0" smtClean="0"/>
                        <a:t>1. Questionable remedial</a:t>
                      </a:r>
                      <a:r>
                        <a:rPr lang="en-US" sz="1200" baseline="0" dirty="0" smtClean="0"/>
                        <a:t> actions</a:t>
                      </a:r>
                      <a:endParaRPr lang="en-US" sz="1200" dirty="0"/>
                    </a:p>
                  </a:txBody>
                  <a:tcPr/>
                </a:tc>
              </a:tr>
              <a:tr h="365760">
                <a:tc>
                  <a:txBody>
                    <a:bodyPr/>
                    <a:lstStyle/>
                    <a:p>
                      <a:r>
                        <a:rPr lang="en-US" sz="1200" baseline="0" dirty="0" smtClean="0"/>
                        <a:t>2. Post contingency power flow solving issues(diverge, large mismatch)</a:t>
                      </a:r>
                      <a:endParaRPr lang="en-US" sz="1200" dirty="0"/>
                    </a:p>
                  </a:txBody>
                  <a:tcPr/>
                </a:tc>
              </a:tr>
              <a:tr h="365760">
                <a:tc>
                  <a:txBody>
                    <a:bodyPr/>
                    <a:lstStyle/>
                    <a:p>
                      <a:r>
                        <a:rPr lang="en-US" sz="1200" smtClean="0"/>
                        <a:t>3. Does</a:t>
                      </a:r>
                      <a:r>
                        <a:rPr lang="en-US" sz="1200" baseline="0" smtClean="0"/>
                        <a:t> </a:t>
                      </a:r>
                      <a:r>
                        <a:rPr lang="en-US" sz="1200" baseline="0" dirty="0" smtClean="0"/>
                        <a:t>not recognize unrealistic contingencies (a filter function is needed)</a:t>
                      </a:r>
                      <a:endParaRPr lang="en-US" sz="1200" dirty="0"/>
                    </a:p>
                  </a:txBody>
                  <a:tcPr/>
                </a:tc>
              </a:tr>
              <a:tr h="365760">
                <a:tc>
                  <a:txBody>
                    <a:bodyPr/>
                    <a:lstStyle/>
                    <a:p>
                      <a:r>
                        <a:rPr lang="en-US" sz="1200" dirty="0" smtClean="0"/>
                        <a:t>4. Does not keep</a:t>
                      </a:r>
                      <a:r>
                        <a:rPr lang="en-US" sz="1200" baseline="0" dirty="0" smtClean="0"/>
                        <a:t> a track of skipped must-run contingencies</a:t>
                      </a:r>
                      <a:endParaRPr lang="en-US" sz="1200" dirty="0"/>
                    </a:p>
                  </a:txBody>
                  <a:tcPr/>
                </a:tc>
              </a:tr>
              <a:tr h="365760">
                <a:tc>
                  <a:txBody>
                    <a:bodyPr/>
                    <a:lstStyle/>
                    <a:p>
                      <a:r>
                        <a:rPr lang="en-US" sz="1200" dirty="0" smtClean="0"/>
                        <a:t>5. Enumeration</a:t>
                      </a:r>
                      <a:r>
                        <a:rPr lang="en-US" sz="1200" baseline="0" dirty="0" smtClean="0"/>
                        <a:t> does not work properly</a:t>
                      </a:r>
                      <a:endParaRPr lang="en-US" sz="1200" dirty="0"/>
                    </a:p>
                  </a:txBody>
                  <a:tcPr/>
                </a:tc>
              </a:tr>
              <a:tr h="365760">
                <a:tc>
                  <a:txBody>
                    <a:bodyPr/>
                    <a:lstStyle/>
                    <a:p>
                      <a:r>
                        <a:rPr lang="en-US" sz="1200" dirty="0" smtClean="0"/>
                        <a:t>6.</a:t>
                      </a:r>
                      <a:r>
                        <a:rPr lang="en-US" sz="1200" baseline="0" dirty="0" smtClean="0"/>
                        <a:t> </a:t>
                      </a:r>
                      <a:r>
                        <a:rPr lang="en-US" sz="1200" dirty="0" smtClean="0"/>
                        <a:t>Report data format needs to be improved </a:t>
                      </a:r>
                      <a:endParaRPr lang="en-US" sz="1200" dirty="0"/>
                    </a:p>
                  </a:txBody>
                  <a:tcPr/>
                </a:tc>
              </a:tr>
              <a:tr h="365760">
                <a:tc>
                  <a:txBody>
                    <a:bodyPr/>
                    <a:lstStyle/>
                    <a:p>
                      <a:r>
                        <a:rPr lang="en-US" sz="1200" dirty="0" smtClean="0"/>
                        <a:t>7. Better documentation on EUE calculation</a:t>
                      </a:r>
                      <a:r>
                        <a:rPr lang="en-US" sz="1200" baseline="0" dirty="0" smtClean="0"/>
                        <a:t> methodology is needed</a:t>
                      </a:r>
                      <a:endParaRPr lang="en-US" sz="1200"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910295292"/>
              </p:ext>
            </p:extLst>
          </p:nvPr>
        </p:nvGraphicFramePr>
        <p:xfrm>
          <a:off x="2994290" y="1066800"/>
          <a:ext cx="3200400" cy="2199640"/>
        </p:xfrm>
        <a:graphic>
          <a:graphicData uri="http://schemas.openxmlformats.org/drawingml/2006/table">
            <a:tbl>
              <a:tblPr firstRow="1" bandRow="1">
                <a:tableStyleId>{5C22544A-7EE6-4342-B048-85BDC9FD1C3A}</a:tableStyleId>
              </a:tblPr>
              <a:tblGrid>
                <a:gridCol w="3200400"/>
              </a:tblGrid>
              <a:tr h="370840">
                <a:tc>
                  <a:txBody>
                    <a:bodyPr/>
                    <a:lstStyle/>
                    <a:p>
                      <a:pPr algn="ctr"/>
                      <a:r>
                        <a:rPr lang="en-US" sz="1800" baseline="0" dirty="0" smtClean="0"/>
                        <a:t>RBPSB &gt;&gt; </a:t>
                      </a:r>
                      <a:r>
                        <a:rPr lang="en-US" sz="1800" dirty="0" smtClean="0"/>
                        <a:t>TransCARE</a:t>
                      </a:r>
                      <a:r>
                        <a:rPr lang="en-US" sz="1800" baseline="0" dirty="0" smtClean="0"/>
                        <a:t> </a:t>
                      </a:r>
                      <a:endParaRPr lang="en-US" sz="1800" dirty="0" smtClean="0"/>
                    </a:p>
                  </a:txBody>
                  <a:tcPr/>
                </a:tc>
              </a:tr>
              <a:tr h="370840">
                <a:tc>
                  <a:txBody>
                    <a:bodyPr/>
                    <a:lstStyle/>
                    <a:p>
                      <a:r>
                        <a:rPr lang="en-US" sz="1200" dirty="0" smtClean="0"/>
                        <a:t>1.Several</a:t>
                      </a:r>
                      <a:r>
                        <a:rPr lang="en-US" sz="1200" baseline="0" dirty="0" smtClean="0"/>
                        <a:t> adjustments (defining new zones, change of swing bus, etc.) on re-dispatched p</a:t>
                      </a:r>
                      <a:r>
                        <a:rPr lang="en-US" sz="1200" dirty="0" smtClean="0"/>
                        <a:t>ower</a:t>
                      </a:r>
                      <a:r>
                        <a:rPr lang="en-US" sz="1200" baseline="0" dirty="0" smtClean="0"/>
                        <a:t> flow scenarios need to be made to be able to run in </a:t>
                      </a:r>
                      <a:r>
                        <a:rPr lang="en-US" sz="1200" baseline="0" dirty="0" err="1" smtClean="0"/>
                        <a:t>TransCARE</a:t>
                      </a:r>
                      <a:r>
                        <a:rPr lang="en-US" sz="1200" baseline="0" dirty="0" smtClean="0"/>
                        <a:t> (Manual Process)</a:t>
                      </a:r>
                      <a:endParaRPr lang="en-US" sz="1200" dirty="0"/>
                    </a:p>
                  </a:txBody>
                  <a:tcPr/>
                </a:tc>
              </a:tr>
              <a:tr h="370840">
                <a:tc>
                  <a:txBody>
                    <a:bodyPr/>
                    <a:lstStyle/>
                    <a:p>
                      <a:r>
                        <a:rPr lang="en-US" sz="1200" dirty="0" smtClean="0"/>
                        <a:t>2. Trans</a:t>
                      </a:r>
                      <a:r>
                        <a:rPr lang="en-US" sz="1200" baseline="0" dirty="0" smtClean="0"/>
                        <a:t>CARE ‘s capability of handling up to 10 scenarios once might not be sufficient to implement the idea of stratified sampling. API tools are needed such that TransCARE can be run as an engine in scripts</a:t>
                      </a:r>
                      <a:endParaRPr lang="en-US" sz="1200" dirty="0"/>
                    </a:p>
                  </a:txBody>
                  <a:tcPr/>
                </a:tc>
              </a:tr>
            </a:tbl>
          </a:graphicData>
        </a:graphic>
      </p:graphicFrame>
    </p:spTree>
    <p:extLst>
      <p:ext uri="{BB962C8B-B14F-4D97-AF65-F5344CB8AC3E}">
        <p14:creationId xmlns:p14="http://schemas.microsoft.com/office/powerpoint/2010/main" val="3879136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651470" y="3119148"/>
            <a:ext cx="1209675" cy="1524000"/>
          </a:xfrm>
          <a:prstGeom prst="rect">
            <a:avLst/>
          </a:prstGeom>
        </p:spPr>
      </p:pic>
      <p:pic>
        <p:nvPicPr>
          <p:cNvPr id="4" name="Picture 3"/>
          <p:cNvPicPr>
            <a:picLocks noChangeAspect="1"/>
          </p:cNvPicPr>
          <p:nvPr/>
        </p:nvPicPr>
        <p:blipFill>
          <a:blip r:embed="rId3"/>
          <a:stretch>
            <a:fillRect/>
          </a:stretch>
        </p:blipFill>
        <p:spPr>
          <a:xfrm>
            <a:off x="3319462" y="119856"/>
            <a:ext cx="1133475" cy="1524000"/>
          </a:xfrm>
          <a:prstGeom prst="rect">
            <a:avLst/>
          </a:prstGeom>
        </p:spPr>
      </p:pic>
      <p:pic>
        <p:nvPicPr>
          <p:cNvPr id="5" name="Picture 4"/>
          <p:cNvPicPr>
            <a:picLocks noChangeAspect="1"/>
          </p:cNvPicPr>
          <p:nvPr/>
        </p:nvPicPr>
        <p:blipFill>
          <a:blip r:embed="rId4"/>
          <a:stretch>
            <a:fillRect/>
          </a:stretch>
        </p:blipFill>
        <p:spPr>
          <a:xfrm>
            <a:off x="1111854" y="1402772"/>
            <a:ext cx="1143000" cy="1524000"/>
          </a:xfrm>
          <a:prstGeom prst="rect">
            <a:avLst/>
          </a:prstGeom>
        </p:spPr>
      </p:pic>
      <p:pic>
        <p:nvPicPr>
          <p:cNvPr id="6" name="Picture 5"/>
          <p:cNvPicPr>
            <a:picLocks noChangeAspect="1"/>
          </p:cNvPicPr>
          <p:nvPr/>
        </p:nvPicPr>
        <p:blipFill>
          <a:blip r:embed="rId5"/>
          <a:stretch>
            <a:fillRect/>
          </a:stretch>
        </p:blipFill>
        <p:spPr>
          <a:xfrm>
            <a:off x="2035748" y="4158888"/>
            <a:ext cx="1133475" cy="1524000"/>
          </a:xfrm>
          <a:prstGeom prst="rect">
            <a:avLst/>
          </a:prstGeom>
        </p:spPr>
      </p:pic>
      <p:pic>
        <p:nvPicPr>
          <p:cNvPr id="7" name="Picture 6"/>
          <p:cNvPicPr>
            <a:picLocks noChangeAspect="1"/>
          </p:cNvPicPr>
          <p:nvPr/>
        </p:nvPicPr>
        <p:blipFill>
          <a:blip r:embed="rId6"/>
          <a:stretch>
            <a:fillRect/>
          </a:stretch>
        </p:blipFill>
        <p:spPr>
          <a:xfrm>
            <a:off x="6177089" y="477981"/>
            <a:ext cx="1143000" cy="1524000"/>
          </a:xfrm>
          <a:prstGeom prst="rect">
            <a:avLst/>
          </a:prstGeom>
        </p:spPr>
      </p:pic>
      <p:pic>
        <p:nvPicPr>
          <p:cNvPr id="8" name="Picture 7"/>
          <p:cNvPicPr>
            <a:picLocks noChangeAspect="1"/>
          </p:cNvPicPr>
          <p:nvPr/>
        </p:nvPicPr>
        <p:blipFill>
          <a:blip r:embed="rId7"/>
          <a:stretch>
            <a:fillRect/>
          </a:stretch>
        </p:blipFill>
        <p:spPr>
          <a:xfrm>
            <a:off x="4476750" y="4539672"/>
            <a:ext cx="1143000" cy="1524000"/>
          </a:xfrm>
          <a:prstGeom prst="rect">
            <a:avLst/>
          </a:prstGeom>
        </p:spPr>
      </p:pic>
      <p:sp>
        <p:nvSpPr>
          <p:cNvPr id="10" name="Rectangle 9"/>
          <p:cNvSpPr/>
          <p:nvPr/>
        </p:nvSpPr>
        <p:spPr>
          <a:xfrm>
            <a:off x="3500437" y="1479911"/>
            <a:ext cx="1905000" cy="1078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Supervisor, Transmission Planning</a:t>
            </a:r>
            <a:endParaRPr lang="en-US" sz="1600" dirty="0"/>
          </a:p>
        </p:txBody>
      </p:sp>
      <p:sp>
        <p:nvSpPr>
          <p:cNvPr id="11" name="Rectangle 10"/>
          <p:cNvSpPr/>
          <p:nvPr/>
        </p:nvSpPr>
        <p:spPr>
          <a:xfrm>
            <a:off x="6698970" y="4433020"/>
            <a:ext cx="1905000" cy="1078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Principal, Grid Integration</a:t>
            </a:r>
            <a:endParaRPr lang="en-US" sz="1600" dirty="0"/>
          </a:p>
        </p:txBody>
      </p:sp>
      <p:sp>
        <p:nvSpPr>
          <p:cNvPr id="12" name="Rectangle 11"/>
          <p:cNvSpPr/>
          <p:nvPr/>
        </p:nvSpPr>
        <p:spPr>
          <a:xfrm>
            <a:off x="1312132" y="2854035"/>
            <a:ext cx="2109914" cy="1078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Supervisor, Engineer Development Program</a:t>
            </a:r>
            <a:endParaRPr lang="en-US" sz="1600" dirty="0"/>
          </a:p>
        </p:txBody>
      </p:sp>
      <p:sp>
        <p:nvSpPr>
          <p:cNvPr id="13" name="Rectangle 12"/>
          <p:cNvSpPr/>
          <p:nvPr/>
        </p:nvSpPr>
        <p:spPr>
          <a:xfrm>
            <a:off x="2216723" y="5553579"/>
            <a:ext cx="1905000" cy="1078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Engineer, Transmission Planning</a:t>
            </a:r>
            <a:endParaRPr lang="en-US" sz="1600" dirty="0"/>
          </a:p>
        </p:txBody>
      </p:sp>
      <p:sp>
        <p:nvSpPr>
          <p:cNvPr id="14" name="Rectangle 13"/>
          <p:cNvSpPr/>
          <p:nvPr/>
        </p:nvSpPr>
        <p:spPr>
          <a:xfrm>
            <a:off x="6255354" y="1848427"/>
            <a:ext cx="1905000" cy="1078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Engineer, Resource Adequacy</a:t>
            </a:r>
            <a:endParaRPr lang="en-US" sz="1600" dirty="0"/>
          </a:p>
        </p:txBody>
      </p:sp>
      <p:sp>
        <p:nvSpPr>
          <p:cNvPr id="15" name="Rectangle 14"/>
          <p:cNvSpPr/>
          <p:nvPr/>
        </p:nvSpPr>
        <p:spPr>
          <a:xfrm>
            <a:off x="5143500" y="5728854"/>
            <a:ext cx="1905000" cy="1078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Lead Engineer, Resource Adequacy</a:t>
            </a:r>
            <a:endParaRPr lang="en-US" sz="1600" dirty="0"/>
          </a:p>
        </p:txBody>
      </p:sp>
      <p:sp>
        <p:nvSpPr>
          <p:cNvPr id="16" name="Rounded Rectangle 15"/>
          <p:cNvSpPr/>
          <p:nvPr/>
        </p:nvSpPr>
        <p:spPr>
          <a:xfrm>
            <a:off x="3581400" y="2775745"/>
            <a:ext cx="2514600" cy="156765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ERCOT Probabilistic Planning Team</a:t>
            </a:r>
            <a:endParaRPr lang="en-US" sz="2400" dirty="0"/>
          </a:p>
        </p:txBody>
      </p:sp>
    </p:spTree>
    <p:extLst>
      <p:ext uri="{BB962C8B-B14F-4D97-AF65-F5344CB8AC3E}">
        <p14:creationId xmlns:p14="http://schemas.microsoft.com/office/powerpoint/2010/main" val="2612393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Contents</a:t>
            </a:r>
            <a:endParaRPr lang="en-US" b="1" dirty="0">
              <a:solidFill>
                <a:schemeClr val="tx1"/>
              </a:solidFill>
            </a:endParaRPr>
          </a:p>
        </p:txBody>
      </p:sp>
      <p:sp>
        <p:nvSpPr>
          <p:cNvPr id="3" name="Content Placeholder 2"/>
          <p:cNvSpPr>
            <a:spLocks noGrp="1"/>
          </p:cNvSpPr>
          <p:nvPr>
            <p:ph idx="1"/>
          </p:nvPr>
        </p:nvSpPr>
        <p:spPr>
          <a:xfrm>
            <a:off x="304800" y="1600201"/>
            <a:ext cx="8534400" cy="4038599"/>
          </a:xfrm>
        </p:spPr>
        <p:txBody>
          <a:bodyPr/>
          <a:lstStyle/>
          <a:p>
            <a:pPr>
              <a:buFont typeface="Wingdings" panose="05000000000000000000" pitchFamily="2" charset="2"/>
              <a:buChar char="q"/>
            </a:pPr>
            <a:r>
              <a:rPr lang="en-US" altLang="en-US" sz="2400" dirty="0" smtClean="0"/>
              <a:t>Introduction</a:t>
            </a:r>
          </a:p>
          <a:p>
            <a:pPr>
              <a:buFont typeface="Wingdings" panose="05000000000000000000" pitchFamily="2" charset="2"/>
              <a:buChar char="q"/>
            </a:pPr>
            <a:r>
              <a:rPr lang="en-US" altLang="en-US" sz="2400" dirty="0" smtClean="0"/>
              <a:t>Deterministic Vs Probabilistic</a:t>
            </a:r>
          </a:p>
          <a:p>
            <a:pPr>
              <a:buFont typeface="Wingdings" panose="05000000000000000000" pitchFamily="2" charset="2"/>
              <a:buChar char="q"/>
            </a:pPr>
            <a:r>
              <a:rPr lang="en-US" altLang="en-US" sz="2400" dirty="0" smtClean="0"/>
              <a:t>Applications </a:t>
            </a:r>
          </a:p>
          <a:p>
            <a:pPr>
              <a:buFont typeface="Wingdings" panose="05000000000000000000" pitchFamily="2" charset="2"/>
              <a:buChar char="q"/>
            </a:pPr>
            <a:r>
              <a:rPr lang="en-US" sz="2400" dirty="0" smtClean="0"/>
              <a:t>Efforts and Issues</a:t>
            </a:r>
          </a:p>
          <a:p>
            <a:pPr>
              <a:buFont typeface="Wingdings" panose="05000000000000000000" pitchFamily="2" charset="2"/>
              <a:buChar char="q"/>
            </a:pPr>
            <a:r>
              <a:rPr lang="en-US" sz="2400" dirty="0" smtClean="0"/>
              <a:t>Next Steps &amp; Summary</a:t>
            </a:r>
          </a:p>
          <a:p>
            <a:pPr>
              <a:buFont typeface="Wingdings" panose="05000000000000000000" pitchFamily="2" charset="2"/>
              <a:buChar char="q"/>
            </a:pPr>
            <a:r>
              <a:rPr lang="en-US" sz="2400" dirty="0" smtClean="0"/>
              <a:t>Appendices</a:t>
            </a:r>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Introduction</a:t>
            </a:r>
            <a:endParaRPr lang="en-US" b="1" dirty="0">
              <a:solidFill>
                <a:schemeClr val="tx1"/>
              </a:solidFill>
            </a:endParaRPr>
          </a:p>
        </p:txBody>
      </p:sp>
      <p:sp>
        <p:nvSpPr>
          <p:cNvPr id="3" name="Content Placeholder 2"/>
          <p:cNvSpPr>
            <a:spLocks noGrp="1"/>
          </p:cNvSpPr>
          <p:nvPr>
            <p:ph idx="1"/>
          </p:nvPr>
        </p:nvSpPr>
        <p:spPr>
          <a:xfrm>
            <a:off x="228600" y="838200"/>
            <a:ext cx="8686800" cy="5486400"/>
          </a:xfrm>
        </p:spPr>
        <p:txBody>
          <a:bodyPr/>
          <a:lstStyle/>
          <a:p>
            <a:pPr>
              <a:buFont typeface="Wingdings" panose="05000000000000000000" pitchFamily="2" charset="2"/>
              <a:buChar char="q"/>
            </a:pPr>
            <a:r>
              <a:rPr lang="en-US" sz="2000" dirty="0" smtClean="0"/>
              <a:t>Motivation</a:t>
            </a:r>
          </a:p>
          <a:p>
            <a:pPr marL="914400" lvl="1" indent="-457200">
              <a:buFont typeface="+mj-lt"/>
              <a:buAutoNum type="arabicParenR"/>
            </a:pPr>
            <a:r>
              <a:rPr lang="en-US" sz="2000" dirty="0" smtClean="0"/>
              <a:t>Increasing uncertainties (intermittent generation, </a:t>
            </a:r>
            <a:r>
              <a:rPr lang="en-US" sz="2000" dirty="0"/>
              <a:t>distribution, weather </a:t>
            </a:r>
            <a:r>
              <a:rPr lang="en-US" sz="2000" dirty="0" smtClean="0"/>
              <a:t>pattern) are expected in ERCOT system </a:t>
            </a:r>
          </a:p>
          <a:p>
            <a:pPr marL="914400" lvl="1" indent="-457200">
              <a:buFont typeface="+mj-lt"/>
              <a:buAutoNum type="arabicParenR"/>
            </a:pPr>
            <a:r>
              <a:rPr lang="en-US" sz="2000" dirty="0" smtClean="0"/>
              <a:t>NERC reliability standard requires to test a large number of contingencies and identify contingencies with severe impact</a:t>
            </a:r>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a:t>ERCOT and </a:t>
            </a:r>
            <a:r>
              <a:rPr lang="en-US" sz="2000" dirty="0" smtClean="0"/>
              <a:t>others within the industry are currently researching </a:t>
            </a:r>
            <a:r>
              <a:rPr lang="en-US" sz="2000" dirty="0"/>
              <a:t>probabilistic transmission planning </a:t>
            </a:r>
            <a:r>
              <a:rPr lang="en-US" sz="2000" dirty="0" smtClean="0"/>
              <a:t>methods </a:t>
            </a:r>
            <a:r>
              <a:rPr lang="en-US" sz="2000" dirty="0"/>
              <a:t>and </a:t>
            </a:r>
            <a:r>
              <a:rPr lang="en-US" sz="2000" dirty="0" smtClean="0"/>
              <a:t>tools. It is believed that deterministic planning processes can be enhanced by supplementing with a probabilistic planning approach</a:t>
            </a:r>
          </a:p>
          <a:p>
            <a:pPr>
              <a:buFont typeface="Wingdings" panose="05000000000000000000" pitchFamily="2" charset="2"/>
              <a:buChar char="q"/>
            </a:pPr>
            <a:endParaRPr lang="en-US" sz="2000" dirty="0"/>
          </a:p>
          <a:p>
            <a:pPr>
              <a:buFont typeface="Wingdings" panose="05000000000000000000" pitchFamily="2" charset="2"/>
              <a:buChar char="q"/>
            </a:pPr>
            <a:r>
              <a:rPr lang="en-US" sz="2000" dirty="0" smtClean="0"/>
              <a:t>The probabilistic planning </a:t>
            </a:r>
            <a:r>
              <a:rPr lang="en-US" sz="2000" dirty="0"/>
              <a:t>concept </a:t>
            </a:r>
            <a:r>
              <a:rPr lang="en-US" sz="2000" dirty="0" smtClean="0"/>
              <a:t>is not new but not popular mainly </a:t>
            </a:r>
            <a:r>
              <a:rPr lang="en-US" sz="2000" dirty="0"/>
              <a:t>because of the deterministic nature of </a:t>
            </a:r>
            <a:r>
              <a:rPr lang="en-US" sz="2000" dirty="0" smtClean="0"/>
              <a:t>planning standards, </a:t>
            </a:r>
            <a:r>
              <a:rPr lang="en-US" sz="2000" dirty="0"/>
              <a:t>lack of </a:t>
            </a:r>
            <a:r>
              <a:rPr lang="en-US" sz="2000" dirty="0" smtClean="0"/>
              <a:t>tools, and lack of data</a:t>
            </a:r>
            <a:endParaRPr lang="en-US" sz="2000" dirty="0"/>
          </a:p>
          <a:p>
            <a:pPr>
              <a:buFont typeface="Wingdings" panose="05000000000000000000" pitchFamily="2" charset="2"/>
              <a:buChar char="q"/>
            </a:pPr>
            <a:endParaRPr lang="en-US" sz="20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3003826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16291429"/>
              </p:ext>
            </p:extLst>
          </p:nvPr>
        </p:nvGraphicFramePr>
        <p:xfrm>
          <a:off x="304800" y="1371600"/>
          <a:ext cx="8534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Deterministic vs Probabilistic Transmission Planning</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Rectangle 2"/>
          <p:cNvSpPr/>
          <p:nvPr/>
        </p:nvSpPr>
        <p:spPr>
          <a:xfrm>
            <a:off x="304800" y="4876800"/>
            <a:ext cx="3581400" cy="1384995"/>
          </a:xfrm>
          <a:prstGeom prst="rect">
            <a:avLst/>
          </a:prstGeom>
          <a:noFill/>
        </p:spPr>
        <p:style>
          <a:lnRef idx="3">
            <a:schemeClr val="lt1"/>
          </a:lnRef>
          <a:fillRef idx="1">
            <a:schemeClr val="accent3"/>
          </a:fillRef>
          <a:effectRef idx="1">
            <a:schemeClr val="accent3"/>
          </a:effectRef>
          <a:fontRef idx="minor">
            <a:schemeClr val="lt1"/>
          </a:fontRef>
        </p:style>
        <p:txBody>
          <a:bodyPr wrap="square">
            <a:spAutoFit/>
          </a:bodyPr>
          <a:lstStyle/>
          <a:p>
            <a:r>
              <a:rPr lang="en-US" sz="1400" b="1" dirty="0" smtClean="0">
                <a:solidFill>
                  <a:schemeClr val="accent1"/>
                </a:solidFill>
              </a:rPr>
              <a:t>Drawbacks of Deterministic Approach</a:t>
            </a:r>
          </a:p>
          <a:p>
            <a:pPr marL="342900" indent="-342900">
              <a:buAutoNum type="arabicParenR"/>
            </a:pPr>
            <a:r>
              <a:rPr lang="en-US" sz="1400" dirty="0" smtClean="0">
                <a:solidFill>
                  <a:schemeClr val="tx1"/>
                </a:solidFill>
              </a:rPr>
              <a:t>does not cover various system conditions nor consider many uncertainties in a system</a:t>
            </a:r>
          </a:p>
          <a:p>
            <a:pPr marL="342900" indent="-342900">
              <a:buAutoNum type="arabicParenR"/>
            </a:pPr>
            <a:r>
              <a:rPr lang="en-US" sz="1400" dirty="0" smtClean="0">
                <a:solidFill>
                  <a:schemeClr val="tx1"/>
                </a:solidFill>
              </a:rPr>
              <a:t>ignores likelihood of system conditions and the probability of events</a:t>
            </a:r>
            <a:endParaRPr lang="en-US" sz="1400" dirty="0">
              <a:solidFill>
                <a:schemeClr val="tx1"/>
              </a:solidFill>
            </a:endParaRPr>
          </a:p>
        </p:txBody>
      </p:sp>
    </p:spTree>
    <p:extLst>
      <p:ext uri="{BB962C8B-B14F-4D97-AF65-F5344CB8AC3E}">
        <p14:creationId xmlns:p14="http://schemas.microsoft.com/office/powerpoint/2010/main" val="2184575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Example: Magnitude of Risk Associated with Critical Event</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pic>
        <p:nvPicPr>
          <p:cNvPr id="8"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80520" y="1600200"/>
            <a:ext cx="6982960"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40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Applications</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5" name="Content Placeholder 4"/>
          <p:cNvSpPr>
            <a:spLocks noGrp="1"/>
          </p:cNvSpPr>
          <p:nvPr>
            <p:ph idx="1"/>
          </p:nvPr>
        </p:nvSpPr>
        <p:spPr>
          <a:xfrm>
            <a:off x="330994" y="1143000"/>
            <a:ext cx="8534400" cy="5029200"/>
          </a:xfrm>
        </p:spPr>
        <p:txBody>
          <a:bodyPr/>
          <a:lstStyle/>
          <a:p>
            <a:pPr lvl="0">
              <a:buFont typeface="Wingdings" panose="05000000000000000000" pitchFamily="2" charset="2"/>
              <a:buChar char="q"/>
            </a:pPr>
            <a:r>
              <a:rPr lang="en-US" sz="1800" dirty="0" smtClean="0"/>
              <a:t>Development of a number of credible </a:t>
            </a:r>
            <a:r>
              <a:rPr lang="en-US" sz="1800" dirty="0"/>
              <a:t>study cases </a:t>
            </a:r>
            <a:r>
              <a:rPr lang="en-US" sz="1800" dirty="0" smtClean="0"/>
              <a:t>with many uncertainties considered</a:t>
            </a:r>
          </a:p>
          <a:p>
            <a:pPr lvl="0">
              <a:buFont typeface="Wingdings" panose="05000000000000000000" pitchFamily="2" charset="2"/>
              <a:buChar char="q"/>
            </a:pPr>
            <a:endParaRPr lang="en-US" sz="1800" dirty="0"/>
          </a:p>
          <a:p>
            <a:pPr lvl="0">
              <a:buFont typeface="Wingdings" panose="05000000000000000000" pitchFamily="2" charset="2"/>
              <a:buChar char="q"/>
            </a:pPr>
            <a:r>
              <a:rPr lang="en-US" sz="1800" dirty="0" smtClean="0"/>
              <a:t>Identification of critical planning or extreme events using likelihood, system impact or magnitude of risk associated with each event</a:t>
            </a:r>
          </a:p>
          <a:p>
            <a:pPr lvl="0">
              <a:buFont typeface="Wingdings" panose="05000000000000000000" pitchFamily="2" charset="2"/>
              <a:buChar char="q"/>
            </a:pPr>
            <a:endParaRPr lang="en-US" sz="1800" dirty="0"/>
          </a:p>
          <a:p>
            <a:pPr lvl="0">
              <a:buFont typeface="Wingdings" panose="05000000000000000000" pitchFamily="2" charset="2"/>
              <a:buChar char="q"/>
            </a:pPr>
            <a:r>
              <a:rPr lang="en-US" sz="1800" dirty="0" smtClean="0"/>
              <a:t>Evaluation of project alternatives in terms of benefit (e.g</a:t>
            </a:r>
            <a:r>
              <a:rPr lang="en-US" sz="1800" dirty="0"/>
              <a:t>. </a:t>
            </a:r>
            <a:r>
              <a:rPr lang="en-US" sz="1800" dirty="0" smtClean="0"/>
              <a:t>test deeper contingencies such as substation outage: compute expected unserved energy (EUE) or incremental reliability index (IRI) to compare reliability benefit of each option</a:t>
            </a:r>
            <a:endParaRPr lang="en-US" sz="1800" dirty="0"/>
          </a:p>
          <a:p>
            <a:pPr lvl="0">
              <a:buFont typeface="Wingdings" panose="05000000000000000000" pitchFamily="2" charset="2"/>
              <a:buChar char="q"/>
            </a:pPr>
            <a:endParaRPr lang="en-US" sz="1800" dirty="0" smtClean="0"/>
          </a:p>
          <a:p>
            <a:pPr lvl="0">
              <a:buFont typeface="Wingdings" panose="05000000000000000000" pitchFamily="2" charset="2"/>
              <a:buChar char="q"/>
            </a:pPr>
            <a:r>
              <a:rPr lang="en-US" sz="1800" dirty="0" smtClean="0"/>
              <a:t>Identification </a:t>
            </a:r>
            <a:r>
              <a:rPr lang="en-US" sz="1800" dirty="0"/>
              <a:t>of weak </a:t>
            </a:r>
            <a:r>
              <a:rPr lang="en-US" sz="1800" dirty="0" smtClean="0"/>
              <a:t>areas based on the number of interruption of load at each bus, number of occurrence of thermal </a:t>
            </a:r>
            <a:r>
              <a:rPr lang="en-US" sz="1800" dirty="0"/>
              <a:t>or voltage </a:t>
            </a:r>
            <a:r>
              <a:rPr lang="en-US" sz="1800" dirty="0" smtClean="0"/>
              <a:t>issues on line or bus</a:t>
            </a:r>
          </a:p>
          <a:p>
            <a:pPr lvl="0">
              <a:buFont typeface="Wingdings" panose="05000000000000000000" pitchFamily="2" charset="2"/>
              <a:buChar char="q"/>
            </a:pPr>
            <a:endParaRPr lang="en-US" sz="1800" dirty="0"/>
          </a:p>
          <a:p>
            <a:pPr lvl="0">
              <a:buFont typeface="Wingdings" panose="05000000000000000000" pitchFamily="2" charset="2"/>
              <a:buChar char="q"/>
            </a:pPr>
            <a:r>
              <a:rPr lang="en-US" sz="1800" dirty="0" smtClean="0"/>
              <a:t>Measure the health of real-time system (e.g. by computing EUE periodically)</a:t>
            </a:r>
            <a:endParaRPr lang="en-US" sz="1800" dirty="0"/>
          </a:p>
        </p:txBody>
      </p:sp>
    </p:spTree>
    <p:extLst>
      <p:ext uri="{BB962C8B-B14F-4D97-AF65-F5344CB8AC3E}">
        <p14:creationId xmlns:p14="http://schemas.microsoft.com/office/powerpoint/2010/main" val="1330873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ERCOT’s Efforts</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3388487559"/>
              </p:ext>
            </p:extLst>
          </p:nvPr>
        </p:nvGraphicFramePr>
        <p:xfrm>
          <a:off x="304800" y="1143000"/>
          <a:ext cx="85344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204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Framework of Probabilistic Risk Assessment</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8" name="Content Placeholder 9"/>
          <p:cNvGraphicFramePr>
            <a:graphicFrameLocks noGrp="1"/>
          </p:cNvGraphicFramePr>
          <p:nvPr>
            <p:ph idx="1"/>
            <p:extLst>
              <p:ext uri="{D42A27DB-BD31-4B8C-83A1-F6EECF244321}">
                <p14:modId xmlns:p14="http://schemas.microsoft.com/office/powerpoint/2010/main" val="1469481509"/>
              </p:ext>
            </p:extLst>
          </p:nvPr>
        </p:nvGraphicFramePr>
        <p:xfrm>
          <a:off x="304800" y="1219200"/>
          <a:ext cx="8534400" cy="4776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ight Arrow 2"/>
          <p:cNvSpPr/>
          <p:nvPr/>
        </p:nvSpPr>
        <p:spPr>
          <a:xfrm>
            <a:off x="3069432" y="1421608"/>
            <a:ext cx="228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5860259" y="1440657"/>
            <a:ext cx="228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5828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TransCARE </a:t>
            </a:r>
            <a:r>
              <a:rPr lang="en-US" dirty="0">
                <a:solidFill>
                  <a:schemeClr val="tx1"/>
                </a:solidFill>
              </a:rPr>
              <a:t>(Transmission Contingency And Reliability Evaluation)</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4" name="Content Placeholder 3"/>
          <p:cNvSpPr>
            <a:spLocks noGrp="1"/>
          </p:cNvSpPr>
          <p:nvPr>
            <p:ph idx="1"/>
          </p:nvPr>
        </p:nvSpPr>
        <p:spPr>
          <a:xfrm>
            <a:off x="304800" y="1539876"/>
            <a:ext cx="8534400" cy="4800600"/>
          </a:xfrm>
        </p:spPr>
        <p:txBody>
          <a:bodyPr/>
          <a:lstStyle/>
          <a:p>
            <a:pPr>
              <a:buFont typeface="Wingdings" panose="05000000000000000000" pitchFamily="2" charset="2"/>
              <a:buChar char="q"/>
            </a:pPr>
            <a:r>
              <a:rPr lang="en-US" sz="1800" dirty="0" smtClean="0"/>
              <a:t>TransCARE, an improved version of an older EPRI program known as Transmission Reliability Evaluation for Large-Scale System (TRELSS), is designed for probabilistic reliability analysis</a:t>
            </a:r>
          </a:p>
          <a:p>
            <a:pPr>
              <a:buFont typeface="Wingdings" panose="05000000000000000000" pitchFamily="2" charset="2"/>
              <a:buChar char="q"/>
            </a:pPr>
            <a:endParaRPr lang="en-US" sz="1800" dirty="0"/>
          </a:p>
          <a:p>
            <a:pPr lvl="1">
              <a:buFont typeface="Wingdings" panose="05000000000000000000" pitchFamily="2" charset="2"/>
              <a:buChar char="§"/>
            </a:pPr>
            <a:endParaRPr lang="en-US" sz="1600" dirty="0" smtClean="0"/>
          </a:p>
          <a:p>
            <a:pPr lvl="1">
              <a:buFont typeface="Wingdings" panose="05000000000000000000" pitchFamily="2" charset="2"/>
              <a:buChar char="§"/>
            </a:pPr>
            <a:endParaRPr lang="en-US" sz="1600" dirty="0" smtClean="0"/>
          </a:p>
          <a:p>
            <a:pPr lvl="1">
              <a:buFont typeface="Wingdings" panose="05000000000000000000" pitchFamily="2" charset="2"/>
              <a:buChar char="§"/>
            </a:pPr>
            <a:endParaRPr lang="en-US" sz="1600" dirty="0" smtClean="0"/>
          </a:p>
          <a:p>
            <a:pPr lvl="1">
              <a:buFont typeface="Wingdings" panose="05000000000000000000" pitchFamily="2" charset="2"/>
              <a:buChar char="§"/>
            </a:pPr>
            <a:endParaRPr lang="en-US" sz="1600" dirty="0"/>
          </a:p>
          <a:p>
            <a:pPr marL="0" indent="0">
              <a:buNone/>
            </a:pPr>
            <a:endParaRPr lang="en-US" sz="1800" dirty="0" smtClean="0"/>
          </a:p>
          <a:p>
            <a:pPr>
              <a:buFont typeface="Wingdings" panose="05000000000000000000" pitchFamily="2" charset="2"/>
              <a:buChar char="q"/>
            </a:pPr>
            <a:endParaRPr lang="en-US" sz="1800" dirty="0"/>
          </a:p>
          <a:p>
            <a:pPr marL="0" indent="0">
              <a:buNone/>
            </a:pPr>
            <a:endParaRPr lang="en-US" sz="1800" dirty="0" smtClean="0"/>
          </a:p>
        </p:txBody>
      </p:sp>
      <p:sp>
        <p:nvSpPr>
          <p:cNvPr id="12" name="Rounded Rectangle 11"/>
          <p:cNvSpPr/>
          <p:nvPr/>
        </p:nvSpPr>
        <p:spPr>
          <a:xfrm>
            <a:off x="1524000" y="2690616"/>
            <a:ext cx="1930868" cy="9144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Power Flow Cases</a:t>
            </a:r>
            <a:endParaRPr lang="en-US" dirty="0"/>
          </a:p>
        </p:txBody>
      </p:sp>
      <p:sp>
        <p:nvSpPr>
          <p:cNvPr id="13" name="Rounded Rectangle 12"/>
          <p:cNvSpPr/>
          <p:nvPr/>
        </p:nvSpPr>
        <p:spPr>
          <a:xfrm>
            <a:off x="5562600" y="2658023"/>
            <a:ext cx="2033887"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Input data including outage statistics</a:t>
            </a:r>
            <a:endParaRPr lang="en-US" dirty="0"/>
          </a:p>
        </p:txBody>
      </p:sp>
      <p:sp>
        <p:nvSpPr>
          <p:cNvPr id="14" name="Oval 13"/>
          <p:cNvSpPr/>
          <p:nvPr/>
        </p:nvSpPr>
        <p:spPr>
          <a:xfrm>
            <a:off x="3200400" y="3804015"/>
            <a:ext cx="2667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Probabilistic Reliability Assessment</a:t>
            </a:r>
          </a:p>
          <a:p>
            <a:pPr algn="ctr"/>
            <a:r>
              <a:rPr lang="en-US" sz="1600" dirty="0" smtClean="0"/>
              <a:t>(TransCARE)</a:t>
            </a:r>
            <a:endParaRPr lang="en-US" sz="1600" dirty="0"/>
          </a:p>
        </p:txBody>
      </p:sp>
      <p:sp>
        <p:nvSpPr>
          <p:cNvPr id="15" name="Down Arrow 14"/>
          <p:cNvSpPr/>
          <p:nvPr/>
        </p:nvSpPr>
        <p:spPr>
          <a:xfrm rot="19036460">
            <a:off x="3334342" y="3537620"/>
            <a:ext cx="533400" cy="371903"/>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2162444">
            <a:off x="5198293" y="3541863"/>
            <a:ext cx="533400" cy="371903"/>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2971800" y="5562600"/>
            <a:ext cx="3048000" cy="91440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Reliability Indices</a:t>
            </a:r>
          </a:p>
        </p:txBody>
      </p:sp>
      <p:sp>
        <p:nvSpPr>
          <p:cNvPr id="19" name="Down Arrow 18"/>
          <p:cNvSpPr/>
          <p:nvPr/>
        </p:nvSpPr>
        <p:spPr>
          <a:xfrm>
            <a:off x="4267200" y="5149149"/>
            <a:ext cx="533400" cy="371903"/>
          </a:xfrm>
          <a:prstGeom prst="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6498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c34af464-7aa1-4edd-9be4-83dffc1cb926"/>
    <ds:schemaRef ds:uri="http://schemas.microsoft.com/office/2006/metadata/properties"/>
    <ds:schemaRef ds:uri="http://purl.org/dc/dcmitype/"/>
    <ds:schemaRef ds:uri="http://schemas.openxmlformats.org/package/2006/metadata/core-properties"/>
    <ds:schemaRef ds:uri="http://purl.org/dc/terms/"/>
    <ds:schemaRef ds:uri="http://www.w3.org/XML/1998/namespace"/>
    <ds:schemaRef ds:uri="http://purl.org/dc/elements/1.1/"/>
    <ds:schemaRef ds:uri="http://schemas.microsoft.com/office/infopath/2007/PartnerControls"/>
    <ds:schemaRef ds:uri="http://schemas.microsoft.com/office/2006/documentManagement/type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12021</TotalTime>
  <Words>1998</Words>
  <Application>Microsoft Office PowerPoint</Application>
  <PresentationFormat>On-screen Show (4:3)</PresentationFormat>
  <Paragraphs>217</Paragraphs>
  <Slides>18</Slides>
  <Notes>17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18</vt:i4>
      </vt:variant>
    </vt:vector>
  </HeadingPairs>
  <TitlesOfParts>
    <vt:vector size="24" baseType="lpstr">
      <vt:lpstr>Arial</vt:lpstr>
      <vt:lpstr>Calibri</vt:lpstr>
      <vt:lpstr>Wingdings</vt:lpstr>
      <vt:lpstr>1_Custom Design</vt:lpstr>
      <vt:lpstr>Office Theme</vt:lpstr>
      <vt:lpstr>Custom Design</vt:lpstr>
      <vt:lpstr>PowerPoint Presentation</vt:lpstr>
      <vt:lpstr>Contents</vt:lpstr>
      <vt:lpstr>Introduction</vt:lpstr>
      <vt:lpstr>Deterministic vs Probabilistic Transmission Planning</vt:lpstr>
      <vt:lpstr>Example: Magnitude of Risk Associated with Critical Event</vt:lpstr>
      <vt:lpstr>Applications</vt:lpstr>
      <vt:lpstr>ERCOT’s Efforts</vt:lpstr>
      <vt:lpstr>Framework of Probabilistic Risk Assessment</vt:lpstr>
      <vt:lpstr>TransCARE (Transmission Contingency And Reliability Evaluation)</vt:lpstr>
      <vt:lpstr>TransCARE (cont.)</vt:lpstr>
      <vt:lpstr>Key Issues To Be Resolved</vt:lpstr>
      <vt:lpstr>Key Issues To Be Resolved (cont.)</vt:lpstr>
      <vt:lpstr>Next Steps</vt:lpstr>
      <vt:lpstr>Summary</vt:lpstr>
      <vt:lpstr>Appendix: Example - Probability of occurrence for load and wind output based on historical data</vt:lpstr>
      <vt:lpstr>Appendix: Expected Unserved Energy or Incremental Reliability Index</vt:lpstr>
      <vt:lpstr>Appendix: Issues and Suggested Improvements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Kang, Sun Wook</cp:lastModifiedBy>
  <cp:revision>236</cp:revision>
  <cp:lastPrinted>2016-11-07T15:35:17Z</cp:lastPrinted>
  <dcterms:created xsi:type="dcterms:W3CDTF">2016-01-21T15:20:31Z</dcterms:created>
  <dcterms:modified xsi:type="dcterms:W3CDTF">2016-11-10T21:02:48Z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