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75" r:id="rId8"/>
    <p:sldId id="276" r:id="rId9"/>
    <p:sldId id="277" r:id="rId10"/>
    <p:sldId id="278" r:id="rId11"/>
    <p:sldId id="282" r:id="rId12"/>
    <p:sldId id="284" r:id="rId13"/>
    <p:sldId id="281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nanam, Gnanaprabhu" initials="GG" lastIdx="1" clrIdx="0">
    <p:extLst>
      <p:ext uri="{19B8F6BF-5375-455C-9EA6-DF929625EA0E}">
        <p15:presenceInfo xmlns:p15="http://schemas.microsoft.com/office/powerpoint/2012/main" userId="S-1-5-21-639947351-343809578-3807592339-275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30" d="100"/>
          <a:sy n="130" d="100"/>
        </p:scale>
        <p:origin x="1074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58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400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current_guides/53526/04_050115.doc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472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 smtClean="0"/>
              <a:t>Far West Texas Transmission Project - </a:t>
            </a:r>
          </a:p>
          <a:p>
            <a:r>
              <a:rPr lang="en-US" altLang="en-US" b="1" dirty="0" smtClean="0"/>
              <a:t>ERCOT Independent Review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November 15,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>
            <a:normAutofit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457200" y="762000"/>
            <a:ext cx="8229600" cy="5544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857250" lvl="2" indent="0">
              <a:spcBef>
                <a:spcPts val="600"/>
              </a:spcBef>
              <a:buNone/>
            </a:pPr>
            <a:endParaRPr lang="en-US" sz="800" kern="0" dirty="0" smtClean="0"/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1800" dirty="0"/>
              <a:t>AEPSC and Oncor </a:t>
            </a:r>
            <a:r>
              <a:rPr lang="en-US" sz="1800" dirty="0" smtClean="0"/>
              <a:t>jointly </a:t>
            </a:r>
            <a:r>
              <a:rPr lang="en-US" sz="1800" dirty="0"/>
              <a:t>submitted </a:t>
            </a:r>
            <a:r>
              <a:rPr lang="en-US" sz="1800" dirty="0" smtClean="0"/>
              <a:t> Far </a:t>
            </a:r>
            <a:r>
              <a:rPr lang="en-US" sz="1800" dirty="0"/>
              <a:t>West Texas </a:t>
            </a:r>
            <a:r>
              <a:rPr lang="en-US" sz="1800" dirty="0" smtClean="0"/>
              <a:t>Project (FWTP) for </a:t>
            </a:r>
            <a:r>
              <a:rPr lang="en-US" sz="1800" dirty="0"/>
              <a:t>Regional Planning Group </a:t>
            </a:r>
            <a:r>
              <a:rPr lang="en-US" sz="1800" dirty="0" smtClean="0"/>
              <a:t>review. </a:t>
            </a:r>
            <a:r>
              <a:rPr lang="en-US" sz="1800" dirty="0"/>
              <a:t>This is a Tier 1 project that is estimated to cost $ 423 million. </a:t>
            </a:r>
            <a:r>
              <a:rPr lang="en-US" sz="1800" dirty="0" smtClean="0"/>
              <a:t> 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800" dirty="0" smtClean="0"/>
              <a:t>Proposed for 2021 to 2022 timeframe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800" dirty="0" smtClean="0"/>
              <a:t>Addresses petroleum related load forecasts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800" dirty="0" smtClean="0"/>
              <a:t>Reliability Issues</a:t>
            </a:r>
          </a:p>
          <a:p>
            <a:pPr lvl="2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600" dirty="0" smtClean="0"/>
              <a:t>Voltage Collapse</a:t>
            </a:r>
          </a:p>
          <a:p>
            <a:pPr lvl="2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600" dirty="0" smtClean="0"/>
              <a:t>Loss of Load</a:t>
            </a:r>
          </a:p>
          <a:p>
            <a:pPr lvl="2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600" dirty="0" smtClean="0"/>
              <a:t>Short-Circuit Strength &amp; System Protection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800" dirty="0" smtClean="0"/>
              <a:t>Provide Operational Flexibility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800" dirty="0" smtClean="0"/>
              <a:t>Provides future upgrade path for Far West Region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spcAft>
                <a:spcPts val="2400"/>
              </a:spcAft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kern="0" dirty="0" smtClean="0"/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kern="0" dirty="0" smtClean="0"/>
          </a:p>
          <a:p>
            <a:pPr marL="0" indent="0">
              <a:buNone/>
            </a:pPr>
            <a:endParaRPr lang="en-US" kern="0" dirty="0" smtClean="0"/>
          </a:p>
          <a:p>
            <a:endParaRPr lang="en-US" kern="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42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3458" y="233362"/>
            <a:ext cx="8458200" cy="479425"/>
          </a:xfrm>
        </p:spPr>
        <p:txBody>
          <a:bodyPr>
            <a:normAutofit fontScale="90000"/>
          </a:bodyPr>
          <a:lstStyle/>
          <a:p>
            <a:r>
              <a:rPr lang="en-US" dirty="0"/>
              <a:t>Study Assumptions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497758" y="775493"/>
            <a:ext cx="8229600" cy="572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857250" lvl="2" indent="0">
              <a:spcBef>
                <a:spcPts val="600"/>
              </a:spcBef>
              <a:buNone/>
            </a:pPr>
            <a:endParaRPr lang="en-US" sz="500" kern="0" dirty="0" smtClean="0"/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1700" dirty="0" smtClean="0"/>
              <a:t>Steady-State Study Case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700" dirty="0" smtClean="0"/>
              <a:t>Constructed from latest 16RTP reliability case  16RTP_2021_SUM_WFW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700" dirty="0" smtClean="0"/>
              <a:t>Study Region will consist of Far-West and West Weather Zones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700" dirty="0"/>
              <a:t>Generator additions that meet Planning Guide Section 6.9 criteria </a:t>
            </a:r>
            <a:r>
              <a:rPr lang="en-US" sz="1700" dirty="0" smtClean="0"/>
              <a:t>in study region at </a:t>
            </a:r>
            <a:r>
              <a:rPr lang="en-US" sz="1700" dirty="0"/>
              <a:t>time of study will be added to the </a:t>
            </a:r>
            <a:r>
              <a:rPr lang="en-US" sz="1700" dirty="0" smtClean="0"/>
              <a:t>case. 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700" dirty="0" smtClean="0"/>
              <a:t>The </a:t>
            </a:r>
            <a:r>
              <a:rPr lang="en-US" sz="1800" dirty="0" smtClean="0"/>
              <a:t>study </a:t>
            </a:r>
            <a:r>
              <a:rPr lang="en-US" sz="1800" dirty="0"/>
              <a:t>case will employ the same adjustments as the 2016 RTP case unless stated otherwise </a:t>
            </a:r>
            <a:r>
              <a:rPr lang="en-US" sz="1800" dirty="0" smtClean="0"/>
              <a:t>herein.</a:t>
            </a:r>
            <a:endParaRPr lang="en-US" sz="1700" dirty="0" smtClean="0"/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700" dirty="0" smtClean="0"/>
              <a:t>Transmission Projects expected to be in-service within the study region by 2021 at the time of the study will be added to the case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700" dirty="0" smtClean="0"/>
              <a:t>Apply 2021 </a:t>
            </a:r>
            <a:r>
              <a:rPr lang="en-US" sz="1700" dirty="0"/>
              <a:t>petroleum related load </a:t>
            </a:r>
            <a:r>
              <a:rPr lang="en-US" sz="1700" dirty="0" smtClean="0"/>
              <a:t>forecasts</a:t>
            </a:r>
          </a:p>
          <a:p>
            <a:pPr lvl="2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en-US" sz="1500" dirty="0" smtClean="0"/>
              <a:t>Culberson loop: 426 MW</a:t>
            </a:r>
          </a:p>
          <a:p>
            <a:pPr lvl="2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en-US" sz="1500" dirty="0" smtClean="0"/>
              <a:t>Barilla Junction Area lines: ~ 511 MW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700" dirty="0" smtClean="0"/>
              <a:t>N-1 SCOPF  Dispatch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dirty="0"/>
          </a:p>
          <a:p>
            <a:pPr lvl="1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dirty="0" smtClean="0"/>
          </a:p>
          <a:p>
            <a:pPr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kern="0" dirty="0" smtClean="0"/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kern="0" dirty="0" smtClean="0"/>
          </a:p>
          <a:p>
            <a:pPr marL="0" indent="0">
              <a:buNone/>
            </a:pPr>
            <a:endParaRPr lang="en-US" kern="0" dirty="0" smtClean="0"/>
          </a:p>
          <a:p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39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Contingencies and Criteria </a:t>
            </a:r>
            <a:endParaRPr lang="en-US" dirty="0"/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457200" y="820396"/>
            <a:ext cx="8229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1800" dirty="0" smtClean="0"/>
              <a:t>Initial Steady-State Reliability Analysis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 smtClean="0"/>
              <a:t>Contingencies for Study Region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 smtClean="0"/>
              <a:t>NERC TPL-001-4 </a:t>
            </a:r>
            <a:r>
              <a:rPr lang="en-US" sz="1600" dirty="0"/>
              <a:t>and ERCOT Planning Criteria </a:t>
            </a:r>
            <a:r>
              <a:rPr lang="en-US" sz="1600" dirty="0" smtClean="0"/>
              <a:t>(</a:t>
            </a:r>
            <a:r>
              <a:rPr lang="en-US" sz="1600" u="sng" dirty="0">
                <a:hlinkClick r:id="rId2"/>
              </a:rPr>
              <a:t>http://</a:t>
            </a:r>
            <a:r>
              <a:rPr lang="en-US" sz="1600" u="sng" dirty="0" smtClean="0">
                <a:hlinkClick r:id="rId2"/>
              </a:rPr>
              <a:t>www.ercot.com/content/wcm/current_guides/53526/04_050115.doc</a:t>
            </a:r>
            <a:r>
              <a:rPr lang="en-US" sz="1600" u="sng" dirty="0" smtClean="0"/>
              <a:t> </a:t>
            </a:r>
            <a:r>
              <a:rPr lang="en-US" sz="1600" dirty="0" smtClean="0"/>
              <a:t>): </a:t>
            </a:r>
            <a:endParaRPr lang="en-US" sz="16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/>
              <a:t>P0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 smtClean="0"/>
              <a:t>P1-1</a:t>
            </a:r>
            <a:r>
              <a:rPr lang="en-US" sz="1600" dirty="0"/>
              <a:t>, </a:t>
            </a:r>
            <a:r>
              <a:rPr lang="en-US" sz="1600" dirty="0" smtClean="0"/>
              <a:t>P1-2, P1-3,</a:t>
            </a:r>
            <a:r>
              <a:rPr lang="en-US" sz="1600" dirty="0"/>
              <a:t> </a:t>
            </a:r>
            <a:r>
              <a:rPr lang="en-US" sz="1600" dirty="0" smtClean="0"/>
              <a:t>P1-4, 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 smtClean="0"/>
              <a:t>P2-1, P2-2, P2-3 (All EHV only)</a:t>
            </a:r>
            <a:endParaRPr lang="en-US" sz="16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 smtClean="0"/>
              <a:t>P3-1, P3-2, P3-3, P3-4, G-1+P7 {G-1 </a:t>
            </a:r>
            <a:r>
              <a:rPr lang="en-US" sz="1600" dirty="0"/>
              <a:t>worst case </a:t>
            </a:r>
            <a:r>
              <a:rPr lang="en-US" sz="1600" dirty="0" smtClean="0"/>
              <a:t>only}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 smtClean="0"/>
              <a:t>P4-1, P4-2, P4-3, P4-4, P4-5 (All EHV only)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 smtClean="0"/>
              <a:t>P5-1, P5-2, P5-3, P5-4, P5-5 (All EHV only)</a:t>
            </a:r>
            <a:endParaRPr lang="en-US" sz="16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 smtClean="0"/>
              <a:t>P6-2:  </a:t>
            </a:r>
            <a:r>
              <a:rPr lang="en-US" sz="1600" dirty="0"/>
              <a:t>X-1 + </a:t>
            </a:r>
            <a:r>
              <a:rPr lang="en-US" sz="1600" dirty="0" smtClean="0"/>
              <a:t>(P1-1, P1-2, P1-3, P1-4, P7-1) {X-1 </a:t>
            </a:r>
            <a:r>
              <a:rPr lang="en-US" sz="1600" dirty="0"/>
              <a:t>is 345 kV Auto </a:t>
            </a:r>
            <a:r>
              <a:rPr lang="en-US" sz="1600" dirty="0" smtClean="0"/>
              <a:t>outages}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 smtClean="0"/>
              <a:t>P7-1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 smtClean="0"/>
              <a:t>Criteria</a:t>
            </a:r>
            <a:r>
              <a:rPr lang="en-US" sz="2400" dirty="0"/>
              <a:t>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/>
              <a:t>Thermal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/>
              <a:t>Monitor all transmission lines and transformers in study region (excluding GSU)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/>
              <a:t>Use Rate A for Normal Conditions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/>
              <a:t>Use Rate B for Emergency Conditions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/>
              <a:t>Voltages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/>
              <a:t>Monitor all busses </a:t>
            </a:r>
            <a:r>
              <a:rPr lang="en-US" sz="1600" dirty="0" smtClean="0"/>
              <a:t>100 </a:t>
            </a:r>
            <a:r>
              <a:rPr lang="en-US" sz="1600" dirty="0"/>
              <a:t>kV and above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/>
              <a:t>0.95 &lt; 1.05 Normal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/>
              <a:t>0.90 &lt; 1.05 </a:t>
            </a:r>
            <a:r>
              <a:rPr lang="en-US" sz="1600" dirty="0" smtClean="0"/>
              <a:t>Emergency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 smtClean="0"/>
              <a:t>Voltage deviations exceeding 8% on non-radial load busses</a:t>
            </a:r>
          </a:p>
          <a:p>
            <a:pPr lvl="3">
              <a:buFont typeface="Wingdings" panose="05000000000000000000" pitchFamily="2" charset="2"/>
              <a:buChar char="q"/>
            </a:pPr>
            <a:endParaRPr lang="en-US" sz="1400" dirty="0"/>
          </a:p>
          <a:p>
            <a:pPr marL="0" indent="0">
              <a:spcBef>
                <a:spcPts val="600"/>
              </a:spcBef>
              <a:buNone/>
            </a:pPr>
            <a:endParaRPr lang="en-US" kern="0" dirty="0" smtClean="0"/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kern="0" dirty="0" smtClean="0"/>
          </a:p>
          <a:p>
            <a:pPr marL="0" indent="0">
              <a:buNone/>
            </a:pPr>
            <a:endParaRPr lang="en-US" kern="0" dirty="0" smtClean="0"/>
          </a:p>
          <a:p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31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Study Procedure</a:t>
            </a:r>
            <a:endParaRPr lang="en-US" dirty="0"/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457200" y="820396"/>
            <a:ext cx="8229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Scenarios to be evaluated: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dirty="0" smtClean="0"/>
              <a:t>Study Case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dirty="0" smtClean="0"/>
              <a:t>Higher Culberson Loop Load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Same as study case but with Higher Load on Culberson Loop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Represents “Potential</a:t>
            </a:r>
            <a:r>
              <a:rPr lang="en-US" dirty="0"/>
              <a:t>” Culberson Loop </a:t>
            </a:r>
            <a:r>
              <a:rPr lang="en-US" dirty="0" smtClean="0"/>
              <a:t>load submitted to ERCOT by Oncor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dirty="0" smtClean="0"/>
              <a:t>Zero Solar Scenario</a:t>
            </a:r>
          </a:p>
          <a:p>
            <a:pPr marL="1314450" lvl="2" indent="-457200">
              <a:buFont typeface="Wingdings" panose="05000000000000000000" pitchFamily="2" charset="2"/>
              <a:buChar char="§"/>
            </a:pPr>
            <a:r>
              <a:rPr lang="en-US" dirty="0"/>
              <a:t>Same as study case but with </a:t>
            </a:r>
            <a:r>
              <a:rPr lang="en-US" dirty="0" smtClean="0"/>
              <a:t>0 MW Solar dispatched in study region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dirty="0" smtClean="0"/>
              <a:t>Sensitivities based on PGRR0042: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Generator additions </a:t>
            </a:r>
            <a:r>
              <a:rPr lang="en-US" dirty="0" smtClean="0"/>
              <a:t>with Signed Interconnection Agreements but that DO NOT meet </a:t>
            </a:r>
            <a:r>
              <a:rPr lang="en-US" dirty="0"/>
              <a:t>Planning Guide Section 6.9 criteria in study region at time of study will be added to the case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q"/>
            </a:pPr>
            <a:endParaRPr lang="en-US" dirty="0"/>
          </a:p>
          <a:p>
            <a:pPr marL="0" indent="0">
              <a:buNone/>
            </a:pPr>
            <a:endParaRPr lang="en-US" kern="0" dirty="0" smtClean="0"/>
          </a:p>
          <a:p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64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Reliability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r>
              <a:rPr lang="en-US" sz="1700" dirty="0" smtClean="0"/>
              <a:t>Dynamic Stability </a:t>
            </a:r>
            <a:r>
              <a:rPr lang="en-US" sz="1700" dirty="0"/>
              <a:t>Study Case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700" dirty="0"/>
              <a:t>Constructed from latest </a:t>
            </a:r>
            <a:r>
              <a:rPr lang="en-US" sz="1700" dirty="0" smtClean="0"/>
              <a:t>DWG 2021SUMPEAK Flat Start case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700" dirty="0" smtClean="0"/>
              <a:t>Be consistent with steady state analysis assumptions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700" dirty="0" smtClean="0"/>
              <a:t>Criteria: NERC TPL and ERCOT Planning Guides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sz="1700" dirty="0" smtClean="0"/>
          </a:p>
          <a:p>
            <a:pPr lvl="1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sz="1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99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Deliverables</a:t>
            </a:r>
            <a:endParaRPr lang="en-US" dirty="0"/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349045" y="762000"/>
            <a:ext cx="8686800" cy="5607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kern="0" dirty="0" smtClean="0"/>
              <a:t>Tentative </a:t>
            </a:r>
            <a:r>
              <a:rPr lang="en-US" kern="0" dirty="0"/>
              <a:t>Timeline</a:t>
            </a:r>
          </a:p>
          <a:p>
            <a:pPr marL="742950" lvl="2" indent="-342900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kern="0" dirty="0" smtClean="0"/>
              <a:t>January 2017 </a:t>
            </a:r>
            <a:r>
              <a:rPr lang="en-US" kern="0" dirty="0"/>
              <a:t>– Findings</a:t>
            </a:r>
          </a:p>
          <a:p>
            <a:pPr marL="742950" lvl="2" indent="-342900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kern="0" dirty="0" smtClean="0"/>
              <a:t>February </a:t>
            </a:r>
            <a:r>
              <a:rPr lang="en-US" kern="0" dirty="0"/>
              <a:t>2017 – </a:t>
            </a:r>
            <a:r>
              <a:rPr lang="en-US" kern="0" dirty="0" smtClean="0"/>
              <a:t>Final Report</a:t>
            </a:r>
          </a:p>
          <a:p>
            <a:pPr marL="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US" kern="0" dirty="0" smtClean="0"/>
          </a:p>
          <a:p>
            <a:pPr marL="742950" lvl="2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US" kern="0" dirty="0"/>
          </a:p>
          <a:p>
            <a:pPr marL="0" lvl="1" indent="0">
              <a:spcBef>
                <a:spcPts val="600"/>
              </a:spcBef>
              <a:spcAft>
                <a:spcPts val="2400"/>
              </a:spcAft>
              <a:buNone/>
            </a:pPr>
            <a:endParaRPr lang="en-US" kern="0" dirty="0" smtClean="0"/>
          </a:p>
          <a:p>
            <a:pPr marL="342900" lvl="1" indent="-342900">
              <a:spcBef>
                <a:spcPts val="600"/>
              </a:spcBef>
              <a:spcAft>
                <a:spcPts val="2400"/>
              </a:spcAft>
              <a:buFont typeface="Wingdings" panose="05000000000000000000" pitchFamily="2" charset="2"/>
              <a:buChar char="q"/>
            </a:pPr>
            <a:endParaRPr lang="en-US" kern="0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kern="0" dirty="0" smtClean="0"/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kern="0" dirty="0" smtClean="0"/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kern="0" dirty="0" smtClean="0"/>
          </a:p>
          <a:p>
            <a:pPr marL="0" indent="0">
              <a:buNone/>
            </a:pPr>
            <a:endParaRPr lang="en-US" kern="0" dirty="0" smtClean="0"/>
          </a:p>
          <a:p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46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5615233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1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</a:rPr>
              <a:t>?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2000" dirty="0" smtClean="0"/>
              <a:t>Stakeholder Comments Also Welcomed Through:</a:t>
            </a:r>
          </a:p>
          <a:p>
            <a:pPr marL="0" indent="0" algn="ctr">
              <a:buNone/>
            </a:pPr>
            <a:r>
              <a:rPr lang="en-US" sz="2000" dirty="0"/>
              <a:t>	</a:t>
            </a:r>
            <a:r>
              <a:rPr lang="en-US" sz="2000" dirty="0" smtClean="0"/>
              <a:t>rpg@ercot.com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94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4266</TotalTime>
  <Words>495</Words>
  <Application>Microsoft Office PowerPoint</Application>
  <PresentationFormat>On-screen Show (4:3)</PresentationFormat>
  <Paragraphs>110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Overview</vt:lpstr>
      <vt:lpstr>Study Assumptions</vt:lpstr>
      <vt:lpstr>Contingencies and Criteria </vt:lpstr>
      <vt:lpstr>Study Procedure</vt:lpstr>
      <vt:lpstr>Dynamic Reliability Analysis</vt:lpstr>
      <vt:lpstr>Deliverables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Richardson, Ben</cp:lastModifiedBy>
  <cp:revision>98</cp:revision>
  <cp:lastPrinted>2016-01-21T20:53:15Z</cp:lastPrinted>
  <dcterms:created xsi:type="dcterms:W3CDTF">2016-01-21T15:20:31Z</dcterms:created>
  <dcterms:modified xsi:type="dcterms:W3CDTF">2016-11-10T22:02:06Z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