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77" r:id="rId7"/>
    <p:sldId id="315" r:id="rId8"/>
    <p:sldId id="308" r:id="rId9"/>
    <p:sldId id="309" r:id="rId10"/>
    <p:sldId id="310" r:id="rId11"/>
    <p:sldId id="313" r:id="rId12"/>
    <p:sldId id="311" r:id="rId13"/>
    <p:sldId id="314" r:id="rId14"/>
    <p:sldId id="312"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11/9/2016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9052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810100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05993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088692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072410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902782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662981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2"/>
                </a:solidFill>
              </a:rPr>
              <a:t>Item XXX</a:t>
            </a:r>
          </a:p>
          <a:p>
            <a:pPr algn="l"/>
            <a:r>
              <a:rPr lang="en-US" sz="1000" b="0" baseline="0" dirty="0" smtClean="0">
                <a:solidFill>
                  <a:schemeClr val="tx2"/>
                </a:solidFill>
              </a:rPr>
              <a:t>ERCOT Public/Confidential</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923877"/>
          </a:xfrm>
          <a:prstGeom prst="rect">
            <a:avLst/>
          </a:prstGeom>
          <a:noFill/>
        </p:spPr>
        <p:txBody>
          <a:bodyPr wrap="square" rtlCol="0">
            <a:spAutoFit/>
          </a:bodyPr>
          <a:lstStyle/>
          <a:p>
            <a:r>
              <a:rPr lang="en-US" sz="2000" b="1" dirty="0" smtClean="0"/>
              <a:t>Annual TAC and Subcommittee Structural/Procedural Review</a:t>
            </a:r>
          </a:p>
          <a:p>
            <a:endParaRPr lang="en-US" b="1" dirty="0" smtClean="0"/>
          </a:p>
          <a:p>
            <a:r>
              <a:rPr lang="en-US" i="1" dirty="0" smtClean="0"/>
              <a:t>Adrianne Brandt	</a:t>
            </a:r>
            <a:endParaRPr lang="en-US" i="1" dirty="0"/>
          </a:p>
          <a:p>
            <a:r>
              <a:rPr lang="en-US" dirty="0" smtClean="0"/>
              <a:t>2016 TAC Chair</a:t>
            </a:r>
          </a:p>
          <a:p>
            <a:endParaRPr lang="en-US" dirty="0"/>
          </a:p>
          <a:p>
            <a:r>
              <a:rPr lang="en-US" dirty="0" smtClean="0"/>
              <a:t>TAC Meeting</a:t>
            </a:r>
          </a:p>
          <a:p>
            <a:endParaRPr lang="en-US" dirty="0"/>
          </a:p>
          <a:p>
            <a:r>
              <a:rPr lang="en-US" dirty="0" smtClean="0"/>
              <a:t>ERCOT Public</a:t>
            </a:r>
          </a:p>
          <a:p>
            <a:r>
              <a:rPr lang="en-US" dirty="0" smtClean="0"/>
              <a:t>September 29,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Other Items</a:t>
            </a:r>
            <a:endParaRPr lang="en-US" b="1" dirty="0">
              <a:solidFill>
                <a:schemeClr val="accent1"/>
              </a:solidFill>
            </a:endParaRPr>
          </a:p>
        </p:txBody>
      </p:sp>
      <p:sp>
        <p:nvSpPr>
          <p:cNvPr id="3" name="Content Placeholder 2"/>
          <p:cNvSpPr>
            <a:spLocks noGrp="1"/>
          </p:cNvSpPr>
          <p:nvPr>
            <p:ph idx="1"/>
          </p:nvPr>
        </p:nvSpPr>
        <p:spPr>
          <a:xfrm>
            <a:off x="304800" y="914400"/>
            <a:ext cx="8534400" cy="5257800"/>
          </a:xfrm>
        </p:spPr>
        <p:txBody>
          <a:bodyPr/>
          <a:lstStyle/>
          <a:p>
            <a:r>
              <a:rPr lang="en-US" sz="1800" b="1" dirty="0" smtClean="0"/>
              <a:t>TAC/Subcommittees </a:t>
            </a:r>
            <a:r>
              <a:rPr lang="en-US" sz="1800" b="1" dirty="0"/>
              <a:t>were encouraged to review meeting agendas and determine necessity for monthly meetings. </a:t>
            </a:r>
          </a:p>
          <a:p>
            <a:r>
              <a:rPr lang="en-US" sz="1800" b="1" dirty="0" smtClean="0"/>
              <a:t>Reviewed Open Action Items – Subcommittees encouraged to provide an update regarding Open Action Items at each TAC meeting</a:t>
            </a:r>
          </a:p>
          <a:p>
            <a:r>
              <a:rPr lang="en-US" sz="1800" b="1" dirty="0" smtClean="0"/>
              <a:t>Reviewed 2017 Block Calendar</a:t>
            </a:r>
            <a:endParaRPr lang="en-US" sz="1800" dirty="0" smtClean="0"/>
          </a:p>
          <a:p>
            <a:pPr marL="0" indent="0">
              <a:buNone/>
            </a:pPr>
            <a:endParaRPr lang="en-US" dirty="0" smtClean="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1683378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Summary of TAC </a:t>
            </a:r>
            <a:r>
              <a:rPr lang="en-US" dirty="0" smtClean="0"/>
              <a:t>Review – Annual Process</a:t>
            </a:r>
            <a:endParaRPr lang="en-US" b="1" dirty="0">
              <a:solidFill>
                <a:schemeClr val="accent1"/>
              </a:solidFill>
            </a:endParaRPr>
          </a:p>
        </p:txBody>
      </p:sp>
      <p:sp>
        <p:nvSpPr>
          <p:cNvPr id="3" name="Content Placeholder 2"/>
          <p:cNvSpPr>
            <a:spLocks noGrp="1"/>
          </p:cNvSpPr>
          <p:nvPr>
            <p:ph idx="1"/>
          </p:nvPr>
        </p:nvSpPr>
        <p:spPr>
          <a:xfrm>
            <a:off x="300318" y="801735"/>
            <a:ext cx="8534400" cy="5257800"/>
          </a:xfrm>
        </p:spPr>
        <p:txBody>
          <a:bodyPr/>
          <a:lstStyle/>
          <a:p>
            <a:r>
              <a:rPr lang="en-US" sz="2000" dirty="0"/>
              <a:t>In an effort to improve TAC’s existing processes and organizational structure for the purpose of enhancing efficiency, effectiveness, and aligning its structure to meet new goals and the ERCOT Board’s objectives, TAC annually reviews its existing structure and procedures. </a:t>
            </a:r>
          </a:p>
          <a:p>
            <a:r>
              <a:rPr lang="en-US" sz="2000" dirty="0"/>
              <a:t>TAC leadership hosted a meeting on </a:t>
            </a:r>
            <a:r>
              <a:rPr lang="en-US" sz="2000" dirty="0" smtClean="0"/>
              <a:t>August 25, 2016 to </a:t>
            </a:r>
            <a:r>
              <a:rPr lang="en-US" sz="2000" dirty="0"/>
              <a:t>initiate the annual review and solicit input from stakeholders on the following items:</a:t>
            </a:r>
          </a:p>
          <a:p>
            <a:pPr lvl="1"/>
            <a:r>
              <a:rPr lang="en-US" sz="2000" dirty="0"/>
              <a:t>Alignment of TAC Goals and Approved Revision Requests with ERCOT Strategic Plan</a:t>
            </a:r>
          </a:p>
          <a:p>
            <a:pPr lvl="1"/>
            <a:r>
              <a:rPr lang="en-US" sz="2000" dirty="0" smtClean="0"/>
              <a:t>Potential Revision Request Process Changes</a:t>
            </a:r>
            <a:endParaRPr lang="en-US" sz="2000" dirty="0"/>
          </a:p>
          <a:p>
            <a:pPr lvl="1"/>
            <a:r>
              <a:rPr lang="en-US" sz="2000" dirty="0" smtClean="0"/>
              <a:t>Incorporation of Other Binding Documents into Protocols/Guides</a:t>
            </a:r>
          </a:p>
          <a:p>
            <a:pPr lvl="1"/>
            <a:r>
              <a:rPr lang="en-US" sz="2000" dirty="0" smtClean="0"/>
              <a:t>Working Group and Task Force Review</a:t>
            </a:r>
          </a:p>
          <a:p>
            <a:pPr marL="457200" lvl="1" indent="0">
              <a:buNone/>
            </a:pPr>
            <a:endParaRPr lang="en-US" sz="2000" dirty="0"/>
          </a:p>
          <a:p>
            <a:pPr marL="0" indent="0">
              <a:buNone/>
            </a:pPr>
            <a:endParaRPr lang="en-US" dirty="0" smtClean="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940889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2400" dirty="0" smtClean="0"/>
              <a:t>Alignment of TAC Goals and Approved Revision Requests with ERCOT Strategic Pillars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9" name="Content Placeholder 2"/>
          <p:cNvSpPr>
            <a:spLocks noGrp="1"/>
          </p:cNvSpPr>
          <p:nvPr>
            <p:ph idx="1"/>
          </p:nvPr>
        </p:nvSpPr>
        <p:spPr>
          <a:xfrm>
            <a:off x="270868" y="1018007"/>
            <a:ext cx="8534400" cy="5257800"/>
          </a:xfrm>
        </p:spPr>
        <p:txBody>
          <a:bodyPr/>
          <a:lstStyle/>
          <a:p>
            <a:pPr marL="0" indent="0">
              <a:buNone/>
            </a:pPr>
            <a:r>
              <a:rPr lang="en-US" sz="2000" dirty="0" smtClean="0"/>
              <a:t>2016 TAC </a:t>
            </a:r>
            <a:r>
              <a:rPr lang="en-US" sz="2000" dirty="0"/>
              <a:t>Goals</a:t>
            </a:r>
            <a:r>
              <a:rPr lang="en-US" sz="2000" dirty="0" smtClean="0"/>
              <a:t>:</a:t>
            </a:r>
            <a:endParaRPr lang="en-US" sz="2400" dirty="0"/>
          </a:p>
          <a:p>
            <a:pPr marL="569913" lvl="1" indent="-341313">
              <a:buFont typeface="+mj-lt"/>
              <a:buAutoNum type="arabicPeriod"/>
            </a:pPr>
            <a:r>
              <a:rPr lang="en-US" sz="1250" dirty="0"/>
              <a:t>Align TAC and Subcommittee Goals with the ERCOT Board of Directors’ strategic vision to work with ERCOT Staff to achieve the Board’s vision for ERCOT.</a:t>
            </a:r>
          </a:p>
          <a:p>
            <a:pPr marL="569913" lvl="1" indent="-341313">
              <a:buFont typeface="+mj-lt"/>
              <a:buAutoNum type="arabicPeriod"/>
            </a:pPr>
            <a:r>
              <a:rPr lang="en-US" sz="1250" dirty="0"/>
              <a:t>Maintain rules that support ERCOT system reliability, promote market solutions, and are consistent with PURA, PUC, and NERC Reliability Standards.</a:t>
            </a:r>
          </a:p>
          <a:p>
            <a:pPr marL="569913" lvl="1" indent="-341313">
              <a:buFont typeface="+mj-lt"/>
              <a:buAutoNum type="arabicPeriod"/>
            </a:pPr>
            <a:r>
              <a:rPr lang="en-US" sz="1250" dirty="0"/>
              <a:t>Monitor resource adequacy and make improvements as necessary.</a:t>
            </a:r>
          </a:p>
          <a:p>
            <a:pPr marL="569913" lvl="1" indent="-341313">
              <a:buFont typeface="+mj-lt"/>
              <a:buAutoNum type="arabicPeriod"/>
            </a:pPr>
            <a:r>
              <a:rPr lang="en-US" sz="1250" dirty="0"/>
              <a:t>Collaborate with ERCOT Staff on current trends in fuel prices and installed resource costs through market changes.</a:t>
            </a:r>
          </a:p>
          <a:p>
            <a:pPr marL="569913" lvl="1" indent="-341313">
              <a:buFont typeface="+mj-lt"/>
              <a:buAutoNum type="arabicPeriod"/>
            </a:pPr>
            <a:r>
              <a:rPr lang="en-US" sz="1250" dirty="0"/>
              <a:t>Develop and implement needed market design corrections and improvements which are cost effective.</a:t>
            </a:r>
          </a:p>
          <a:p>
            <a:pPr marL="569913" lvl="1" indent="-341313">
              <a:buFont typeface="+mj-lt"/>
              <a:buAutoNum type="arabicPeriod"/>
            </a:pPr>
            <a:r>
              <a:rPr lang="en-US" sz="1250" dirty="0"/>
              <a:t>Pursue the appropriate implementation of load participation.</a:t>
            </a:r>
          </a:p>
          <a:p>
            <a:pPr marL="569913" lvl="1" indent="-341313">
              <a:buFont typeface="+mj-lt"/>
              <a:buAutoNum type="arabicPeriod"/>
            </a:pPr>
            <a:r>
              <a:rPr lang="en-US" sz="1250" dirty="0"/>
              <a:t>Pursue the appropriate implementation of emerging technologies.</a:t>
            </a:r>
          </a:p>
          <a:p>
            <a:pPr marL="569913" lvl="1" indent="-341313">
              <a:buFont typeface="+mj-lt"/>
              <a:buAutoNum type="arabicPeriod"/>
            </a:pPr>
            <a:r>
              <a:rPr lang="en-US" sz="1250" dirty="0"/>
              <a:t>Implement Retail Market improvements and requirements.</a:t>
            </a:r>
          </a:p>
          <a:p>
            <a:pPr marL="569913" lvl="1" indent="-341313">
              <a:buFont typeface="+mj-lt"/>
              <a:buAutoNum type="arabicPeriod"/>
            </a:pPr>
            <a:r>
              <a:rPr lang="en-US" sz="1250" dirty="0"/>
              <a:t>Facilitate market improvements necessary to leverage the capabilities of Advanced Metering Systems (AMS) in the retail market and improve the integrity and availability of AMS data to Market Participants.  </a:t>
            </a:r>
          </a:p>
          <a:p>
            <a:pPr marL="569913" lvl="1" indent="-341313">
              <a:buFont typeface="+mj-lt"/>
              <a:buAutoNum type="arabicPeriod"/>
            </a:pPr>
            <a:r>
              <a:rPr lang="en-US" sz="1250" dirty="0"/>
              <a:t>Improve settlement processes to facilitate changes in the ERCOT market design.</a:t>
            </a:r>
          </a:p>
          <a:p>
            <a:pPr marL="569913" lvl="1" indent="-341313">
              <a:buFont typeface="+mj-lt"/>
              <a:buAutoNum type="arabicPeriod"/>
            </a:pPr>
            <a:r>
              <a:rPr lang="en-US" sz="1250" dirty="0"/>
              <a:t>Collaborate with ERCOT Staff on the review of ancillary service needs and implement changes as necessary.</a:t>
            </a:r>
          </a:p>
          <a:p>
            <a:pPr marL="569913" lvl="1" indent="-341313">
              <a:buFont typeface="+mj-lt"/>
              <a:buAutoNum type="arabicPeriod"/>
            </a:pPr>
            <a:r>
              <a:rPr lang="en-US" sz="1250" dirty="0"/>
              <a:t>Maintain market rules that support open access to the ERCOT markets and transmission network.</a:t>
            </a:r>
          </a:p>
          <a:p>
            <a:pPr marL="569913" lvl="1" indent="-341313">
              <a:buFont typeface="+mj-lt"/>
              <a:buAutoNum type="arabicPeriod"/>
            </a:pPr>
            <a:r>
              <a:rPr lang="en-US" sz="1250" dirty="0"/>
              <a:t>Work with ERCOT Staff to develop Protocols and market improvements that support increased data transparency and data availability to the market.</a:t>
            </a:r>
          </a:p>
          <a:p>
            <a:pPr marL="569913" lvl="1" indent="-341313">
              <a:buFont typeface="+mj-lt"/>
              <a:buAutoNum type="arabicPeriod"/>
            </a:pPr>
            <a:r>
              <a:rPr lang="en-US" sz="1250" dirty="0"/>
              <a:t>Work with ERCOT Staff to ensure appropriate credit and collateral rules exist or are created to facilitate market changes.</a:t>
            </a:r>
          </a:p>
          <a:p>
            <a:pPr marL="457200" lvl="1" indent="0">
              <a:buNone/>
            </a:pPr>
            <a:endParaRPr lang="en-US" sz="2000" dirty="0"/>
          </a:p>
          <a:p>
            <a:pPr marL="0" indent="0">
              <a:buNone/>
            </a:pPr>
            <a:endParaRPr lang="en-US" dirty="0" smtClean="0"/>
          </a:p>
        </p:txBody>
      </p:sp>
    </p:spTree>
    <p:extLst>
      <p:ext uri="{BB962C8B-B14F-4D97-AF65-F5344CB8AC3E}">
        <p14:creationId xmlns:p14="http://schemas.microsoft.com/office/powerpoint/2010/main" val="2271339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2400" dirty="0" smtClean="0"/>
              <a:t>Alignment of TAC Goals and Approved Revision Requests with ERCOT Strategic Pillars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683359698"/>
              </p:ext>
            </p:extLst>
          </p:nvPr>
        </p:nvGraphicFramePr>
        <p:xfrm>
          <a:off x="152401" y="990600"/>
          <a:ext cx="8686798" cy="3556000"/>
        </p:xfrm>
        <a:graphic>
          <a:graphicData uri="http://schemas.openxmlformats.org/drawingml/2006/table">
            <a:tbl>
              <a:tblPr>
                <a:tableStyleId>{5C22544A-7EE6-4342-B048-85BDC9FD1C3A}</a:tableStyleId>
              </a:tblPr>
              <a:tblGrid>
                <a:gridCol w="1045634"/>
                <a:gridCol w="519018"/>
                <a:gridCol w="525697"/>
                <a:gridCol w="525697"/>
                <a:gridCol w="525697"/>
                <a:gridCol w="525697"/>
                <a:gridCol w="525697"/>
                <a:gridCol w="525697"/>
                <a:gridCol w="525697"/>
                <a:gridCol w="525697"/>
                <a:gridCol w="584004"/>
                <a:gridCol w="563033"/>
                <a:gridCol w="563033"/>
                <a:gridCol w="643467"/>
                <a:gridCol w="563033"/>
              </a:tblGrid>
              <a:tr h="355600">
                <a:tc>
                  <a:txBody>
                    <a:bodyPr/>
                    <a:lstStyle/>
                    <a:p>
                      <a:pPr algn="ctr" fontAlgn="b"/>
                      <a:r>
                        <a:rPr lang="en-US" sz="1100" b="1" u="none" strike="noStrike" dirty="0">
                          <a:effectLst/>
                        </a:rPr>
                        <a:t>Request Type</a:t>
                      </a:r>
                      <a:endParaRPr lang="en-US" sz="1100" b="1" i="0" u="none" strike="noStrike" dirty="0">
                        <a:solidFill>
                          <a:srgbClr val="000000"/>
                        </a:solidFill>
                        <a:effectLst/>
                        <a:latin typeface="Calibri" panose="020F0502020204030204" pitchFamily="34" charset="0"/>
                      </a:endParaRPr>
                    </a:p>
                  </a:txBody>
                  <a:tcPr marL="7468" marR="7468" marT="7468" marB="0" anchor="b"/>
                </a:tc>
                <a:tc>
                  <a:txBody>
                    <a:bodyPr/>
                    <a:lstStyle/>
                    <a:p>
                      <a:pPr algn="ctr" fontAlgn="b"/>
                      <a:r>
                        <a:rPr lang="en-US" sz="1100" b="1" u="none" strike="noStrike">
                          <a:effectLst/>
                        </a:rPr>
                        <a:t>Goal 1</a:t>
                      </a:r>
                      <a:endParaRPr lang="en-US" sz="1100" b="1" i="0" u="none" strike="noStrike">
                        <a:solidFill>
                          <a:srgbClr val="000000"/>
                        </a:solidFill>
                        <a:effectLst/>
                        <a:latin typeface="Calibri" panose="020F0502020204030204" pitchFamily="34" charset="0"/>
                      </a:endParaRPr>
                    </a:p>
                  </a:txBody>
                  <a:tcPr marL="7468" marR="7468" marT="7468" marB="0" anchor="b">
                    <a:solidFill>
                      <a:schemeClr val="accent2">
                        <a:lumMod val="60000"/>
                        <a:lumOff val="40000"/>
                      </a:schemeClr>
                    </a:solidFill>
                  </a:tcPr>
                </a:tc>
                <a:tc>
                  <a:txBody>
                    <a:bodyPr/>
                    <a:lstStyle/>
                    <a:p>
                      <a:pPr algn="ctr" fontAlgn="b"/>
                      <a:r>
                        <a:rPr lang="en-US" sz="1100" b="1" u="none" strike="noStrike">
                          <a:effectLst/>
                        </a:rPr>
                        <a:t>Goal 2</a:t>
                      </a:r>
                      <a:endParaRPr lang="en-US" sz="1100" b="1" i="0" u="none" strike="noStrike">
                        <a:solidFill>
                          <a:srgbClr val="000000"/>
                        </a:solidFill>
                        <a:effectLst/>
                        <a:latin typeface="Calibri" panose="020F0502020204030204" pitchFamily="34" charset="0"/>
                      </a:endParaRPr>
                    </a:p>
                  </a:txBody>
                  <a:tcPr marL="7468" marR="7468" marT="7468" marB="0" anchor="b">
                    <a:solidFill>
                      <a:schemeClr val="accent4">
                        <a:lumMod val="50000"/>
                        <a:lumOff val="50000"/>
                      </a:schemeClr>
                    </a:solidFill>
                  </a:tcPr>
                </a:tc>
                <a:tc>
                  <a:txBody>
                    <a:bodyPr/>
                    <a:lstStyle/>
                    <a:p>
                      <a:pPr algn="ctr" fontAlgn="b"/>
                      <a:r>
                        <a:rPr lang="en-US" sz="1100" b="1" u="none" strike="noStrike">
                          <a:effectLst/>
                        </a:rPr>
                        <a:t>Goal 3</a:t>
                      </a:r>
                      <a:endParaRPr lang="en-US" sz="1100" b="1" i="0" u="none" strike="noStrike">
                        <a:solidFill>
                          <a:srgbClr val="000000"/>
                        </a:solidFill>
                        <a:effectLst/>
                        <a:latin typeface="Calibri" panose="020F0502020204030204" pitchFamily="34" charset="0"/>
                      </a:endParaRPr>
                    </a:p>
                  </a:txBody>
                  <a:tcPr marL="7468" marR="7468" marT="7468" marB="0" anchor="b">
                    <a:solidFill>
                      <a:schemeClr val="accent4">
                        <a:lumMod val="50000"/>
                        <a:lumOff val="50000"/>
                      </a:schemeClr>
                    </a:solidFill>
                  </a:tcPr>
                </a:tc>
                <a:tc>
                  <a:txBody>
                    <a:bodyPr/>
                    <a:lstStyle/>
                    <a:p>
                      <a:pPr algn="ctr" fontAlgn="b"/>
                      <a:r>
                        <a:rPr lang="en-US" sz="1100" b="1" u="none" strike="noStrike">
                          <a:effectLst/>
                        </a:rPr>
                        <a:t>Goal 4</a:t>
                      </a:r>
                      <a:endParaRPr lang="en-US" sz="1100" b="1" i="0" u="none" strike="noStrike">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1" u="none" strike="noStrike">
                          <a:effectLst/>
                        </a:rPr>
                        <a:t>Goal 5</a:t>
                      </a:r>
                      <a:endParaRPr lang="en-US" sz="1100" b="1" i="0" u="none" strike="noStrike">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1" u="none" strike="noStrike" dirty="0">
                          <a:effectLst/>
                        </a:rPr>
                        <a:t>Goal 6</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1" u="none" strike="noStrike">
                          <a:effectLst/>
                        </a:rPr>
                        <a:t>Goal 7</a:t>
                      </a:r>
                      <a:endParaRPr lang="en-US" sz="1100" b="1" i="0" u="none" strike="noStrike">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1" u="none" strike="noStrike">
                          <a:effectLst/>
                        </a:rPr>
                        <a:t>Goal 8</a:t>
                      </a:r>
                      <a:endParaRPr lang="en-US" sz="1100" b="1" i="0" u="none" strike="noStrike">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1" u="none" strike="noStrike">
                          <a:effectLst/>
                        </a:rPr>
                        <a:t>Goal 9</a:t>
                      </a:r>
                      <a:endParaRPr lang="en-US" sz="1100" b="1" i="0" u="none" strike="noStrike">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1" u="none" strike="noStrike" dirty="0">
                          <a:effectLst/>
                        </a:rPr>
                        <a:t>Goal 10</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1" u="none" strike="noStrike" dirty="0">
                          <a:effectLst/>
                        </a:rPr>
                        <a:t>Goal 11</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1" u="none" strike="noStrike">
                          <a:effectLst/>
                        </a:rPr>
                        <a:t>Goal 12</a:t>
                      </a:r>
                      <a:endParaRPr lang="en-US" sz="1100" b="1" i="0" u="none" strike="noStrike">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1" u="none" strike="noStrike">
                          <a:effectLst/>
                        </a:rPr>
                        <a:t>Goal 13</a:t>
                      </a:r>
                      <a:endParaRPr lang="en-US" sz="1100" b="1" i="0" u="none" strike="noStrike">
                        <a:solidFill>
                          <a:srgbClr val="000000"/>
                        </a:solidFill>
                        <a:effectLst/>
                        <a:latin typeface="Calibri" panose="020F0502020204030204" pitchFamily="34" charset="0"/>
                      </a:endParaRPr>
                    </a:p>
                  </a:txBody>
                  <a:tcPr marL="7468" marR="7468" marT="7468" marB="0" anchor="b">
                    <a:solidFill>
                      <a:srgbClr val="FFC000"/>
                    </a:solidFill>
                  </a:tcPr>
                </a:tc>
                <a:tc>
                  <a:txBody>
                    <a:bodyPr/>
                    <a:lstStyle/>
                    <a:p>
                      <a:pPr algn="ctr" fontAlgn="b"/>
                      <a:r>
                        <a:rPr lang="en-US" sz="1100" b="1" u="none" strike="noStrike" dirty="0">
                          <a:effectLst/>
                        </a:rPr>
                        <a:t>Goal 14</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r>
              <a:tr h="355600">
                <a:tc>
                  <a:txBody>
                    <a:bodyPr/>
                    <a:lstStyle/>
                    <a:p>
                      <a:pPr algn="ctr" fontAlgn="b"/>
                      <a:r>
                        <a:rPr lang="en-US" sz="1100" b="1" u="none" strike="noStrike" dirty="0">
                          <a:effectLst/>
                        </a:rPr>
                        <a:t>NOGRR</a:t>
                      </a:r>
                      <a:endParaRPr lang="en-US" sz="1100" b="1" i="0" u="none" strike="noStrike" dirty="0">
                        <a:solidFill>
                          <a:srgbClr val="000000"/>
                        </a:solidFill>
                        <a:effectLst/>
                        <a:latin typeface="Calibri" panose="020F0502020204030204" pitchFamily="34" charset="0"/>
                      </a:endParaRPr>
                    </a:p>
                  </a:txBody>
                  <a:tcPr marL="7468" marR="7468" marT="7468" marB="0" anchor="b"/>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2">
                        <a:lumMod val="60000"/>
                        <a:lumOff val="40000"/>
                      </a:schemeClr>
                    </a:solidFill>
                  </a:tcPr>
                </a:tc>
                <a:tc>
                  <a:txBody>
                    <a:bodyPr/>
                    <a:lstStyle/>
                    <a:p>
                      <a:pPr algn="ctr" fontAlgn="ctr"/>
                      <a:r>
                        <a:rPr lang="en-US" sz="1100" u="none" strike="noStrike" dirty="0" smtClean="0">
                          <a:effectLst/>
                        </a:rPr>
                        <a:t>5</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b="0" i="0" u="none" strike="noStrike" dirty="0">
                          <a:solidFill>
                            <a:schemeClr val="dk1"/>
                          </a:solidFill>
                          <a:effectLst/>
                          <a:latin typeface="+mn-lt"/>
                        </a:rPr>
                        <a:t>2</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r>
              <a:tr h="355600">
                <a:tc>
                  <a:txBody>
                    <a:bodyPr/>
                    <a:lstStyle/>
                    <a:p>
                      <a:pPr algn="ctr" fontAlgn="b"/>
                      <a:r>
                        <a:rPr lang="en-US" sz="1100" b="1" u="none" strike="noStrike" dirty="0">
                          <a:effectLst/>
                        </a:rPr>
                        <a:t>NPRR</a:t>
                      </a:r>
                      <a:endParaRPr lang="en-US" sz="1100" b="1" i="0" u="none" strike="noStrike" dirty="0">
                        <a:solidFill>
                          <a:srgbClr val="000000"/>
                        </a:solidFill>
                        <a:effectLst/>
                        <a:latin typeface="Calibri" panose="020F0502020204030204" pitchFamily="34" charset="0"/>
                      </a:endParaRPr>
                    </a:p>
                  </a:txBody>
                  <a:tcPr marL="7468" marR="7468" marT="7468" marB="0" anchor="b"/>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2">
                        <a:lumMod val="60000"/>
                        <a:lumOff val="40000"/>
                      </a:schemeClr>
                    </a:solidFill>
                  </a:tcPr>
                </a:tc>
                <a:tc>
                  <a:txBody>
                    <a:bodyPr/>
                    <a:lstStyle/>
                    <a:p>
                      <a:pPr algn="ctr" fontAlgn="ctr"/>
                      <a:r>
                        <a:rPr lang="en-US" sz="1100" u="none" strike="noStrike" dirty="0" smtClean="0">
                          <a:effectLst/>
                        </a:rPr>
                        <a:t>6</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b="0" i="0" u="none" strike="noStrike" dirty="0" smtClean="0">
                          <a:solidFill>
                            <a:schemeClr val="dk1"/>
                          </a:solidFill>
                          <a:effectLst/>
                          <a:latin typeface="+mn-lt"/>
                        </a:rPr>
                        <a:t>14</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b="0" i="0" u="none" strike="noStrike" dirty="0">
                          <a:solidFill>
                            <a:schemeClr val="dk1"/>
                          </a:solidFill>
                          <a:effectLst/>
                          <a:latin typeface="+mn-lt"/>
                        </a:rPr>
                        <a:t>6</a:t>
                      </a:r>
                      <a:endParaRPr lang="en-US" sz="1100" b="0" i="0" u="none" strike="noStrike" dirty="0">
                        <a:solidFill>
                          <a:srgbClr val="000000"/>
                        </a:solidFill>
                        <a:effectLst/>
                        <a:latin typeface="Calibri" panose="020F0502020204030204" pitchFamily="34" charset="0"/>
                      </a:endParaRPr>
                    </a:p>
                  </a:txBody>
                  <a:tcPr marL="7468" marR="7468" marT="7468" marB="0" anchor="ctr">
                    <a:solidFill>
                      <a:srgbClr val="FFC000"/>
                    </a:solidFill>
                  </a:tcPr>
                </a:tc>
                <a:tc>
                  <a:txBody>
                    <a:bodyPr/>
                    <a:lstStyle/>
                    <a:p>
                      <a:pPr algn="ctr" fontAlgn="ctr"/>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r>
              <a:tr h="355600">
                <a:tc>
                  <a:txBody>
                    <a:bodyPr/>
                    <a:lstStyle/>
                    <a:p>
                      <a:pPr algn="ctr" fontAlgn="b"/>
                      <a:r>
                        <a:rPr lang="en-US" sz="1100" b="1" i="0" u="none" strike="noStrike" dirty="0" smtClean="0">
                          <a:solidFill>
                            <a:srgbClr val="000000"/>
                          </a:solidFill>
                          <a:effectLst/>
                          <a:latin typeface="+mn-lt"/>
                        </a:rPr>
                        <a:t>PGRR</a:t>
                      </a:r>
                      <a:endParaRPr lang="en-US" sz="1100" b="1" i="0" u="none" strike="noStrike" dirty="0">
                        <a:solidFill>
                          <a:srgbClr val="000000"/>
                        </a:solidFill>
                        <a:effectLst/>
                        <a:latin typeface="+mn-lt"/>
                      </a:endParaRPr>
                    </a:p>
                  </a:txBody>
                  <a:tcPr marL="7468" marR="7468" marT="7468" marB="0" anchor="b"/>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2">
                        <a:lumMod val="60000"/>
                        <a:lumOff val="40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rgbClr val="FFC000"/>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r>
              <a:tr h="355600">
                <a:tc>
                  <a:txBody>
                    <a:bodyPr/>
                    <a:lstStyle/>
                    <a:p>
                      <a:pPr algn="ctr" fontAlgn="b"/>
                      <a:r>
                        <a:rPr lang="en-US" sz="1100" b="1" u="none" strike="noStrike" dirty="0">
                          <a:effectLst/>
                        </a:rPr>
                        <a:t>RMGRR</a:t>
                      </a:r>
                      <a:endParaRPr lang="en-US" sz="1100" b="1" i="0" u="none" strike="noStrike" dirty="0">
                        <a:solidFill>
                          <a:srgbClr val="000000"/>
                        </a:solidFill>
                        <a:effectLst/>
                        <a:latin typeface="Calibri" panose="020F0502020204030204" pitchFamily="34" charset="0"/>
                      </a:endParaRPr>
                    </a:p>
                  </a:txBody>
                  <a:tcPr marL="7468" marR="7468" marT="7468" marB="0" anchor="b"/>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2">
                        <a:lumMod val="60000"/>
                        <a:lumOff val="4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b="0" i="0" u="none" strike="noStrike" dirty="0">
                          <a:solidFill>
                            <a:schemeClr val="dk1"/>
                          </a:solidFill>
                          <a:effectLst/>
                          <a:latin typeface="+mn-lt"/>
                        </a:rPr>
                        <a:t>2</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r>
              <a:tr h="355600">
                <a:tc>
                  <a:txBody>
                    <a:bodyPr/>
                    <a:lstStyle/>
                    <a:p>
                      <a:pPr algn="ctr" fontAlgn="b"/>
                      <a:r>
                        <a:rPr lang="en-US" sz="1100" b="1" u="none" strike="noStrike" dirty="0">
                          <a:effectLst/>
                        </a:rPr>
                        <a:t>SCR</a:t>
                      </a:r>
                      <a:endParaRPr lang="en-US" sz="1100" b="1" i="0" u="none" strike="noStrike" dirty="0">
                        <a:solidFill>
                          <a:srgbClr val="000000"/>
                        </a:solidFill>
                        <a:effectLst/>
                        <a:latin typeface="Calibri" panose="020F0502020204030204" pitchFamily="34" charset="0"/>
                      </a:endParaRPr>
                    </a:p>
                  </a:txBody>
                  <a:tcPr marL="7468" marR="7468" marT="7468" marB="0" anchor="b"/>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2">
                        <a:lumMod val="60000"/>
                        <a:lumOff val="4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b="0" i="0" u="none" strike="noStrike" dirty="0">
                          <a:solidFill>
                            <a:schemeClr val="dk1"/>
                          </a:solidFill>
                          <a:effectLst/>
                          <a:latin typeface="+mn-lt"/>
                        </a:rPr>
                        <a:t>3</a:t>
                      </a:r>
                      <a:endParaRPr lang="en-US" sz="1100" b="0" i="0" u="none" strike="noStrike" dirty="0">
                        <a:solidFill>
                          <a:srgbClr val="000000"/>
                        </a:solidFill>
                        <a:effectLst/>
                        <a:latin typeface="Calibri" panose="020F0502020204030204" pitchFamily="34" charset="0"/>
                      </a:endParaRPr>
                    </a:p>
                  </a:txBody>
                  <a:tcPr marL="7468" marR="7468" marT="7468" marB="0" anchor="ctr">
                    <a:solidFill>
                      <a:srgbClr val="FFC00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r>
              <a:tr h="355600">
                <a:tc>
                  <a:txBody>
                    <a:bodyPr/>
                    <a:lstStyle/>
                    <a:p>
                      <a:pPr algn="ctr" fontAlgn="b"/>
                      <a:r>
                        <a:rPr lang="en-US" sz="1100" b="1" u="none" strike="noStrike" dirty="0">
                          <a:effectLst/>
                        </a:rPr>
                        <a:t>LPGRR</a:t>
                      </a:r>
                      <a:endParaRPr lang="en-US" sz="1100" b="1" i="0" u="none" strike="noStrike" dirty="0">
                        <a:solidFill>
                          <a:srgbClr val="000000"/>
                        </a:solidFill>
                        <a:effectLst/>
                        <a:latin typeface="Calibri" panose="020F0502020204030204" pitchFamily="34" charset="0"/>
                      </a:endParaRPr>
                    </a:p>
                  </a:txBody>
                  <a:tcPr marL="7468" marR="7468" marT="7468" marB="0" anchor="b"/>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2">
                        <a:lumMod val="60000"/>
                        <a:lumOff val="4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rgbClr val="FFC00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r>
              <a:tr h="355600">
                <a:tc>
                  <a:txBody>
                    <a:bodyPr/>
                    <a:lstStyle/>
                    <a:p>
                      <a:pPr algn="ctr" fontAlgn="b"/>
                      <a:r>
                        <a:rPr lang="en-US" sz="1100" b="1" u="none" strike="noStrike" dirty="0">
                          <a:effectLst/>
                        </a:rPr>
                        <a:t>VCMRR</a:t>
                      </a:r>
                      <a:endParaRPr lang="en-US" sz="1100" b="1" i="0" u="none" strike="noStrike" dirty="0">
                        <a:solidFill>
                          <a:srgbClr val="000000"/>
                        </a:solidFill>
                        <a:effectLst/>
                        <a:latin typeface="Calibri" panose="020F0502020204030204" pitchFamily="34" charset="0"/>
                      </a:endParaRPr>
                    </a:p>
                  </a:txBody>
                  <a:tcPr marL="7468" marR="7468" marT="7468" marB="0" anchor="b"/>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2">
                        <a:lumMod val="60000"/>
                        <a:lumOff val="4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rgbClr val="FFC00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r>
              <a:tr h="355600">
                <a:tc>
                  <a:txBody>
                    <a:bodyPr/>
                    <a:lstStyle/>
                    <a:p>
                      <a:pPr algn="ctr" fontAlgn="b"/>
                      <a:r>
                        <a:rPr lang="en-US" sz="1100" b="1" u="none" strike="noStrike" dirty="0">
                          <a:effectLst/>
                        </a:rPr>
                        <a:t>COPMGRR</a:t>
                      </a:r>
                      <a:endParaRPr lang="en-US" sz="1100" b="1" i="0" u="none" strike="noStrike" dirty="0">
                        <a:solidFill>
                          <a:srgbClr val="000000"/>
                        </a:solidFill>
                        <a:effectLst/>
                        <a:latin typeface="Calibri" panose="020F0502020204030204" pitchFamily="34" charset="0"/>
                      </a:endParaRPr>
                    </a:p>
                  </a:txBody>
                  <a:tcPr marL="7468" marR="7468" marT="7468" marB="0" anchor="b"/>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2">
                        <a:lumMod val="60000"/>
                        <a:lumOff val="4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4">
                        <a:lumMod val="50000"/>
                        <a:lumOff val="50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7468" marR="7468" marT="7468" marB="0" anchor="ctr">
                    <a:solidFill>
                      <a:srgbClr val="FFC00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468" marR="7468" marT="7468" marB="0" anchor="ctr">
                    <a:solidFill>
                      <a:schemeClr val="accent3">
                        <a:lumMod val="75000"/>
                      </a:schemeClr>
                    </a:solidFill>
                  </a:tcPr>
                </a:tc>
              </a:tr>
              <a:tr h="355600">
                <a:tc>
                  <a:txBody>
                    <a:bodyPr/>
                    <a:lstStyle/>
                    <a:p>
                      <a:pPr algn="ctr" fontAlgn="b"/>
                      <a:r>
                        <a:rPr lang="en-US" sz="1100" b="1" u="none" strike="noStrike" dirty="0">
                          <a:effectLst/>
                        </a:rPr>
                        <a:t>Grand Total</a:t>
                      </a:r>
                      <a:endParaRPr lang="en-US" sz="1100" b="1" i="0" u="none" strike="noStrike" dirty="0">
                        <a:solidFill>
                          <a:srgbClr val="000000"/>
                        </a:solidFill>
                        <a:effectLst/>
                        <a:latin typeface="Calibri" panose="020F0502020204030204" pitchFamily="34" charset="0"/>
                      </a:endParaRPr>
                    </a:p>
                  </a:txBody>
                  <a:tcPr marL="7468" marR="7468" marT="7468" marB="0" anchor="b"/>
                </a:tc>
                <a:tc>
                  <a:txBody>
                    <a:bodyPr/>
                    <a:lstStyle/>
                    <a:p>
                      <a:pPr algn="ctr" fontAlgn="b"/>
                      <a:r>
                        <a:rPr lang="en-US" sz="1100" u="none" strike="noStrike" dirty="0">
                          <a:effectLst/>
                        </a:rPr>
                        <a:t> </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2">
                        <a:lumMod val="60000"/>
                        <a:lumOff val="40000"/>
                      </a:schemeClr>
                    </a:solidFill>
                  </a:tcPr>
                </a:tc>
                <a:tc>
                  <a:txBody>
                    <a:bodyPr/>
                    <a:lstStyle/>
                    <a:p>
                      <a:pPr algn="ctr" fontAlgn="b"/>
                      <a:r>
                        <a:rPr lang="en-US" sz="1100" b="0" i="0" u="none" strike="noStrike" dirty="0" smtClean="0">
                          <a:solidFill>
                            <a:schemeClr val="dk1"/>
                          </a:solidFill>
                          <a:effectLst/>
                          <a:latin typeface="+mn-lt"/>
                        </a:rPr>
                        <a:t>12</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4">
                        <a:lumMod val="50000"/>
                        <a:lumOff val="50000"/>
                      </a:schemeClr>
                    </a:solidFill>
                  </a:tcPr>
                </a:tc>
                <a:tc>
                  <a:txBody>
                    <a:bodyPr/>
                    <a:lstStyle/>
                    <a:p>
                      <a:pPr algn="ctr" fontAlgn="b"/>
                      <a:r>
                        <a:rPr lang="en-US" sz="1100" u="none" strike="noStrike" dirty="0" smtClean="0">
                          <a:effectLst/>
                        </a:rPr>
                        <a:t>1</a:t>
                      </a:r>
                      <a:r>
                        <a:rPr lang="en-US" sz="1100" u="none" strike="noStrike" dirty="0">
                          <a:effectLst/>
                        </a:rPr>
                        <a:t> </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4">
                        <a:lumMod val="50000"/>
                        <a:lumOff val="50000"/>
                      </a:schemeClr>
                    </a:solidFill>
                  </a:tcPr>
                </a:tc>
                <a:tc>
                  <a:txBody>
                    <a:bodyPr/>
                    <a:lstStyle/>
                    <a:p>
                      <a:pPr algn="ctr" fontAlgn="b"/>
                      <a:r>
                        <a:rPr lang="en-US" sz="1100" u="none" strike="noStrike" dirty="0">
                          <a:effectLst/>
                        </a:rPr>
                        <a:t>2</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0" i="0" u="none" strike="noStrike" dirty="0" smtClean="0">
                          <a:solidFill>
                            <a:schemeClr val="dk1"/>
                          </a:solidFill>
                          <a:effectLst/>
                          <a:latin typeface="+mn-lt"/>
                        </a:rPr>
                        <a:t>17</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u="none" strike="noStrike" dirty="0">
                          <a:effectLst/>
                        </a:rPr>
                        <a:t> </a:t>
                      </a:r>
                      <a:r>
                        <a:rPr lang="en-US" sz="1100" u="none" strike="noStrike" dirty="0" smtClean="0">
                          <a:effectLst/>
                        </a:rPr>
                        <a:t>1</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u="none" strike="noStrike" dirty="0">
                          <a:effectLst/>
                        </a:rPr>
                        <a:t> </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0" i="0" u="none" strike="noStrike" dirty="0">
                          <a:solidFill>
                            <a:schemeClr val="dk1"/>
                          </a:solidFill>
                          <a:effectLst/>
                          <a:latin typeface="+mn-lt"/>
                        </a:rPr>
                        <a:t>3</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u="none" strike="noStrike" dirty="0">
                          <a:effectLst/>
                        </a:rPr>
                        <a:t> </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u="none" strike="noStrike" dirty="0">
                          <a:effectLst/>
                        </a:rPr>
                        <a:t>1</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u="none" strike="noStrike" dirty="0">
                          <a:effectLst/>
                        </a:rPr>
                        <a:t> </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u="none" strike="noStrike" dirty="0">
                          <a:effectLst/>
                        </a:rPr>
                        <a:t> </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c>
                  <a:txBody>
                    <a:bodyPr/>
                    <a:lstStyle/>
                    <a:p>
                      <a:pPr algn="ctr" fontAlgn="b"/>
                      <a:r>
                        <a:rPr lang="en-US" sz="1100" b="0" i="0" u="none" strike="noStrike" dirty="0" smtClean="0">
                          <a:solidFill>
                            <a:schemeClr val="dk1"/>
                          </a:solidFill>
                          <a:effectLst/>
                          <a:latin typeface="+mn-lt"/>
                        </a:rPr>
                        <a:t>10</a:t>
                      </a:r>
                      <a:endParaRPr lang="en-US" sz="1100" b="1" i="0" u="none" strike="noStrike" dirty="0">
                        <a:solidFill>
                          <a:srgbClr val="000000"/>
                        </a:solidFill>
                        <a:effectLst/>
                        <a:latin typeface="Calibri" panose="020F0502020204030204" pitchFamily="34" charset="0"/>
                      </a:endParaRPr>
                    </a:p>
                  </a:txBody>
                  <a:tcPr marL="7468" marR="7468" marT="7468" marB="0" anchor="b">
                    <a:solidFill>
                      <a:srgbClr val="FFC000"/>
                    </a:solidFill>
                  </a:tcPr>
                </a:tc>
                <a:tc>
                  <a:txBody>
                    <a:bodyPr/>
                    <a:lstStyle/>
                    <a:p>
                      <a:pPr algn="ctr" fontAlgn="b"/>
                      <a:r>
                        <a:rPr lang="en-US" sz="1100" u="none" strike="noStrike" dirty="0">
                          <a:effectLst/>
                        </a:rPr>
                        <a:t>2</a:t>
                      </a:r>
                      <a:endParaRPr lang="en-US" sz="1100" b="1" i="0" u="none" strike="noStrike" dirty="0">
                        <a:solidFill>
                          <a:srgbClr val="000000"/>
                        </a:solidFill>
                        <a:effectLst/>
                        <a:latin typeface="Calibri" panose="020F0502020204030204" pitchFamily="34" charset="0"/>
                      </a:endParaRPr>
                    </a:p>
                  </a:txBody>
                  <a:tcPr marL="7468" marR="7468" marT="7468" marB="0" anchor="b">
                    <a:solidFill>
                      <a:schemeClr val="accent3">
                        <a:lumMod val="75000"/>
                      </a:schemeClr>
                    </a:solidFill>
                  </a:tcPr>
                </a:tc>
              </a:tr>
            </a:tbl>
          </a:graphicData>
        </a:graphic>
      </p:graphicFrame>
      <p:sp>
        <p:nvSpPr>
          <p:cNvPr id="8" name="Rectangle 7"/>
          <p:cNvSpPr/>
          <p:nvPr/>
        </p:nvSpPr>
        <p:spPr>
          <a:xfrm>
            <a:off x="228600" y="4582459"/>
            <a:ext cx="8610599" cy="1323439"/>
          </a:xfrm>
          <a:prstGeom prst="rect">
            <a:avLst/>
          </a:prstGeom>
        </p:spPr>
        <p:txBody>
          <a:bodyPr wrap="square">
            <a:spAutoFit/>
          </a:bodyPr>
          <a:lstStyle/>
          <a:p>
            <a:r>
              <a:rPr lang="en-US" sz="1600" dirty="0"/>
              <a:t>Revision Requests approved to date and alignment with ERCOT Strategic Pillars:</a:t>
            </a:r>
          </a:p>
          <a:p>
            <a:pPr marL="742950" lvl="1" indent="-285750">
              <a:buFont typeface="Arial" panose="020B0604020202020204" pitchFamily="34" charset="0"/>
              <a:buChar char="•"/>
            </a:pPr>
            <a:r>
              <a:rPr lang="en-US" sz="1600" b="1" dirty="0">
                <a:solidFill>
                  <a:schemeClr val="tx1">
                    <a:lumMod val="50000"/>
                    <a:lumOff val="50000"/>
                  </a:schemeClr>
                </a:solidFill>
              </a:rPr>
              <a:t>Committee Strategic Alignment </a:t>
            </a:r>
            <a:r>
              <a:rPr lang="en-US" sz="1600" dirty="0"/>
              <a:t>– 0%</a:t>
            </a:r>
          </a:p>
          <a:p>
            <a:pPr marL="742950" lvl="1" indent="-285750">
              <a:buFont typeface="Arial" panose="020B0604020202020204" pitchFamily="34" charset="0"/>
              <a:buChar char="•"/>
            </a:pPr>
            <a:r>
              <a:rPr lang="en-US" sz="1600" b="1" dirty="0" smtClean="0">
                <a:solidFill>
                  <a:schemeClr val="accent4">
                    <a:lumMod val="50000"/>
                    <a:lumOff val="50000"/>
                  </a:schemeClr>
                </a:solidFill>
              </a:rPr>
              <a:t>Operational Reliability </a:t>
            </a:r>
            <a:r>
              <a:rPr lang="en-US" sz="1600" dirty="0" smtClean="0"/>
              <a:t>– 27% </a:t>
            </a:r>
          </a:p>
          <a:p>
            <a:pPr marL="742950" lvl="1" indent="-285750">
              <a:buFont typeface="Arial" panose="020B0604020202020204" pitchFamily="34" charset="0"/>
              <a:buChar char="•"/>
            </a:pPr>
            <a:r>
              <a:rPr lang="en-US" sz="1600" b="1" dirty="0" smtClean="0">
                <a:solidFill>
                  <a:srgbClr val="00B050"/>
                </a:solidFill>
              </a:rPr>
              <a:t>Flexible </a:t>
            </a:r>
            <a:r>
              <a:rPr lang="en-US" sz="1600" b="1" dirty="0">
                <a:solidFill>
                  <a:srgbClr val="00B050"/>
                </a:solidFill>
              </a:rPr>
              <a:t>Market Design </a:t>
            </a:r>
            <a:r>
              <a:rPr lang="en-US" sz="1600" dirty="0"/>
              <a:t>– </a:t>
            </a:r>
            <a:r>
              <a:rPr lang="en-US" sz="1600" dirty="0" smtClean="0"/>
              <a:t>53%</a:t>
            </a:r>
            <a:endParaRPr lang="en-US" sz="1600" dirty="0"/>
          </a:p>
          <a:p>
            <a:pPr marL="742950" lvl="1" indent="-285750">
              <a:buFont typeface="Arial" panose="020B0604020202020204" pitchFamily="34" charset="0"/>
              <a:buChar char="•"/>
            </a:pPr>
            <a:r>
              <a:rPr lang="en-US" sz="1600" b="1" dirty="0">
                <a:solidFill>
                  <a:srgbClr val="FFC000"/>
                </a:solidFill>
              </a:rPr>
              <a:t>Data Transparency and Access </a:t>
            </a:r>
            <a:r>
              <a:rPr lang="en-US" sz="1600" dirty="0"/>
              <a:t>– </a:t>
            </a:r>
            <a:r>
              <a:rPr lang="en-US" sz="1600" dirty="0" smtClean="0"/>
              <a:t>20%</a:t>
            </a:r>
            <a:endParaRPr lang="en-US" sz="1600" dirty="0"/>
          </a:p>
        </p:txBody>
      </p:sp>
    </p:spTree>
    <p:extLst>
      <p:ext uri="{BB962C8B-B14F-4D97-AF65-F5344CB8AC3E}">
        <p14:creationId xmlns:p14="http://schemas.microsoft.com/office/powerpoint/2010/main" val="124623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Potential Revision Request Process Changes</a:t>
            </a:r>
            <a:endParaRPr lang="en-US" b="1" dirty="0">
              <a:solidFill>
                <a:schemeClr val="accent1"/>
              </a:solidFill>
            </a:endParaRPr>
          </a:p>
        </p:txBody>
      </p:sp>
      <p:sp>
        <p:nvSpPr>
          <p:cNvPr id="3" name="Content Placeholder 2"/>
          <p:cNvSpPr>
            <a:spLocks noGrp="1"/>
          </p:cNvSpPr>
          <p:nvPr>
            <p:ph idx="1"/>
          </p:nvPr>
        </p:nvSpPr>
        <p:spPr>
          <a:xfrm>
            <a:off x="304800" y="914400"/>
            <a:ext cx="8534400" cy="5257800"/>
          </a:xfrm>
        </p:spPr>
        <p:txBody>
          <a:bodyPr/>
          <a:lstStyle/>
          <a:p>
            <a:r>
              <a:rPr lang="en-US" sz="1800" b="1" dirty="0" smtClean="0"/>
              <a:t>Issue</a:t>
            </a:r>
            <a:r>
              <a:rPr lang="en-US" sz="1800" dirty="0" smtClean="0"/>
              <a:t> – Non-voting bodies are expected to vote/form consensus on Revision Requests.  </a:t>
            </a:r>
          </a:p>
          <a:p>
            <a:pPr lvl="1"/>
            <a:r>
              <a:rPr lang="en-US" sz="1800" b="1" dirty="0" smtClean="0"/>
              <a:t>Resolution</a:t>
            </a:r>
            <a:r>
              <a:rPr lang="en-US" sz="1800" dirty="0" smtClean="0"/>
              <a:t> – Modify the Revision Request process so that Guide Revisions originate at the voting Subcommittee level.  </a:t>
            </a:r>
          </a:p>
          <a:p>
            <a:pPr lvl="2"/>
            <a:r>
              <a:rPr lang="en-US" sz="1400" dirty="0" smtClean="0"/>
              <a:t>Working groups would still be able to review/provide feedback on the Revision Requests but voting would happen at the Subcommittee level.  This is similar to the current RMGRR approval structure.</a:t>
            </a:r>
            <a:endParaRPr lang="en-US" sz="1400" dirty="0"/>
          </a:p>
          <a:p>
            <a:pPr marL="914400" lvl="2" indent="0">
              <a:buNone/>
            </a:pPr>
            <a:endParaRPr lang="en-US" sz="1800" dirty="0" smtClean="0"/>
          </a:p>
          <a:p>
            <a:r>
              <a:rPr lang="en-US" sz="1800" b="1" dirty="0"/>
              <a:t>Issue</a:t>
            </a:r>
            <a:r>
              <a:rPr lang="en-US" sz="1800" dirty="0"/>
              <a:t> – </a:t>
            </a:r>
            <a:r>
              <a:rPr lang="en-US" sz="1800" dirty="0" smtClean="0"/>
              <a:t>There are a number of NPRRs with accompanying Guide Revisions that carry the substance of the rule change.  The NPRRs are approved at the ERCOT Board level however the Guide changes for the most part are approved at the TAC level.  The ERCOT Board is not currently considering the accompanying Guide revisions regardless of where the substance lies.  </a:t>
            </a:r>
            <a:endParaRPr lang="en-US" sz="1800" dirty="0"/>
          </a:p>
          <a:p>
            <a:pPr lvl="1"/>
            <a:r>
              <a:rPr lang="en-US" sz="1800" b="1" dirty="0" smtClean="0"/>
              <a:t>Resolution A </a:t>
            </a:r>
            <a:r>
              <a:rPr lang="en-US" sz="1800" dirty="0"/>
              <a:t>– </a:t>
            </a:r>
            <a:r>
              <a:rPr lang="en-US" sz="1800" dirty="0" smtClean="0"/>
              <a:t>Both the NPRR and accompanying Guide Revision will require ERCOT Board approval.  This resolution would eliminate the discrepancy in the timing of the approval process for associated revisions.</a:t>
            </a:r>
          </a:p>
          <a:p>
            <a:pPr lvl="1"/>
            <a:r>
              <a:rPr lang="en-US" sz="1800" b="1" dirty="0" smtClean="0"/>
              <a:t>Resolution B </a:t>
            </a:r>
            <a:r>
              <a:rPr lang="en-US" sz="1800" dirty="0" smtClean="0"/>
              <a:t>– Associated Guide revisions will be provided as supplemental material to the ERCOT Board when they consider the NPRR.  </a:t>
            </a:r>
            <a:endParaRPr lang="en-US" sz="1800" dirty="0"/>
          </a:p>
          <a:p>
            <a:pPr marL="0" indent="0">
              <a:buNone/>
            </a:pPr>
            <a:endParaRPr lang="en-US" dirty="0" smtClean="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533030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Incorporation of Other Binding Documents into Protocols / Guides</a:t>
            </a:r>
            <a:endParaRPr lang="en-US" b="1" dirty="0">
              <a:solidFill>
                <a:schemeClr val="accent1"/>
              </a:solidFill>
            </a:endParaRPr>
          </a:p>
        </p:txBody>
      </p:sp>
      <p:sp>
        <p:nvSpPr>
          <p:cNvPr id="3" name="Content Placeholder 2"/>
          <p:cNvSpPr>
            <a:spLocks noGrp="1"/>
          </p:cNvSpPr>
          <p:nvPr>
            <p:ph idx="1"/>
          </p:nvPr>
        </p:nvSpPr>
        <p:spPr>
          <a:xfrm>
            <a:off x="304800" y="914400"/>
            <a:ext cx="8534400" cy="5257800"/>
          </a:xfrm>
        </p:spPr>
        <p:txBody>
          <a:bodyPr/>
          <a:lstStyle/>
          <a:p>
            <a:endParaRPr lang="en-US" sz="1800" b="1" dirty="0" smtClean="0"/>
          </a:p>
          <a:p>
            <a:r>
              <a:rPr lang="en-US" sz="1800" b="1" dirty="0" smtClean="0"/>
              <a:t>Issue</a:t>
            </a:r>
            <a:r>
              <a:rPr lang="en-US" sz="1800" dirty="0" smtClean="0"/>
              <a:t> – There are currently 49 Other Binding Documents with their own approval process.  Nearly half of these (24) are forms that have not required frequent modification.  </a:t>
            </a:r>
          </a:p>
          <a:p>
            <a:pPr lvl="1"/>
            <a:r>
              <a:rPr lang="en-US" sz="1800" b="1" dirty="0" smtClean="0"/>
              <a:t>Resolution </a:t>
            </a:r>
            <a:r>
              <a:rPr lang="en-US" sz="1800" dirty="0" smtClean="0"/>
              <a:t>– For transparency, streamlining of approval processes, and consolidation of binding language, incorporate Other Binding Documents into the appropriate Guide(s) or Protocols, either as new verbiage within existing sections or as Appendices, where appropriate.</a:t>
            </a:r>
          </a:p>
          <a:p>
            <a:pPr marL="0" indent="0">
              <a:buNone/>
            </a:pPr>
            <a:endParaRPr lang="en-US" dirty="0" smtClean="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009912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Review of Working Groups/Task Forces</a:t>
            </a:r>
            <a:endParaRPr lang="en-US" b="1" dirty="0">
              <a:solidFill>
                <a:schemeClr val="accent1"/>
              </a:solidFill>
            </a:endParaRPr>
          </a:p>
        </p:txBody>
      </p:sp>
      <p:sp>
        <p:nvSpPr>
          <p:cNvPr id="3" name="Content Placeholder 2"/>
          <p:cNvSpPr>
            <a:spLocks noGrp="1"/>
          </p:cNvSpPr>
          <p:nvPr>
            <p:ph idx="1"/>
          </p:nvPr>
        </p:nvSpPr>
        <p:spPr>
          <a:xfrm>
            <a:off x="304800" y="914400"/>
            <a:ext cx="8534400" cy="5257800"/>
          </a:xfrm>
        </p:spPr>
        <p:txBody>
          <a:bodyPr/>
          <a:lstStyle/>
          <a:p>
            <a:r>
              <a:rPr lang="en-US" sz="1800" dirty="0" smtClean="0"/>
              <a:t>Working </a:t>
            </a:r>
            <a:r>
              <a:rPr lang="en-US" sz="1800" dirty="0"/>
              <a:t>groups and task forces were reviewed to determine necessity.  Groups were identified for </a:t>
            </a:r>
            <a:r>
              <a:rPr lang="en-US" sz="1800" dirty="0" smtClean="0"/>
              <a:t>sun-setting </a:t>
            </a:r>
            <a:r>
              <a:rPr lang="en-US" sz="1800" dirty="0"/>
              <a:t>or consolidation.</a:t>
            </a:r>
          </a:p>
          <a:p>
            <a:pPr marL="0" indent="0">
              <a:buNone/>
            </a:pPr>
            <a:endParaRPr lang="en-US" dirty="0" smtClean="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4155354077"/>
              </p:ext>
            </p:extLst>
          </p:nvPr>
        </p:nvGraphicFramePr>
        <p:xfrm>
          <a:off x="340659" y="1828800"/>
          <a:ext cx="8610601" cy="2804064"/>
        </p:xfrm>
        <a:graphic>
          <a:graphicData uri="http://schemas.openxmlformats.org/drawingml/2006/table">
            <a:tbl>
              <a:tblPr>
                <a:tableStyleId>{5C22544A-7EE6-4342-B048-85BDC9FD1C3A}</a:tableStyleId>
              </a:tblPr>
              <a:tblGrid>
                <a:gridCol w="1163595"/>
                <a:gridCol w="3590521"/>
                <a:gridCol w="3856485"/>
              </a:tblGrid>
              <a:tr h="163170">
                <a:tc>
                  <a:txBody>
                    <a:bodyPr/>
                    <a:lstStyle/>
                    <a:p>
                      <a:pPr algn="l" fontAlgn="ctr"/>
                      <a:r>
                        <a:rPr lang="en-US" sz="1200" b="1" u="sng" strike="noStrike" dirty="0">
                          <a:effectLst/>
                        </a:rPr>
                        <a:t>COMMITTEE</a:t>
                      </a:r>
                      <a:endParaRPr lang="en-US" sz="1200" b="1" i="0" u="sng" strike="noStrike" dirty="0">
                        <a:solidFill>
                          <a:srgbClr val="FFFFFF"/>
                        </a:solidFill>
                        <a:effectLst/>
                        <a:latin typeface="Arial" panose="020B0604020202020204" pitchFamily="34" charset="0"/>
                      </a:endParaRPr>
                    </a:p>
                  </a:txBody>
                  <a:tcPr marL="5007" marR="5007" marT="5007" marB="0" anchor="ctr"/>
                </a:tc>
                <a:tc>
                  <a:txBody>
                    <a:bodyPr/>
                    <a:lstStyle/>
                    <a:p>
                      <a:pPr algn="l" fontAlgn="ctr"/>
                      <a:r>
                        <a:rPr lang="en-US" sz="1200" b="1" u="sng" strike="noStrike">
                          <a:effectLst/>
                        </a:rPr>
                        <a:t>WORKING GROUP</a:t>
                      </a:r>
                      <a:endParaRPr lang="en-US" sz="1200" b="1" i="0" u="sng" strike="noStrike">
                        <a:solidFill>
                          <a:srgbClr val="FFFFFF"/>
                        </a:solidFill>
                        <a:effectLst/>
                        <a:latin typeface="Arial" panose="020B0604020202020204" pitchFamily="34" charset="0"/>
                      </a:endParaRPr>
                    </a:p>
                  </a:txBody>
                  <a:tcPr marL="5007" marR="5007" marT="5007" marB="0" anchor="ctr"/>
                </a:tc>
                <a:tc>
                  <a:txBody>
                    <a:bodyPr/>
                    <a:lstStyle/>
                    <a:p>
                      <a:pPr algn="l" fontAlgn="ctr"/>
                      <a:r>
                        <a:rPr lang="en-US" sz="1200" b="1" u="sng" strike="noStrike" dirty="0">
                          <a:effectLst/>
                        </a:rPr>
                        <a:t>TASK FORCE</a:t>
                      </a:r>
                      <a:endParaRPr lang="en-US" sz="1200" b="1" i="0" u="sng" strike="noStrike" dirty="0">
                        <a:solidFill>
                          <a:srgbClr val="FFFFFF"/>
                        </a:solidFill>
                        <a:effectLst/>
                        <a:latin typeface="Arial" panose="020B0604020202020204" pitchFamily="34" charset="0"/>
                      </a:endParaRPr>
                    </a:p>
                  </a:txBody>
                  <a:tcPr marL="5007" marR="5007" marT="5007" marB="0" anchor="ctr"/>
                </a:tc>
              </a:tr>
              <a:tr h="188667">
                <a:tc>
                  <a:txBody>
                    <a:bodyPr/>
                    <a:lstStyle/>
                    <a:p>
                      <a:pPr algn="l" fontAlgn="t"/>
                      <a:r>
                        <a:rPr lang="en-US" sz="1200" u="none" strike="noStrike">
                          <a:effectLst/>
                        </a:rPr>
                        <a:t>TAC</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FF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COPS</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Communications and Settlements Working Group (CSWG)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Market Data Working Group (MDWG)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Profiling Working Group (PWG)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FF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PRS</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RMS</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Advanced Metering Working Group (AMWG)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Retail Market Training Task Force (RMTTF)</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Texas Data Transport and MarkeTrak Systems (TDTMS) Working Group</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FF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Texas Standard Electronic Transaction Working Group (Texas SET 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5007" marR="5007" marT="5007" marB="0"/>
                </a:tc>
              </a:tr>
            </a:tbl>
          </a:graphicData>
        </a:graphic>
      </p:graphicFrame>
    </p:spTree>
    <p:extLst>
      <p:ext uri="{BB962C8B-B14F-4D97-AF65-F5344CB8AC3E}">
        <p14:creationId xmlns:p14="http://schemas.microsoft.com/office/powerpoint/2010/main" val="2635534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Review of Working Groups/Task Forces</a:t>
            </a:r>
            <a:endParaRPr lang="en-US" b="1" dirty="0">
              <a:solidFill>
                <a:schemeClr val="accent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76712943"/>
              </p:ext>
            </p:extLst>
          </p:nvPr>
        </p:nvGraphicFramePr>
        <p:xfrm>
          <a:off x="264458" y="1066800"/>
          <a:ext cx="8610601" cy="4311387"/>
        </p:xfrm>
        <a:graphic>
          <a:graphicData uri="http://schemas.openxmlformats.org/drawingml/2006/table">
            <a:tbl>
              <a:tblPr>
                <a:tableStyleId>{5C22544A-7EE6-4342-B048-85BDC9FD1C3A}</a:tableStyleId>
              </a:tblPr>
              <a:tblGrid>
                <a:gridCol w="1163595"/>
                <a:gridCol w="3590521"/>
                <a:gridCol w="3856485"/>
              </a:tblGrid>
              <a:tr h="163170">
                <a:tc>
                  <a:txBody>
                    <a:bodyPr/>
                    <a:lstStyle/>
                    <a:p>
                      <a:pPr algn="l" fontAlgn="ctr"/>
                      <a:r>
                        <a:rPr lang="en-US" sz="1200" b="1" u="sng" strike="noStrike" dirty="0">
                          <a:effectLst/>
                        </a:rPr>
                        <a:t>COMMITTEE</a:t>
                      </a:r>
                      <a:endParaRPr lang="en-US" sz="1200" b="1" i="0" u="sng" strike="noStrike" dirty="0">
                        <a:solidFill>
                          <a:srgbClr val="FFFFFF"/>
                        </a:solidFill>
                        <a:effectLst/>
                        <a:latin typeface="Arial" panose="020B0604020202020204" pitchFamily="34" charset="0"/>
                      </a:endParaRPr>
                    </a:p>
                  </a:txBody>
                  <a:tcPr marL="5007" marR="5007" marT="5007" marB="0" anchor="ctr"/>
                </a:tc>
                <a:tc>
                  <a:txBody>
                    <a:bodyPr/>
                    <a:lstStyle/>
                    <a:p>
                      <a:pPr algn="l" fontAlgn="ctr"/>
                      <a:r>
                        <a:rPr lang="en-US" sz="1200" b="1" u="sng" strike="noStrike">
                          <a:effectLst/>
                        </a:rPr>
                        <a:t>WORKING GROUP</a:t>
                      </a:r>
                      <a:endParaRPr lang="en-US" sz="1200" b="1" i="0" u="sng" strike="noStrike">
                        <a:solidFill>
                          <a:srgbClr val="FFFFFF"/>
                        </a:solidFill>
                        <a:effectLst/>
                        <a:latin typeface="Arial" panose="020B0604020202020204" pitchFamily="34" charset="0"/>
                      </a:endParaRPr>
                    </a:p>
                  </a:txBody>
                  <a:tcPr marL="5007" marR="5007" marT="5007" marB="0" anchor="ctr"/>
                </a:tc>
                <a:tc>
                  <a:txBody>
                    <a:bodyPr/>
                    <a:lstStyle/>
                    <a:p>
                      <a:pPr algn="l" fontAlgn="ctr"/>
                      <a:r>
                        <a:rPr lang="en-US" sz="1200" b="1" u="sng" strike="noStrike" dirty="0">
                          <a:effectLst/>
                        </a:rPr>
                        <a:t>TASK FORCE</a:t>
                      </a:r>
                      <a:endParaRPr lang="en-US" sz="1200" b="1" i="0" u="sng" strike="noStrike" dirty="0">
                        <a:solidFill>
                          <a:srgbClr val="FFFFFF"/>
                        </a:solidFill>
                        <a:effectLst/>
                        <a:latin typeface="Arial" panose="020B0604020202020204" pitchFamily="34" charset="0"/>
                      </a:endParaRPr>
                    </a:p>
                  </a:txBody>
                  <a:tcPr marL="5007" marR="5007" marT="5007" marB="0" anchor="ctr"/>
                </a:tc>
              </a:tr>
              <a:tr h="101982">
                <a:tc>
                  <a:txBody>
                    <a:bodyPr/>
                    <a:lstStyle/>
                    <a:p>
                      <a:pPr algn="l" fontAlgn="t"/>
                      <a:r>
                        <a:rPr lang="en-US" sz="1200" u="none" strike="noStrike" dirty="0">
                          <a:effectLst/>
                        </a:rPr>
                        <a:t>ROS</a:t>
                      </a:r>
                      <a:endParaRPr lang="en-US" sz="1200" b="1" i="0" u="none" strike="noStrike" dirty="0">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Black Start Working Group (BSWG)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Outage Coordination Improvements Task Force (OCITF)</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Dynamics Working Group (DWG)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Planning Geomagnetic Disturbance Task Force (PGDTF)</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dirty="0">
                          <a:effectLst/>
                        </a:rPr>
                        <a:t> </a:t>
                      </a:r>
                      <a:endParaRPr lang="en-US" sz="1200" b="1" i="0" u="none" strike="noStrike" dirty="0">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Network Data Support Working Group (NDSWG)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FF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Operations Training Working Group (OTWG)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Operations Working Group (OWG)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Performance, Disturbance, Compliance Working Group (PDCWG)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Planning Working Group (PLWG)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Resource Data Working Group (RDWG)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Steady State Working Group (SSWG)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System Protection Working Group (SPWG)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Voltage Profile Working Group (VPWG)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WMS</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Congestion Management Working Group (CMWG)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Demand Side Working Group (DSWG)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Emerging Technologies Working Group (ETWG)</a:t>
                      </a:r>
                      <a:endParaRPr lang="en-US" sz="1200" b="0" i="0" u="none" strike="noStrike" dirty="0">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Market Credit Working Group (MCWG)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Metering Working Group (MWG)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Qualified Scheduling Entity Managers Working Group (QMWG)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Resource Cost Working Group (RCWG)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 </a:t>
                      </a:r>
                      <a:endParaRPr lang="en-US" sz="1200" b="0" i="0" u="none" strike="noStrike">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Supply Analysis Working Group (SAWG)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5007" marR="5007" marT="5007" marB="0"/>
                </a:tc>
              </a:tr>
            </a:tbl>
          </a:graphicData>
        </a:graphic>
      </p:graphicFrame>
    </p:spTree>
    <p:extLst>
      <p:ext uri="{BB962C8B-B14F-4D97-AF65-F5344CB8AC3E}">
        <p14:creationId xmlns:p14="http://schemas.microsoft.com/office/powerpoint/2010/main" val="1274984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Review of Working Groups/Task Forces</a:t>
            </a:r>
            <a:endParaRPr lang="en-US" b="1" dirty="0">
              <a:solidFill>
                <a:schemeClr val="accent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0258706"/>
              </p:ext>
            </p:extLst>
          </p:nvPr>
        </p:nvGraphicFramePr>
        <p:xfrm>
          <a:off x="304799" y="1143000"/>
          <a:ext cx="8610601" cy="1685976"/>
        </p:xfrm>
        <a:graphic>
          <a:graphicData uri="http://schemas.openxmlformats.org/drawingml/2006/table">
            <a:tbl>
              <a:tblPr>
                <a:tableStyleId>{5C22544A-7EE6-4342-B048-85BDC9FD1C3A}</a:tableStyleId>
              </a:tblPr>
              <a:tblGrid>
                <a:gridCol w="1163595"/>
                <a:gridCol w="3590521"/>
                <a:gridCol w="3856485"/>
              </a:tblGrid>
              <a:tr h="163170">
                <a:tc>
                  <a:txBody>
                    <a:bodyPr/>
                    <a:lstStyle/>
                    <a:p>
                      <a:pPr algn="l" fontAlgn="ctr"/>
                      <a:r>
                        <a:rPr lang="en-US" sz="1200" b="1" u="sng" strike="noStrike" dirty="0">
                          <a:effectLst/>
                        </a:rPr>
                        <a:t>COMMITTEE</a:t>
                      </a:r>
                      <a:endParaRPr lang="en-US" sz="1200" b="1" i="0" u="sng" strike="noStrike" dirty="0">
                        <a:solidFill>
                          <a:srgbClr val="FFFFFF"/>
                        </a:solidFill>
                        <a:effectLst/>
                        <a:latin typeface="Arial" panose="020B0604020202020204" pitchFamily="34" charset="0"/>
                      </a:endParaRPr>
                    </a:p>
                  </a:txBody>
                  <a:tcPr marL="5007" marR="5007" marT="5007" marB="0" anchor="ctr"/>
                </a:tc>
                <a:tc>
                  <a:txBody>
                    <a:bodyPr/>
                    <a:lstStyle/>
                    <a:p>
                      <a:pPr algn="l" fontAlgn="ctr"/>
                      <a:r>
                        <a:rPr lang="en-US" sz="1200" b="1" u="sng" strike="noStrike">
                          <a:effectLst/>
                        </a:rPr>
                        <a:t>WORKING GROUP</a:t>
                      </a:r>
                      <a:endParaRPr lang="en-US" sz="1200" b="1" i="0" u="sng" strike="noStrike">
                        <a:solidFill>
                          <a:srgbClr val="FFFFFF"/>
                        </a:solidFill>
                        <a:effectLst/>
                        <a:latin typeface="Arial" panose="020B0604020202020204" pitchFamily="34" charset="0"/>
                      </a:endParaRPr>
                    </a:p>
                  </a:txBody>
                  <a:tcPr marL="5007" marR="5007" marT="5007" marB="0" anchor="ctr"/>
                </a:tc>
                <a:tc>
                  <a:txBody>
                    <a:bodyPr/>
                    <a:lstStyle/>
                    <a:p>
                      <a:pPr algn="l" fontAlgn="ctr"/>
                      <a:r>
                        <a:rPr lang="en-US" sz="1200" b="1" u="sng" strike="noStrike" dirty="0">
                          <a:effectLst/>
                        </a:rPr>
                        <a:t>TASK FORCE</a:t>
                      </a:r>
                      <a:endParaRPr lang="en-US" sz="1200" b="1" i="0" u="sng" strike="noStrike" dirty="0">
                        <a:solidFill>
                          <a:srgbClr val="FFFFFF"/>
                        </a:solidFill>
                        <a:effectLst/>
                        <a:latin typeface="Arial" panose="020B0604020202020204" pitchFamily="34" charset="0"/>
                      </a:endParaRPr>
                    </a:p>
                  </a:txBody>
                  <a:tcPr marL="5007" marR="5007" marT="5007" marB="0" anchor="ctr"/>
                </a:tc>
              </a:tr>
              <a:tr h="101982">
                <a:tc>
                  <a:txBody>
                    <a:bodyPr/>
                    <a:lstStyle/>
                    <a:p>
                      <a:pPr algn="l" fontAlgn="t"/>
                      <a:r>
                        <a:rPr lang="en-US" sz="1200" u="none" strike="noStrike" dirty="0">
                          <a:effectLst/>
                        </a:rPr>
                        <a:t>Other Groups</a:t>
                      </a:r>
                      <a:endParaRPr lang="en-US" sz="1200" b="1" i="0" u="none" strike="noStrike" dirty="0">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Critical Infrastructure Protection Working Group (CIPWG)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solidFill>
                            <a:srgbClr val="FF0000"/>
                          </a:solidFill>
                          <a:effectLst/>
                        </a:rPr>
                        <a:t>Competitive Renewable Energy Zone Task Force (RPG-CREZ)</a:t>
                      </a:r>
                      <a:endParaRPr lang="en-US" sz="1200" b="0" i="0" u="none" strike="noStrike" dirty="0">
                        <a:solidFill>
                          <a:srgbClr val="FF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solidFill>
                            <a:srgbClr val="FF0000"/>
                          </a:solidFill>
                          <a:effectLst/>
                        </a:rPr>
                        <a:t>Future Ancillary Services Team (FAST)</a:t>
                      </a:r>
                      <a:endParaRPr lang="en-US" sz="1200" b="0" i="0" u="none" strike="noStrike" dirty="0">
                        <a:solidFill>
                          <a:srgbClr val="FF0000"/>
                        </a:solidFill>
                        <a:effectLst/>
                        <a:latin typeface="Arial" panose="020B0604020202020204" pitchFamily="34" charset="0"/>
                      </a:endParaRPr>
                    </a:p>
                  </a:txBody>
                  <a:tcPr marL="5007" marR="5007" marT="5007" marB="0"/>
                </a:tc>
                <a:tc>
                  <a:txBody>
                    <a:bodyPr/>
                    <a:lstStyle/>
                    <a:p>
                      <a:pPr algn="l" fontAlgn="t"/>
                      <a:r>
                        <a:rPr lang="en-US" sz="1200" u="none" strike="noStrike" dirty="0">
                          <a:solidFill>
                            <a:srgbClr val="FF0000"/>
                          </a:solidFill>
                          <a:effectLst/>
                        </a:rPr>
                        <a:t>Long-Term Study Task Force (LTSTF)</a:t>
                      </a:r>
                      <a:endParaRPr lang="en-US" sz="1200" b="0" i="0" u="none" strike="noStrike" dirty="0">
                        <a:solidFill>
                          <a:srgbClr val="FF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Grid Resilience Working Group (GRWG)</a:t>
                      </a:r>
                      <a:endParaRPr lang="en-US" sz="1200" b="0" i="0" u="none" strike="noStrike" dirty="0">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a:effectLst/>
                        </a:rPr>
                        <a:t>NERC Reliability Working Group (NRWG)</a:t>
                      </a:r>
                      <a:endParaRPr lang="en-US" sz="1200" b="0"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Regional Planning Group (RPG)</a:t>
                      </a:r>
                      <a:endParaRPr lang="en-US" sz="1200" b="0" i="0" u="none" strike="noStrike" dirty="0">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a:effectLst/>
                        </a:rPr>
                        <a:t> </a:t>
                      </a:r>
                      <a:endParaRPr lang="en-US" sz="1200" b="1" i="0" u="none" strike="noStrike">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solidFill>
                            <a:srgbClr val="FF0000"/>
                          </a:solidFill>
                          <a:effectLst/>
                        </a:rPr>
                        <a:t>Scenario Development Working Group (SDWG)</a:t>
                      </a:r>
                      <a:endParaRPr lang="en-US" sz="1200" b="0" i="0" u="none" strike="noStrike" dirty="0">
                        <a:solidFill>
                          <a:srgbClr val="FF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5007" marR="5007" marT="5007" marB="0"/>
                </a:tc>
              </a:tr>
              <a:tr h="101982">
                <a:tc>
                  <a:txBody>
                    <a:bodyPr/>
                    <a:lstStyle/>
                    <a:p>
                      <a:pPr algn="l" fontAlgn="t"/>
                      <a:r>
                        <a:rPr lang="en-US" sz="1200" u="none" strike="noStrike" dirty="0">
                          <a:effectLst/>
                        </a:rPr>
                        <a:t> </a:t>
                      </a:r>
                      <a:endParaRPr lang="en-US" sz="1200" b="1" i="0" u="none" strike="noStrike" dirty="0">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5007" marR="5007" marT="5007" marB="0"/>
                </a:tc>
                <a:tc>
                  <a:txBody>
                    <a:bodyPr/>
                    <a:lstStyle/>
                    <a:p>
                      <a:pPr algn="l" fontAlgn="t"/>
                      <a:r>
                        <a:rPr lang="en-US" sz="1200" u="none" strike="noStrike" dirty="0">
                          <a:effectLst/>
                        </a:rPr>
                        <a:t> </a:t>
                      </a:r>
                      <a:endParaRPr lang="en-US" sz="1200" b="0" i="0" u="none" strike="noStrike" dirty="0">
                        <a:solidFill>
                          <a:srgbClr val="000000"/>
                        </a:solidFill>
                        <a:effectLst/>
                        <a:latin typeface="Arial" panose="020B0604020202020204" pitchFamily="34" charset="0"/>
                      </a:endParaRPr>
                    </a:p>
                  </a:txBody>
                  <a:tcPr marL="5007" marR="5007" marT="5007" marB="0"/>
                </a:tc>
              </a:tr>
            </a:tbl>
          </a:graphicData>
        </a:graphic>
      </p:graphicFrame>
      <p:sp>
        <p:nvSpPr>
          <p:cNvPr id="3" name="TextBox 2"/>
          <p:cNvSpPr txBox="1"/>
          <p:nvPr/>
        </p:nvSpPr>
        <p:spPr>
          <a:xfrm>
            <a:off x="381000" y="2971800"/>
            <a:ext cx="8534400" cy="923330"/>
          </a:xfrm>
          <a:prstGeom prst="rect">
            <a:avLst/>
          </a:prstGeom>
          <a:noFill/>
        </p:spPr>
        <p:txBody>
          <a:bodyPr wrap="square" rtlCol="0">
            <a:spAutoFit/>
          </a:bodyPr>
          <a:lstStyle/>
          <a:p>
            <a:r>
              <a:rPr lang="en-US" dirty="0" smtClean="0"/>
              <a:t>Recommendation to move FAST, SDWG, CREZ and LTSTF to Inactive Groups.  If there are still existing issues to be considered, these could be possibly rolled into another existing working group or task force.    </a:t>
            </a:r>
            <a:endParaRPr lang="en-US" dirty="0"/>
          </a:p>
        </p:txBody>
      </p:sp>
    </p:spTree>
    <p:extLst>
      <p:ext uri="{BB962C8B-B14F-4D97-AF65-F5344CB8AC3E}">
        <p14:creationId xmlns:p14="http://schemas.microsoft.com/office/powerpoint/2010/main" val="1952961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C163D459-1C05-483F-85D1-C9E478EC32CC}">
  <ds:schemaRefs>
    <ds:schemaRef ds:uri="http://purl.org/dc/elements/1.1/"/>
    <ds:schemaRef ds:uri="http://schemas.openxmlformats.org/package/2006/metadata/core-properties"/>
    <ds:schemaRef ds:uri="c34af464-7aa1-4edd-9be4-83dffc1cb926"/>
    <ds:schemaRef ds:uri="http://schemas.microsoft.com/office/2006/metadata/properties"/>
    <ds:schemaRef ds:uri="http://purl.org/dc/dcmitype/"/>
    <ds:schemaRef ds:uri="http://schemas.microsoft.com/office/infopath/2007/PartnerControls"/>
    <ds:schemaRef ds:uri="http://purl.org/dc/term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3684</TotalTime>
  <Words>1160</Words>
  <Application>Microsoft Office PowerPoint</Application>
  <PresentationFormat>On-screen Show (4:3)</PresentationFormat>
  <Paragraphs>274</Paragraphs>
  <Slides>10</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1_Custom Design</vt:lpstr>
      <vt:lpstr>Inside pages</vt:lpstr>
      <vt:lpstr>PowerPoint Presentation</vt:lpstr>
      <vt:lpstr>Summary of TAC Review – Annual Process</vt:lpstr>
      <vt:lpstr>Alignment of TAC Goals and Approved Revision Requests with ERCOT Strategic Pillars</vt:lpstr>
      <vt:lpstr>Alignment of TAC Goals and Approved Revision Requests with ERCOT Strategic Pillars</vt:lpstr>
      <vt:lpstr>Potential Revision Request Process Changes</vt:lpstr>
      <vt:lpstr>Incorporation of Other Binding Documents into Protocols / Guides</vt:lpstr>
      <vt:lpstr>Review of Working Groups/Task Forces</vt:lpstr>
      <vt:lpstr>Review of Working Groups/Task Forces</vt:lpstr>
      <vt:lpstr>Review of Working Groups/Task Forces</vt:lpstr>
      <vt:lpstr>Other Items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85</cp:revision>
  <cp:lastPrinted>2016-06-01T12:48:46Z</cp:lastPrinted>
  <dcterms:created xsi:type="dcterms:W3CDTF">2016-01-21T15:20:31Z</dcterms:created>
  <dcterms:modified xsi:type="dcterms:W3CDTF">2016-11-09T16:15:32Z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