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1"/>
  </p:notesMasterIdLst>
  <p:handoutMasterIdLst>
    <p:handoutMasterId r:id="rId12"/>
  </p:handoutMasterIdLst>
  <p:sldIdLst>
    <p:sldId id="260" r:id="rId6"/>
    <p:sldId id="277" r:id="rId7"/>
    <p:sldId id="310" r:id="rId8"/>
    <p:sldId id="311" r:id="rId9"/>
    <p:sldId id="309"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25" d="100"/>
          <a:sy n="125" d="100"/>
        </p:scale>
        <p:origin x="119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11/9/2016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11/9/2016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905238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059937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13289298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2810100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7"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066800"/>
            <a:ext cx="8534400" cy="485323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458200" y="6223084"/>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223084"/>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22308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5994484"/>
            <a:ext cx="1181868" cy="457200"/>
          </a:xfrm>
          <a:prstGeom prst="rect">
            <a:avLst/>
          </a:prstGeom>
        </p:spPr>
      </p:pic>
      <p:sp>
        <p:nvSpPr>
          <p:cNvPr id="9" name="TextBox 8"/>
          <p:cNvSpPr txBox="1"/>
          <p:nvPr userDrawn="1"/>
        </p:nvSpPr>
        <p:spPr>
          <a:xfrm>
            <a:off x="54675" y="6248400"/>
            <a:ext cx="2840925" cy="400110"/>
          </a:xfrm>
          <a:prstGeom prst="rect">
            <a:avLst/>
          </a:prstGeom>
          <a:noFill/>
        </p:spPr>
        <p:txBody>
          <a:bodyPr wrap="square" rtlCol="0">
            <a:spAutoFit/>
          </a:bodyPr>
          <a:lstStyle/>
          <a:p>
            <a:pPr algn="l"/>
            <a:r>
              <a:rPr lang="en-US" sz="1000" b="1" baseline="0" dirty="0" smtClean="0">
                <a:solidFill>
                  <a:schemeClr val="tx2"/>
                </a:solidFill>
              </a:rPr>
              <a:t>Item 3</a:t>
            </a:r>
          </a:p>
          <a:p>
            <a:pPr algn="l"/>
            <a:r>
              <a:rPr lang="en-US" sz="1000" b="0" baseline="0" dirty="0" smtClean="0">
                <a:solidFill>
                  <a:schemeClr val="tx2"/>
                </a:solidFill>
              </a:rPr>
              <a:t>ERCOT Public</a:t>
            </a:r>
            <a:endParaRPr lang="en-US" sz="1000" b="0"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05200" y="1905000"/>
            <a:ext cx="5553740" cy="3385542"/>
          </a:xfrm>
          <a:prstGeom prst="rect">
            <a:avLst/>
          </a:prstGeom>
          <a:noFill/>
        </p:spPr>
        <p:txBody>
          <a:bodyPr wrap="square" rtlCol="0">
            <a:spAutoFit/>
          </a:bodyPr>
          <a:lstStyle/>
          <a:p>
            <a:r>
              <a:rPr lang="en-US" sz="2000" b="1" dirty="0" smtClean="0"/>
              <a:t>Item 3:  TAC Report</a:t>
            </a:r>
          </a:p>
          <a:p>
            <a:endParaRPr lang="en-US" sz="2000" b="1" dirty="0" smtClean="0"/>
          </a:p>
          <a:p>
            <a:pPr lvl="1"/>
            <a:r>
              <a:rPr lang="en-US" sz="1600" b="1" dirty="0"/>
              <a:t>Incorporation of Other Binding Documents into Protocols/Guides – Next </a:t>
            </a:r>
            <a:r>
              <a:rPr lang="en-US" sz="1600" b="1" dirty="0" smtClean="0"/>
              <a:t>Steps</a:t>
            </a:r>
          </a:p>
          <a:p>
            <a:pPr lvl="1"/>
            <a:endParaRPr lang="en-US" sz="1600" b="1" dirty="0"/>
          </a:p>
          <a:p>
            <a:pPr lvl="1"/>
            <a:r>
              <a:rPr lang="en-US" sz="1600" b="1" dirty="0"/>
              <a:t>Proposed Revision Request Process Changes</a:t>
            </a:r>
          </a:p>
          <a:p>
            <a:endParaRPr lang="en-US" sz="2000" b="1" dirty="0" smtClean="0"/>
          </a:p>
          <a:p>
            <a:endParaRPr lang="en-US" b="1" dirty="0" smtClean="0"/>
          </a:p>
          <a:p>
            <a:r>
              <a:rPr lang="en-US" dirty="0" smtClean="0"/>
              <a:t>Protocol Revision Subcommittee</a:t>
            </a:r>
          </a:p>
          <a:p>
            <a:endParaRPr lang="en-US" dirty="0"/>
          </a:p>
          <a:p>
            <a:r>
              <a:rPr lang="en-US" dirty="0" smtClean="0"/>
              <a:t>ERCOT Public</a:t>
            </a:r>
          </a:p>
          <a:p>
            <a:r>
              <a:rPr lang="en-US" dirty="0" smtClean="0"/>
              <a:t>October 13, 2016</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Summary of TAC </a:t>
            </a:r>
            <a:r>
              <a:rPr lang="en-US" dirty="0" smtClean="0"/>
              <a:t>Review – Annual Process</a:t>
            </a:r>
            <a:endParaRPr lang="en-US" b="1" dirty="0">
              <a:solidFill>
                <a:schemeClr val="accent1"/>
              </a:solidFill>
            </a:endParaRPr>
          </a:p>
        </p:txBody>
      </p:sp>
      <p:sp>
        <p:nvSpPr>
          <p:cNvPr id="3" name="Content Placeholder 2"/>
          <p:cNvSpPr>
            <a:spLocks noGrp="1"/>
          </p:cNvSpPr>
          <p:nvPr>
            <p:ph idx="1"/>
          </p:nvPr>
        </p:nvSpPr>
        <p:spPr>
          <a:xfrm>
            <a:off x="300318" y="801735"/>
            <a:ext cx="8534400" cy="5257800"/>
          </a:xfrm>
        </p:spPr>
        <p:txBody>
          <a:bodyPr/>
          <a:lstStyle/>
          <a:p>
            <a:r>
              <a:rPr lang="en-US" sz="2000" dirty="0"/>
              <a:t>In an effort to improve TAC’s existing processes and organizational structure for the purpose of enhancing efficiency, effectiveness, and aligning its structure to meet new goals and the ERCOT Board’s objectives, TAC annually reviews its existing structure and procedures. </a:t>
            </a:r>
          </a:p>
          <a:p>
            <a:r>
              <a:rPr lang="en-US" sz="2000" dirty="0"/>
              <a:t>TAC leadership hosted a meeting on </a:t>
            </a:r>
            <a:r>
              <a:rPr lang="en-US" sz="2000" dirty="0" smtClean="0"/>
              <a:t>August 25, 2016 to </a:t>
            </a:r>
            <a:r>
              <a:rPr lang="en-US" sz="2000" dirty="0"/>
              <a:t>initiate the annual review and solicit input from stakeholders on the following items:</a:t>
            </a:r>
          </a:p>
          <a:p>
            <a:pPr lvl="1"/>
            <a:r>
              <a:rPr lang="en-US" sz="2000" dirty="0"/>
              <a:t>Alignment of TAC Goals and Approved Revision Requests with ERCOT Strategic Plan</a:t>
            </a:r>
          </a:p>
          <a:p>
            <a:pPr lvl="1"/>
            <a:r>
              <a:rPr lang="en-US" sz="2000" dirty="0" smtClean="0"/>
              <a:t>Potential Revision Request Process Changes</a:t>
            </a:r>
            <a:endParaRPr lang="en-US" sz="2000" dirty="0"/>
          </a:p>
          <a:p>
            <a:pPr lvl="1"/>
            <a:r>
              <a:rPr lang="en-US" sz="2000" dirty="0" smtClean="0"/>
              <a:t>Incorporation of Other Binding Documents into Protocols/Guides</a:t>
            </a:r>
          </a:p>
          <a:p>
            <a:pPr lvl="1"/>
            <a:r>
              <a:rPr lang="en-US" sz="2000" dirty="0" smtClean="0"/>
              <a:t>Working Group and Task Force Review</a:t>
            </a:r>
          </a:p>
          <a:p>
            <a:r>
              <a:rPr lang="en-US" sz="2000" dirty="0" smtClean="0">
                <a:latin typeface="+mj-lt"/>
              </a:rPr>
              <a:t>The resulting recommendations were considered at the September 29, 2016 TAC meeting.</a:t>
            </a:r>
          </a:p>
          <a:p>
            <a:pPr marL="457200" lvl="1" indent="0">
              <a:buNone/>
            </a:pPr>
            <a:endParaRPr lang="en-US" sz="2000" dirty="0"/>
          </a:p>
          <a:p>
            <a:pPr marL="0" indent="0">
              <a:buNone/>
            </a:pPr>
            <a:endParaRPr lang="en-US" dirty="0" smtClean="0"/>
          </a:p>
        </p:txBody>
      </p:sp>
      <p:sp>
        <p:nvSpPr>
          <p:cNvPr id="4" name="Slide Number Placeholder 3"/>
          <p:cNvSpPr>
            <a:spLocks noGrp="1"/>
          </p:cNvSpPr>
          <p:nvPr>
            <p:ph type="sldNum" sz="quarter" idx="4"/>
          </p:nvPr>
        </p:nvSpPr>
        <p:spPr>
          <a:xfrm>
            <a:off x="8610600" y="6248400"/>
            <a:ext cx="457200" cy="212725"/>
          </a:xfrm>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940889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t>Incorporation of Other Binding Documents into Protocols / Guides</a:t>
            </a:r>
            <a:endParaRPr lang="en-US" b="1" dirty="0">
              <a:solidFill>
                <a:schemeClr val="accent1"/>
              </a:solidFill>
            </a:endParaRPr>
          </a:p>
        </p:txBody>
      </p:sp>
      <p:sp>
        <p:nvSpPr>
          <p:cNvPr id="3" name="Content Placeholder 2"/>
          <p:cNvSpPr>
            <a:spLocks noGrp="1"/>
          </p:cNvSpPr>
          <p:nvPr>
            <p:ph idx="1"/>
          </p:nvPr>
        </p:nvSpPr>
        <p:spPr>
          <a:xfrm>
            <a:off x="294564" y="1083314"/>
            <a:ext cx="8534400" cy="5257800"/>
          </a:xfrm>
        </p:spPr>
        <p:txBody>
          <a:bodyPr/>
          <a:lstStyle/>
          <a:p>
            <a:endParaRPr lang="en-US" sz="1800" b="1" dirty="0" smtClean="0"/>
          </a:p>
          <a:p>
            <a:r>
              <a:rPr lang="en-US" sz="2000" b="1" dirty="0" smtClean="0"/>
              <a:t>Issue – There are currently 49 Other Binding Documents with their own unique approval processes.  Modifications made to these Other Binding Documents are difficult to track due to the various approval processes and lack transparency.</a:t>
            </a:r>
          </a:p>
          <a:p>
            <a:pPr lvl="1"/>
            <a:r>
              <a:rPr lang="en-US" sz="2000" dirty="0" smtClean="0"/>
              <a:t>TAC recommends for transparency, streamlining of approval processes, and consolation of binding language; that the effort to include Other Binding Documents in the appropriate Guides and Protocols, continue.   ERCOT Staff will work with PRS to determine which Other Binding Documents are appropriate to include in the Protocols and Guides.</a:t>
            </a:r>
          </a:p>
        </p:txBody>
      </p:sp>
      <p:sp>
        <p:nvSpPr>
          <p:cNvPr id="4" name="Slide Number Placeholder 3"/>
          <p:cNvSpPr>
            <a:spLocks noGrp="1"/>
          </p:cNvSpPr>
          <p:nvPr>
            <p:ph type="sldNum" sz="quarter" idx="4"/>
          </p:nvPr>
        </p:nvSpPr>
        <p:spPr>
          <a:xfrm>
            <a:off x="8610600" y="6248400"/>
            <a:ext cx="457200" cy="212725"/>
          </a:xfrm>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20099127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t>Incorporation of Other Binding Documents into Protocols / Guides</a:t>
            </a:r>
            <a:endParaRPr lang="en-US" b="1" dirty="0">
              <a:solidFill>
                <a:schemeClr val="accent1"/>
              </a:solidFill>
            </a:endParaRPr>
          </a:p>
        </p:txBody>
      </p:sp>
      <p:sp>
        <p:nvSpPr>
          <p:cNvPr id="3" name="Content Placeholder 2"/>
          <p:cNvSpPr>
            <a:spLocks noGrp="1"/>
          </p:cNvSpPr>
          <p:nvPr>
            <p:ph idx="1"/>
          </p:nvPr>
        </p:nvSpPr>
        <p:spPr>
          <a:xfrm>
            <a:off x="152400" y="1083314"/>
            <a:ext cx="8839200" cy="5257800"/>
          </a:xfrm>
        </p:spPr>
        <p:txBody>
          <a:bodyPr/>
          <a:lstStyle/>
          <a:p>
            <a:r>
              <a:rPr lang="en-US" sz="2000" b="1" dirty="0" smtClean="0"/>
              <a:t>Proposed Next Steps</a:t>
            </a:r>
          </a:p>
          <a:p>
            <a:pPr lvl="1"/>
            <a:r>
              <a:rPr lang="en-US" sz="2000" dirty="0" smtClean="0"/>
              <a:t>Create new Protocol Section 23, Additional Forms, for 11 OBD forms currently approved only by ERCOT</a:t>
            </a:r>
          </a:p>
          <a:p>
            <a:pPr lvl="2"/>
            <a:r>
              <a:rPr lang="en-US" sz="1600" dirty="0" smtClean="0"/>
              <a:t>Modified through the Admin NPRR process in Section 21</a:t>
            </a:r>
            <a:r>
              <a:rPr lang="en-US" sz="1600" dirty="0"/>
              <a:t>, Revision Request </a:t>
            </a:r>
            <a:r>
              <a:rPr lang="en-US" sz="1600" dirty="0" smtClean="0"/>
              <a:t>Process</a:t>
            </a:r>
          </a:p>
          <a:p>
            <a:pPr lvl="1"/>
            <a:r>
              <a:rPr lang="en-US" sz="2000" dirty="0" smtClean="0"/>
              <a:t>Append 11 form OBDs to Protocol / Market Guide Sections as appendices</a:t>
            </a:r>
            <a:endParaRPr lang="en-US" sz="2000" dirty="0"/>
          </a:p>
          <a:p>
            <a:pPr lvl="2"/>
            <a:r>
              <a:rPr lang="en-US" sz="1600" dirty="0" smtClean="0"/>
              <a:t>Allows for non-standard layout and format, but provides stakeholder oversight and revision control within existing Revision Request processes.</a:t>
            </a:r>
          </a:p>
          <a:p>
            <a:pPr lvl="1"/>
            <a:r>
              <a:rPr lang="en-US" sz="2000" dirty="0" smtClean="0"/>
              <a:t>Incorporate 11 OBDs into Protocol </a:t>
            </a:r>
            <a:r>
              <a:rPr lang="en-US" sz="2000" dirty="0"/>
              <a:t>/ Market Guide Sections</a:t>
            </a:r>
          </a:p>
          <a:p>
            <a:pPr lvl="2"/>
            <a:r>
              <a:rPr lang="en-US" sz="1600" dirty="0" smtClean="0"/>
              <a:t>Improves transparency of revision process (formal comments, IA, etc…).</a:t>
            </a:r>
          </a:p>
          <a:p>
            <a:pPr lvl="1"/>
            <a:r>
              <a:rPr lang="en-US" sz="2000" dirty="0" smtClean="0"/>
              <a:t>Retire 1 OBD (PCRR Allocation Eligibility form)</a:t>
            </a:r>
          </a:p>
          <a:p>
            <a:pPr lvl="2"/>
            <a:r>
              <a:rPr lang="en-US" sz="1600" dirty="0" smtClean="0"/>
              <a:t>No longer relevant, as no new NOIEs would ever qualify for PCRRs</a:t>
            </a:r>
            <a:endParaRPr lang="en-US" sz="1600" dirty="0"/>
          </a:p>
          <a:p>
            <a:pPr lvl="1"/>
            <a:r>
              <a:rPr lang="en-US" sz="2000" dirty="0" smtClean="0"/>
              <a:t>Retain the remaining 15 OBDs (most are Market Guides) as-is</a:t>
            </a:r>
          </a:p>
          <a:p>
            <a:pPr lvl="2"/>
            <a:r>
              <a:rPr lang="en-US" sz="1600" dirty="0" smtClean="0"/>
              <a:t>Market Participants are always free to submit Revision Requests to incorporate any OBDs in any manner they deem fit.</a:t>
            </a:r>
            <a:endParaRPr lang="en-US" sz="1600" dirty="0"/>
          </a:p>
        </p:txBody>
      </p:sp>
      <p:sp>
        <p:nvSpPr>
          <p:cNvPr id="4" name="Slide Number Placeholder 3"/>
          <p:cNvSpPr>
            <a:spLocks noGrp="1"/>
          </p:cNvSpPr>
          <p:nvPr>
            <p:ph type="sldNum" sz="quarter" idx="4"/>
          </p:nvPr>
        </p:nvSpPr>
        <p:spPr>
          <a:xfrm>
            <a:off x="8610600" y="6248400"/>
            <a:ext cx="457200" cy="212725"/>
          </a:xfrm>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4604388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t>Revision Request Process Changes</a:t>
            </a:r>
            <a:endParaRPr lang="en-US" b="1" dirty="0">
              <a:solidFill>
                <a:schemeClr val="accent1"/>
              </a:solidFill>
            </a:endParaRPr>
          </a:p>
        </p:txBody>
      </p:sp>
      <p:sp>
        <p:nvSpPr>
          <p:cNvPr id="3" name="Content Placeholder 2"/>
          <p:cNvSpPr>
            <a:spLocks noGrp="1"/>
          </p:cNvSpPr>
          <p:nvPr>
            <p:ph idx="1"/>
          </p:nvPr>
        </p:nvSpPr>
        <p:spPr>
          <a:xfrm>
            <a:off x="304800" y="914400"/>
            <a:ext cx="8534400" cy="5257800"/>
          </a:xfrm>
        </p:spPr>
        <p:txBody>
          <a:bodyPr/>
          <a:lstStyle/>
          <a:p>
            <a:r>
              <a:rPr lang="en-US" sz="1800" b="1" dirty="0" smtClean="0"/>
              <a:t>Issue – The majority of Guide revisions are originally considered at non-voting bodies (working groups)</a:t>
            </a:r>
          </a:p>
          <a:p>
            <a:pPr lvl="1"/>
            <a:r>
              <a:rPr lang="en-US" sz="1800" dirty="0" smtClean="0"/>
              <a:t>TAC recommends that the Revision Request process be modified so that Guide Revisions are originally considered at the voting Subcommittee level.  </a:t>
            </a:r>
          </a:p>
          <a:p>
            <a:pPr marL="457200" lvl="1" indent="0">
              <a:buNone/>
            </a:pPr>
            <a:endParaRPr lang="en-US" sz="1800" b="1" dirty="0" smtClean="0"/>
          </a:p>
          <a:p>
            <a:r>
              <a:rPr lang="en-US" sz="1800" b="1" dirty="0" smtClean="0"/>
              <a:t>Issue – There are a number of NPRRs with accompanying Guide Revisions that carry the substance of the rule change.  The NPRRs are approved at the ERCOT Board level; however, the Guide changes, for the most part, are approved at the TAC level.  The ERCOT Board is not currently considering the accompany Guide revisions.  </a:t>
            </a:r>
          </a:p>
          <a:p>
            <a:pPr lvl="1"/>
            <a:r>
              <a:rPr lang="en-US" sz="1800" dirty="0" smtClean="0"/>
              <a:t>TAC recommends that NPRRs and their accompanying Guide revisions will both require ERCOT Board approval.  This recommendation would eliminate the discrepancy in the timing of the approval process for associated NPRR and Guide revisions, as well as ensure the ERCOT Board is reviewing all content associated with a specific rule change.</a:t>
            </a:r>
          </a:p>
          <a:p>
            <a:endParaRPr lang="en-US" sz="1800" b="1" dirty="0"/>
          </a:p>
        </p:txBody>
      </p:sp>
      <p:sp>
        <p:nvSpPr>
          <p:cNvPr id="4" name="Slide Number Placeholder 3"/>
          <p:cNvSpPr>
            <a:spLocks noGrp="1"/>
          </p:cNvSpPr>
          <p:nvPr>
            <p:ph type="sldNum" sz="quarter" idx="4"/>
          </p:nvPr>
        </p:nvSpPr>
        <p:spPr>
          <a:xfrm>
            <a:off x="8610600" y="6248400"/>
            <a:ext cx="457200" cy="212725"/>
          </a:xfrm>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53303045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A75107C8-DC22-41ED-81EF-363FA84522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9968CB8-5FF8-44D7-A459-A3FC34AC4F77}">
  <ds:schemaRefs>
    <ds:schemaRef ds:uri="http://schemas.microsoft.com/sharepoint/v3/contenttype/forms"/>
  </ds:schemaRefs>
</ds:datastoreItem>
</file>

<file path=customXml/itemProps3.xml><?xml version="1.0" encoding="utf-8"?>
<ds:datastoreItem xmlns:ds="http://schemas.openxmlformats.org/officeDocument/2006/customXml" ds:itemID="{C163D459-1C05-483F-85D1-C9E478EC32CC}">
  <ds:schemaRefs>
    <ds:schemaRef ds:uri="http://schemas.microsoft.com/office/2006/metadata/properties"/>
    <ds:schemaRef ds:uri="http://schemas.microsoft.com/office/2006/documentManagement/types"/>
    <ds:schemaRef ds:uri="http://purl.org/dc/dcmitype/"/>
    <ds:schemaRef ds:uri="http://purl.org/dc/elements/1.1/"/>
    <ds:schemaRef ds:uri="http://purl.org/dc/terms/"/>
    <ds:schemaRef ds:uri="http://schemas.openxmlformats.org/package/2006/metadata/core-properties"/>
    <ds:schemaRef ds:uri="http://schemas.microsoft.com/office/infopath/2007/PartnerControls"/>
    <ds:schemaRef ds:uri="c34af464-7aa1-4edd-9be4-83dffc1cb926"/>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5069</TotalTime>
  <Words>566</Words>
  <Application>Microsoft Office PowerPoint</Application>
  <PresentationFormat>On-screen Show (4:3)</PresentationFormat>
  <Paragraphs>49</Paragraphs>
  <Slides>5</Slides>
  <Notes>4</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5</vt:i4>
      </vt:variant>
    </vt:vector>
  </HeadingPairs>
  <TitlesOfParts>
    <vt:vector size="9" baseType="lpstr">
      <vt:lpstr>Arial</vt:lpstr>
      <vt:lpstr>Calibri</vt:lpstr>
      <vt:lpstr>1_Custom Design</vt:lpstr>
      <vt:lpstr>Inside pages</vt:lpstr>
      <vt:lpstr>PowerPoint Presentation</vt:lpstr>
      <vt:lpstr>Summary of TAC Review – Annual Process</vt:lpstr>
      <vt:lpstr>Incorporation of Other Binding Documents into Protocols / Guides</vt:lpstr>
      <vt:lpstr>Incorporation of Other Binding Documents into Protocols / Guides</vt:lpstr>
      <vt:lpstr>Revision Request Process Changes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 Phillips</cp:lastModifiedBy>
  <cp:revision>103</cp:revision>
  <cp:lastPrinted>2016-06-01T12:48:46Z</cp:lastPrinted>
  <dcterms:created xsi:type="dcterms:W3CDTF">2016-01-21T15:20:31Z</dcterms:created>
  <dcterms:modified xsi:type="dcterms:W3CDTF">2016-11-09T16:16:47Z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