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7"/>
  </p:notesMasterIdLst>
  <p:handoutMasterIdLst>
    <p:handoutMasterId r:id="rId28"/>
  </p:handoutMasterIdLst>
  <p:sldIdLst>
    <p:sldId id="260" r:id="rId7"/>
    <p:sldId id="258" r:id="rId8"/>
    <p:sldId id="257" r:id="rId9"/>
    <p:sldId id="280" r:id="rId10"/>
    <p:sldId id="307" r:id="rId11"/>
    <p:sldId id="284" r:id="rId12"/>
    <p:sldId id="285" r:id="rId13"/>
    <p:sldId id="305" r:id="rId14"/>
    <p:sldId id="304" r:id="rId15"/>
    <p:sldId id="294" r:id="rId16"/>
    <p:sldId id="265" r:id="rId17"/>
    <p:sldId id="306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15" d="100"/>
          <a:sy n="115" d="100"/>
        </p:scale>
        <p:origin x="114" y="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26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68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7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2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4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7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50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0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November 10,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1857"/>
              </p:ext>
            </p:extLst>
          </p:nvPr>
        </p:nvGraphicFramePr>
        <p:xfrm>
          <a:off x="228600" y="1066800"/>
          <a:ext cx="8686799" cy="171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86000"/>
                <a:gridCol w="762000"/>
                <a:gridCol w="685800"/>
                <a:gridCol w="37337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Changing Special Protection System (SPS) to Remedial Action Scheme (RAS)</a:t>
                      </a:r>
                    </a:p>
                    <a:p>
                      <a:pPr algn="l"/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Place in the “Regulatory” section</a:t>
                      </a:r>
                      <a:r>
                        <a:rPr lang="en-US" sz="1400" baseline="0" dirty="0" smtClean="0"/>
                        <a:t> of the PPL due to NERC requirement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Recommend</a:t>
                      </a:r>
                      <a:r>
                        <a:rPr lang="en-US" sz="1400" baseline="0" dirty="0" smtClean="0"/>
                        <a:t> this item not be tracked against the Revision Request funding allocation</a:t>
                      </a:r>
                      <a:endParaRPr lang="en-US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13981"/>
              </p:ext>
            </p:extLst>
          </p:nvPr>
        </p:nvGraphicFramePr>
        <p:xfrm>
          <a:off x="3631962" y="750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10/31/2016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8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10/31/2016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6" y="796635"/>
            <a:ext cx="887104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10/31/2016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31" y="821574"/>
            <a:ext cx="869783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10/31/2016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0" y="796635"/>
            <a:ext cx="88422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10/31/2016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4" y="780009"/>
            <a:ext cx="88600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10/31/2016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5" y="788322"/>
            <a:ext cx="886842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10/31/2016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3" y="798022"/>
            <a:ext cx="8863013" cy="54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10/31/2016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65" y="762000"/>
            <a:ext cx="872823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10/31/2016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78" y="838200"/>
            <a:ext cx="883246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5438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3-10</a:t>
            </a:r>
          </a:p>
          <a:p>
            <a:pPr lvl="1"/>
            <a:r>
              <a:rPr lang="en-US" sz="1800" dirty="0" smtClean="0"/>
              <a:t>Recent/Upcoming Project Highlights</a:t>
            </a:r>
          </a:p>
          <a:p>
            <a:pPr lvl="1"/>
            <a:r>
              <a:rPr lang="en-US" sz="1800" dirty="0" smtClean="0"/>
              <a:t>2016 Release Targets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Targets</a:t>
            </a:r>
            <a:endParaRPr lang="en-US" sz="1800" dirty="0" smtClean="0"/>
          </a:p>
          <a:p>
            <a:pPr lvl="1"/>
            <a:r>
              <a:rPr lang="en-US" sz="1800" dirty="0" smtClean="0"/>
              <a:t>2016 Project Spending Forecast</a:t>
            </a:r>
          </a:p>
          <a:p>
            <a:pPr lvl="1"/>
            <a:r>
              <a:rPr lang="en-US" sz="1800" dirty="0" smtClean="0"/>
              <a:t>Revision Request Funding Placeholder Status</a:t>
            </a:r>
          </a:p>
          <a:p>
            <a:pPr lvl="1"/>
            <a:r>
              <a:rPr lang="en-US" sz="1800" dirty="0" smtClean="0"/>
              <a:t>Aging Projects Review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Appendix</a:t>
            </a:r>
          </a:p>
          <a:p>
            <a:pPr lvl="1"/>
            <a:r>
              <a:rPr lang="en-US" sz="1800" dirty="0" smtClean="0"/>
              <a:t>Project Portfolio Gantt Chart			p. 11-20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10/31/2016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55" y="813261"/>
            <a:ext cx="8763000" cy="542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086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Highlights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914400"/>
            <a:ext cx="8648700" cy="531062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2016 November </a:t>
            </a:r>
            <a:r>
              <a:rPr lang="en-US" sz="2000" dirty="0"/>
              <a:t>Release – Week of </a:t>
            </a:r>
            <a:r>
              <a:rPr lang="en-US" sz="2000" dirty="0" smtClean="0"/>
              <a:t>11/1/2016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400" dirty="0" smtClean="0"/>
              <a:t>NPRR495 </a:t>
            </a:r>
            <a:r>
              <a:rPr lang="en-US" sz="1400" dirty="0"/>
              <a:t>– Changes to Ancillary Services Capacity </a:t>
            </a:r>
            <a:r>
              <a:rPr lang="en-US" sz="1400" dirty="0" smtClean="0"/>
              <a:t>Monitor</a:t>
            </a:r>
          </a:p>
          <a:p>
            <a:pPr lvl="1">
              <a:tabLst>
                <a:tab pos="7199313" algn="l"/>
              </a:tabLst>
            </a:pPr>
            <a:r>
              <a:rPr lang="en-US" sz="1400" dirty="0"/>
              <a:t>NPRR712 – Clarification of RUC </a:t>
            </a:r>
            <a:r>
              <a:rPr lang="en-US" sz="1400" dirty="0" smtClean="0"/>
              <a:t>Process  </a:t>
            </a:r>
            <a:r>
              <a:rPr lang="en-US" sz="1200" i="1" dirty="0" smtClean="0"/>
              <a:t>(2</a:t>
            </a:r>
            <a:r>
              <a:rPr lang="en-US" sz="1200" i="1" baseline="30000" dirty="0" smtClean="0"/>
              <a:t>nd</a:t>
            </a:r>
            <a:r>
              <a:rPr lang="en-US" sz="1200" i="1" dirty="0" smtClean="0"/>
              <a:t> and final phase)</a:t>
            </a:r>
            <a:endParaRPr lang="en-US" sz="1400" i="1" dirty="0" smtClean="0"/>
          </a:p>
          <a:p>
            <a:pPr lvl="1">
              <a:tabLst>
                <a:tab pos="7199313" algn="l"/>
              </a:tabLst>
            </a:pPr>
            <a:r>
              <a:rPr lang="en-US" sz="1400" dirty="0"/>
              <a:t>NPRR736 – Updates to the Ancillary Service Capacity Monitor Display</a:t>
            </a:r>
            <a:endParaRPr lang="en-US" sz="1400" dirty="0" smtClean="0"/>
          </a:p>
          <a:p>
            <a:pPr lvl="1">
              <a:tabLst>
                <a:tab pos="7199313" algn="l"/>
              </a:tabLst>
            </a:pPr>
            <a:r>
              <a:rPr lang="en-US" sz="1400" dirty="0" smtClean="0"/>
              <a:t>NPRR770</a:t>
            </a:r>
            <a:r>
              <a:rPr lang="en-US" sz="1400" dirty="0"/>
              <a:t> – Addition of </a:t>
            </a:r>
            <a:r>
              <a:rPr lang="en-US" sz="1400" dirty="0" err="1"/>
              <a:t>Outaged</a:t>
            </a:r>
            <a:r>
              <a:rPr lang="en-US" sz="1400" dirty="0"/>
              <a:t> Resource Capacity to the </a:t>
            </a:r>
            <a:r>
              <a:rPr lang="en-US" sz="1400" dirty="0" smtClean="0"/>
              <a:t>A/S </a:t>
            </a:r>
            <a:r>
              <a:rPr lang="en-US" sz="1400" dirty="0"/>
              <a:t>Capacity </a:t>
            </a:r>
            <a:r>
              <a:rPr lang="en-US" sz="1400" dirty="0" smtClean="0"/>
              <a:t>Monitor</a:t>
            </a:r>
          </a:p>
          <a:p>
            <a:pPr marL="741363" lvl="1">
              <a:tabLst>
                <a:tab pos="7199313" algn="l"/>
              </a:tabLst>
            </a:pPr>
            <a:r>
              <a:rPr lang="en-US" sz="1400" dirty="0"/>
              <a:t>NOGRR143 – Alignment of Nodal Operating Guides with NERC Reliability Standard, </a:t>
            </a:r>
            <a:r>
              <a:rPr lang="en-US" sz="1400" dirty="0" smtClean="0"/>
              <a:t>BAL-001-TRE-1</a:t>
            </a:r>
            <a:r>
              <a:rPr lang="en-US" sz="1600" dirty="0" smtClean="0"/>
              <a:t>  </a:t>
            </a:r>
            <a:r>
              <a:rPr lang="en-US" sz="1200" i="1" dirty="0" smtClean="0"/>
              <a:t>(</a:t>
            </a:r>
            <a:r>
              <a:rPr lang="en-US" sz="1200" i="1" dirty="0"/>
              <a:t>2</a:t>
            </a:r>
            <a:r>
              <a:rPr lang="en-US" sz="1200" i="1" baseline="30000" dirty="0"/>
              <a:t>nd</a:t>
            </a:r>
            <a:r>
              <a:rPr lang="en-US" sz="1200" i="1" dirty="0"/>
              <a:t> and final phase)</a:t>
            </a:r>
            <a:endParaRPr lang="en-US" sz="1200" dirty="0" smtClean="0"/>
          </a:p>
          <a:p>
            <a:pPr lvl="1">
              <a:tabLst>
                <a:tab pos="7199313" algn="l"/>
              </a:tabLst>
            </a:pPr>
            <a:endParaRPr lang="en-US" sz="800" dirty="0"/>
          </a:p>
          <a:p>
            <a:pPr>
              <a:tabLst>
                <a:tab pos="7199313" algn="l"/>
              </a:tabLst>
            </a:pPr>
            <a:r>
              <a:rPr lang="en-US" sz="2000" dirty="0"/>
              <a:t>2016 </a:t>
            </a:r>
            <a:r>
              <a:rPr lang="en-US" sz="2000" dirty="0" smtClean="0"/>
              <a:t>December </a:t>
            </a:r>
            <a:r>
              <a:rPr lang="en-US" sz="2000" dirty="0"/>
              <a:t>Release – Week of </a:t>
            </a:r>
            <a:r>
              <a:rPr lang="en-US" sz="2000" dirty="0" smtClean="0"/>
              <a:t>12/6/2016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7199313" algn="l"/>
              </a:tabLst>
            </a:pPr>
            <a:r>
              <a:rPr lang="en-US" sz="1400" dirty="0"/>
              <a:t>NPRR713 – Reactive Power Testing Requirements</a:t>
            </a:r>
          </a:p>
          <a:p>
            <a:pPr lvl="1">
              <a:tabLst>
                <a:tab pos="7199313" algn="l"/>
              </a:tabLst>
            </a:pPr>
            <a:r>
              <a:rPr lang="en-US" sz="1400" dirty="0" smtClean="0"/>
              <a:t>NPRR754 </a:t>
            </a:r>
            <a:r>
              <a:rPr lang="en-US" sz="1400" dirty="0"/>
              <a:t>– Revise Load Distribution Factors Report Posting Frequency</a:t>
            </a:r>
            <a:endParaRPr lang="en-US" sz="1400" dirty="0" smtClean="0"/>
          </a:p>
          <a:p>
            <a:pPr lvl="1">
              <a:tabLst>
                <a:tab pos="7199313" algn="l"/>
              </a:tabLst>
            </a:pPr>
            <a:r>
              <a:rPr lang="en-US" sz="1400" dirty="0" smtClean="0"/>
              <a:t>NOGRR147 </a:t>
            </a:r>
            <a:r>
              <a:rPr lang="en-US" sz="1400" dirty="0"/>
              <a:t>– Reactive Power Testing Requirements</a:t>
            </a:r>
            <a:endParaRPr lang="en-US" sz="1400" dirty="0" smtClean="0"/>
          </a:p>
          <a:p>
            <a:pPr lvl="1">
              <a:tabLst>
                <a:tab pos="7199313" algn="l"/>
              </a:tabLst>
            </a:pPr>
            <a:r>
              <a:rPr lang="en-US" sz="1400" dirty="0" smtClean="0"/>
              <a:t>SCR787 </a:t>
            </a:r>
            <a:r>
              <a:rPr lang="en-US" sz="1400" dirty="0"/>
              <a:t>– Maintain NDCRC Data For Generator Transfer Between Resource Entities</a:t>
            </a:r>
            <a:endParaRPr lang="en-US" sz="1400" dirty="0" smtClean="0"/>
          </a:p>
          <a:p>
            <a:pPr lvl="1">
              <a:tabLst>
                <a:tab pos="7199313" algn="l"/>
              </a:tabLst>
            </a:pPr>
            <a:r>
              <a:rPr lang="en-US" sz="1400" dirty="0" smtClean="0"/>
              <a:t>SCR788 </a:t>
            </a:r>
            <a:r>
              <a:rPr lang="en-US" sz="1400" dirty="0"/>
              <a:t>– Addition of Integral ACE Feedback to GTBD Calculation</a:t>
            </a:r>
          </a:p>
          <a:p>
            <a:pPr>
              <a:tabLst>
                <a:tab pos="7199313" algn="l"/>
              </a:tabLst>
            </a:pPr>
            <a:endParaRPr lang="en-US" sz="800" dirty="0" smtClean="0"/>
          </a:p>
          <a:p>
            <a:pPr>
              <a:tabLst>
                <a:tab pos="7199313" algn="l"/>
              </a:tabLst>
            </a:pPr>
            <a:r>
              <a:rPr lang="en-US" sz="2000" dirty="0"/>
              <a:t>2016 December </a:t>
            </a:r>
            <a:r>
              <a:rPr lang="en-US" sz="2000" dirty="0" smtClean="0"/>
              <a:t>Retail Release </a:t>
            </a:r>
            <a:r>
              <a:rPr lang="en-US" sz="2000" dirty="0"/>
              <a:t>– </a:t>
            </a:r>
            <a:r>
              <a:rPr lang="en-US" sz="2000" dirty="0" smtClean="0"/>
              <a:t>Weekend </a:t>
            </a:r>
            <a:r>
              <a:rPr lang="en-US" sz="2000" dirty="0"/>
              <a:t>of </a:t>
            </a:r>
            <a:r>
              <a:rPr lang="en-US" sz="2000" dirty="0" smtClean="0"/>
              <a:t>12/10/2016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7199313" algn="l"/>
              </a:tabLst>
            </a:pPr>
            <a:r>
              <a:rPr lang="en-US" sz="1400" dirty="0" smtClean="0"/>
              <a:t>RMGRR127 – </a:t>
            </a:r>
            <a:r>
              <a:rPr lang="en-US" sz="1400" dirty="0"/>
              <a:t>Efficiencies for Acquisition Transfer</a:t>
            </a:r>
            <a:endParaRPr lang="en-US" sz="1400" dirty="0" smtClean="0"/>
          </a:p>
          <a:p>
            <a:pPr lvl="1">
              <a:tabLst>
                <a:tab pos="7199313" algn="l"/>
              </a:tabLst>
            </a:pPr>
            <a:r>
              <a:rPr lang="en-US" sz="1400" dirty="0" smtClean="0"/>
              <a:t>RMGRR140 </a:t>
            </a:r>
            <a:r>
              <a:rPr lang="en-US" sz="1400" dirty="0"/>
              <a:t>– Efficiencies for Acquisition Transfer Process</a:t>
            </a:r>
            <a:endParaRPr lang="en-US" sz="1400" dirty="0" smtClean="0"/>
          </a:p>
          <a:p>
            <a:pPr lvl="1">
              <a:tabLst>
                <a:tab pos="7199313" algn="l"/>
              </a:tabLst>
            </a:pPr>
            <a:r>
              <a:rPr lang="en-US" sz="1400" dirty="0" smtClean="0"/>
              <a:t>SCR786 </a:t>
            </a:r>
            <a:r>
              <a:rPr lang="en-US" sz="1400" dirty="0"/>
              <a:t>– Retail Market Test Environment</a:t>
            </a:r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762000" y="4809223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761999" y="5266423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5408276" y="5528342"/>
            <a:ext cx="1963074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5395856" y="4760958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40969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 – 6/23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8/30 – 9/1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9/26 – 9/30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COPMGRR040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VMCRR008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SCR788</a:t>
                      </a:r>
                      <a:endParaRPr kumimoji="0" lang="en-US" sz="11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590800" y="5999544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0600" y="1392422"/>
            <a:ext cx="3705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89376" y="3779174"/>
            <a:ext cx="4409000" cy="246221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389012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2838323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6/16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2861101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/10 – </a:t>
            </a:r>
            <a:r>
              <a:rPr lang="en-US" sz="1200" kern="0" dirty="0">
                <a:solidFill>
                  <a:srgbClr val="000000"/>
                </a:solidFill>
              </a:rPr>
              <a:t>12/11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2843140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/23 – 7/24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153373" y="2529248"/>
            <a:ext cx="1389888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– 11/3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602941" y="2843139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5/1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7552105" y="2566438"/>
            <a:ext cx="1439495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strike="sngStrike" kern="0" dirty="0" smtClean="0"/>
              <a:t>12/5 – NMMS Upgrade</a:t>
            </a:r>
            <a:endParaRPr kumimoji="0" lang="en-US" sz="900" b="0" i="0" u="none" strike="sng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2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300990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758190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293197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35785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2/14 – 2/16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5/2 – 5/4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6/27 – 6/29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9/12 – 9/14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133600" y="6252709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495800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2017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90165"/>
              </p:ext>
            </p:extLst>
          </p:nvPr>
        </p:nvGraphicFramePr>
        <p:xfrm>
          <a:off x="168443" y="4761471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1812757"/>
                <a:gridCol w="965679"/>
                <a:gridCol w="1853721"/>
                <a:gridCol w="41910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  (pre-October)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October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NPRR775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NPRR778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NPRR782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NPRR785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NPRR789</a:t>
                      </a:r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RMGRR134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494464" y="5346760"/>
            <a:ext cx="2497136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Future</a:t>
            </a:r>
            <a:r>
              <a:rPr kumimoji="0" lang="en-US" sz="800" b="0" i="0" u="sng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NPRR519, NPRR620, NPRR683, NPRR702, NPRR741, NPRR743, NPRR755, NPRR760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>
                <a:solidFill>
                  <a:srgbClr val="FF0000"/>
                </a:solidFill>
              </a:rPr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3074049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10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/2 – 10/3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(Off-Cycle)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54588" y="3342537"/>
            <a:ext cx="1445612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>
                <a:solidFill>
                  <a:srgbClr val="FF0000"/>
                </a:solidFill>
              </a:rPr>
              <a:t>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/18 – 2/19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1608438" y="3065520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5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/6 – 5/7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067668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/8 – 7/9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/11 – </a:t>
            </a:r>
            <a:r>
              <a:rPr lang="en-US" sz="1200" kern="0" dirty="0" smtClean="0">
                <a:solidFill>
                  <a:srgbClr val="FF0000"/>
                </a:solidFill>
              </a:rPr>
              <a:t>11/12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4576" y="1400352"/>
            <a:ext cx="3705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>
                <a:solidFill>
                  <a:srgbClr val="000000"/>
                </a:solidFill>
              </a:rPr>
              <a:t>P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P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59071" y="1406086"/>
            <a:ext cx="37054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NS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E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48377" y="1417101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2151914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FF0000"/>
                </a:solidFill>
              </a:rPr>
              <a:t>9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/16 – 9/17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64644" y="2987670"/>
            <a:ext cx="1439495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>
                <a:solidFill>
                  <a:srgbClr val="FF0000"/>
                </a:solidFill>
              </a:rPr>
              <a:t>2/13 – NMMS Upgrade</a:t>
            </a:r>
            <a:endParaRPr kumimoji="0" lang="en-US" sz="900" i="0" u="non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324600" cy="518318"/>
          </a:xfrm>
        </p:spPr>
        <p:txBody>
          <a:bodyPr/>
          <a:lstStyle/>
          <a:p>
            <a:r>
              <a:rPr lang="en-US" dirty="0" smtClean="0"/>
              <a:t>2016 Project Spending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3" y="789433"/>
            <a:ext cx="895652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2016 and 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93236"/>
              </p:ext>
            </p:extLst>
          </p:nvPr>
        </p:nvGraphicFramePr>
        <p:xfrm>
          <a:off x="751648" y="2099562"/>
          <a:ext cx="75438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$2.19M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–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$2.91M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$1.13M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$0.39M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$1.09M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$2.08M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60440" y="4901206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440" y="5452362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20960" y="5674592"/>
            <a:ext cx="4038600" cy="5345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 smtClean="0"/>
              <a:t>Each year, an additional $400k is held in reserve in the event the $4M allocation is insufficient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3208" y="3080240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4286" y="2721074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9/30/2016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9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943600" cy="518318"/>
          </a:xfrm>
        </p:spPr>
        <p:txBody>
          <a:bodyPr/>
          <a:lstStyle/>
          <a:p>
            <a:r>
              <a:rPr lang="en-US" dirty="0" smtClean="0"/>
              <a:t>Aging Projects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16"/>
          <p:cNvSpPr>
            <a:spLocks noGrp="1"/>
          </p:cNvSpPr>
          <p:nvPr>
            <p:ph idx="1"/>
          </p:nvPr>
        </p:nvSpPr>
        <p:spPr>
          <a:xfrm>
            <a:off x="84664" y="990600"/>
            <a:ext cx="8991600" cy="51816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sz="2400" dirty="0" smtClean="0"/>
              <a:t>Definition of “Aging Item”</a:t>
            </a:r>
          </a:p>
          <a:p>
            <a:pPr lvl="1"/>
            <a:r>
              <a:rPr lang="en-US" sz="2000" b="0" dirty="0" smtClean="0"/>
              <a:t>PPL Source Doc = Revision Request</a:t>
            </a:r>
          </a:p>
          <a:p>
            <a:pPr lvl="1"/>
            <a:r>
              <a:rPr lang="en-US" sz="2000" b="0" dirty="0" smtClean="0"/>
              <a:t>PPL Project Status = “Not Started”</a:t>
            </a:r>
            <a:endParaRPr lang="en-US" sz="2000" b="0" dirty="0"/>
          </a:p>
          <a:p>
            <a:pPr lvl="1"/>
            <a:r>
              <a:rPr lang="en-US" sz="2000" dirty="0" smtClean="0"/>
              <a:t>PPL Priority &lt; Current Year</a:t>
            </a:r>
            <a:endParaRPr lang="en-US" sz="1800" b="0" dirty="0" smtClean="0"/>
          </a:p>
          <a:p>
            <a:pPr lvl="1"/>
            <a:endParaRPr lang="en-US" sz="2000" b="0" dirty="0"/>
          </a:p>
          <a:p>
            <a:pPr lvl="1" eaLnBrk="1" hangingPunct="1">
              <a:tabLst>
                <a:tab pos="6862763" algn="l"/>
              </a:tabLst>
            </a:pPr>
            <a:endParaRPr lang="en-US" sz="2000" dirty="0"/>
          </a:p>
          <a:p>
            <a:pPr>
              <a:tabLst>
                <a:tab pos="6862763" algn="l"/>
              </a:tabLst>
            </a:pPr>
            <a:r>
              <a:rPr lang="en-US" sz="2400" dirty="0" smtClean="0"/>
              <a:t>3 of the 4 aging items are expected to be replaced by new Revision Requests </a:t>
            </a:r>
          </a:p>
          <a:p>
            <a:pPr>
              <a:tabLst>
                <a:tab pos="6862763" algn="l"/>
              </a:tabLst>
            </a:pPr>
            <a:endParaRPr lang="en-US" sz="2400" i="1" dirty="0">
              <a:solidFill>
                <a:srgbClr val="00B050"/>
              </a:solidFill>
            </a:endParaRPr>
          </a:p>
          <a:p>
            <a:pPr>
              <a:tabLst>
                <a:tab pos="6862763" algn="l"/>
              </a:tabLst>
            </a:pPr>
            <a:r>
              <a:rPr lang="en-US" sz="2400" dirty="0"/>
              <a:t>NPRR664 </a:t>
            </a:r>
            <a:r>
              <a:rPr lang="en-US" sz="2400" dirty="0" smtClean="0"/>
              <a:t>(Index Fuel Price) is </a:t>
            </a:r>
            <a:r>
              <a:rPr lang="en-US" sz="2400" dirty="0"/>
              <a:t>the </a:t>
            </a:r>
            <a:r>
              <a:rPr lang="en-US" sz="2400" dirty="0" smtClean="0"/>
              <a:t>exception</a:t>
            </a:r>
          </a:p>
          <a:p>
            <a:pPr lvl="1">
              <a:tabLst>
                <a:tab pos="6862763" algn="l"/>
              </a:tabLst>
            </a:pPr>
            <a:r>
              <a:rPr lang="en-US" sz="2000" dirty="0" smtClean="0"/>
              <a:t>Market input needed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62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105400" cy="518318"/>
          </a:xfrm>
        </p:spPr>
        <p:txBody>
          <a:bodyPr/>
          <a:lstStyle/>
          <a:p>
            <a:r>
              <a:rPr lang="en-US" dirty="0" smtClean="0"/>
              <a:t>Aging Projects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65346"/>
              </p:ext>
            </p:extLst>
          </p:nvPr>
        </p:nvGraphicFramePr>
        <p:xfrm>
          <a:off x="152400" y="1066800"/>
          <a:ext cx="8915400" cy="3948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1752600"/>
                <a:gridCol w="762000"/>
                <a:gridCol w="609600"/>
                <a:gridCol w="685800"/>
                <a:gridCol w="2575774"/>
                <a:gridCol w="1767626"/>
              </a:tblGrid>
              <a:tr h="501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Item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Description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Board Approval Date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Submitter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Target PPL Start Date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smtClean="0">
                          <a:effectLst/>
                        </a:rPr>
                        <a:t>Comments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ERCOT Opinion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718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NOGRR084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Daily Grid Operations Summary Report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5/15/2012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MISUG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NOGRR166</a:t>
                      </a:r>
                      <a:r>
                        <a:rPr lang="en-US" sz="1100" u="none" strike="noStrike" dirty="0" smtClean="0">
                          <a:effectLst/>
                        </a:rPr>
                        <a:t> revises </a:t>
                      </a:r>
                      <a:r>
                        <a:rPr lang="en-US" sz="1100" u="none" strike="noStrike" dirty="0">
                          <a:effectLst/>
                        </a:rPr>
                        <a:t>NOGRR084 </a:t>
                      </a:r>
                      <a:r>
                        <a:rPr lang="en-US" sz="1100" u="none" strike="noStrike" dirty="0" smtClean="0">
                          <a:effectLst/>
                        </a:rPr>
                        <a:t>language</a:t>
                      </a:r>
                    </a:p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 consideration at November OWG</a:t>
                      </a:r>
                    </a:p>
                    <a:p>
                      <a:pPr algn="l" fontAlgn="ctr"/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Do not </a:t>
                      </a:r>
                      <a:r>
                        <a:rPr lang="en-US" sz="1100" u="none" strike="noStrike" dirty="0" smtClean="0">
                          <a:effectLst/>
                        </a:rPr>
                        <a:t>proceed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on NOGRR084 at this time</a:t>
                      </a:r>
                      <a:endParaRPr lang="en-US" sz="1100" u="none" strike="noStrike" dirty="0" smtClean="0">
                        <a:effectLst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NPRR439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Updating a Counter-Party's Available Credit Limit for Current Day DAM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5/15/2012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ERCOT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Proposed for elimination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by 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NPRR803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IA consideration at November PRS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 not proceed on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NPRR439 at this time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NPRR714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Real-Time Make-Whole Payment for Exceptional Fuel Cost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10/13/2015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GDF Suez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Pending submission of an NPRR by ERCOT that may eliminate NPRR714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 not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proceed on NPRR714 at this 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2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NPRR664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Index Fuel Price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12/9/2014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RCWG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TAC asked that ERCOT not proceed until further notice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Do not </a:t>
                      </a:r>
                      <a:r>
                        <a:rPr lang="en-US" sz="1100" u="none" strike="noStrike" dirty="0" smtClean="0">
                          <a:effectLst/>
                        </a:rPr>
                        <a:t>start – path forward is 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9" marR="6129" marT="6129" marB="0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70094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www.w3.org/XML/1998/namespace"/>
    <ds:schemaRef ds:uri="http://purl.org/dc/dcmitype/"/>
    <ds:schemaRef ds:uri="http://schemas.microsoft.com/office/infopath/2007/PartnerControls"/>
    <ds:schemaRef ds:uri="c34af464-7aa1-4edd-9be4-83dffc1cb926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33425</TotalTime>
  <Words>1043</Words>
  <Application>Microsoft Office PowerPoint</Application>
  <PresentationFormat>On-screen Show (4:3)</PresentationFormat>
  <Paragraphs>492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2016 Release Targets – Board Approved NPRRs / SCRs / xGRRs </vt:lpstr>
      <vt:lpstr>2017 Release Targets – Board Approved NPRRs / SCRs / xGRRs </vt:lpstr>
      <vt:lpstr>2016 Project Spending Forecast</vt:lpstr>
      <vt:lpstr>Revision Request Funding Placeholder Status</vt:lpstr>
      <vt:lpstr>Aging Projects Review</vt:lpstr>
      <vt:lpstr>Aging Projects Review</vt:lpstr>
      <vt:lpstr>Priority / Rank Options for Revision Requests with Impacts</vt:lpstr>
      <vt:lpstr>PowerPoint Presentation</vt:lpstr>
      <vt:lpstr>Project Portfolio Status – as of 10/31/2016</vt:lpstr>
      <vt:lpstr>Project Portfolio Status – as of 10/31/2016</vt:lpstr>
      <vt:lpstr>Project Portfolio Status – as of 10/31/2016</vt:lpstr>
      <vt:lpstr>Project Portfolio Status – as of 10/31/2016</vt:lpstr>
      <vt:lpstr>Project Portfolio Status – as of 10/31/2016</vt:lpstr>
      <vt:lpstr>Project Portfolio Status – as of 10/31/2016</vt:lpstr>
      <vt:lpstr>Project Portfolio Status – as of 10/31/2016</vt:lpstr>
      <vt:lpstr>Project Portfolio Status – as of 10/31/2016</vt:lpstr>
      <vt:lpstr>Project Portfolio Status – as of 10/31/2016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366</cp:revision>
  <cp:lastPrinted>2016-11-02T20:37:31Z</cp:lastPrinted>
  <dcterms:created xsi:type="dcterms:W3CDTF">2016-01-21T15:20:31Z</dcterms:created>
  <dcterms:modified xsi:type="dcterms:W3CDTF">2016-11-08T15:31:05Z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