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9"/>
  </p:notesMasterIdLst>
  <p:handoutMasterIdLst>
    <p:handoutMasterId r:id="rId30"/>
  </p:handoutMasterIdLst>
  <p:sldIdLst>
    <p:sldId id="260" r:id="rId7"/>
    <p:sldId id="275" r:id="rId8"/>
    <p:sldId id="273" r:id="rId9"/>
    <p:sldId id="279" r:id="rId10"/>
    <p:sldId id="278" r:id="rId11"/>
    <p:sldId id="283" r:id="rId12"/>
    <p:sldId id="289" r:id="rId13"/>
    <p:sldId id="284" r:id="rId14"/>
    <p:sldId id="280" r:id="rId15"/>
    <p:sldId id="285" r:id="rId16"/>
    <p:sldId id="291" r:id="rId17"/>
    <p:sldId id="292" r:id="rId18"/>
    <p:sldId id="293" r:id="rId19"/>
    <p:sldId id="294" r:id="rId20"/>
    <p:sldId id="286" r:id="rId21"/>
    <p:sldId id="282" r:id="rId22"/>
    <p:sldId id="287" r:id="rId23"/>
    <p:sldId id="288" r:id="rId24"/>
    <p:sldId id="277" r:id="rId25"/>
    <p:sldId id="290" r:id="rId26"/>
    <p:sldId id="276" r:id="rId27"/>
    <p:sldId id="264"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panta, Zaldy" initials="ZZ" lastIdx="4" clrIdx="0">
    <p:extLst>
      <p:ext uri="{19B8F6BF-5375-455C-9EA6-DF929625EA0E}">
        <p15:presenceInfo xmlns:p15="http://schemas.microsoft.com/office/powerpoint/2012/main" userId="S-1-5-21-639947351-343809578-3807592339-38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11/7/2016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11/7/2016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732749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22</a:t>
            </a:fld>
            <a:endParaRPr lang="en-US" dirty="0"/>
          </a:p>
        </p:txBody>
      </p:sp>
    </p:spTree>
    <p:extLst>
      <p:ext uri="{BB962C8B-B14F-4D97-AF65-F5344CB8AC3E}">
        <p14:creationId xmlns:p14="http://schemas.microsoft.com/office/powerpoint/2010/main" val="271804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mailto:ClientServices@ercot.com" TargetMode="External"/><Relationship Id="rId2" Type="http://schemas.openxmlformats.org/officeDocument/2006/relationships/hyperlink" Target="mailto:ERCOTcredit@ercot.com"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1846659"/>
          </a:xfrm>
          <a:prstGeom prst="rect">
            <a:avLst/>
          </a:prstGeom>
          <a:noFill/>
        </p:spPr>
        <p:txBody>
          <a:bodyPr wrap="square" rtlCol="0">
            <a:spAutoFit/>
          </a:bodyPr>
          <a:lstStyle/>
          <a:p>
            <a:pPr>
              <a:spcBef>
                <a:spcPct val="0"/>
              </a:spcBef>
            </a:pPr>
            <a:r>
              <a:rPr lang="en-US" altLang="en-US" sz="2400" b="1" dirty="0"/>
              <a:t>Credit </a:t>
            </a:r>
            <a:r>
              <a:rPr lang="en-US" altLang="en-US" sz="2400" b="1" dirty="0" smtClean="0"/>
              <a:t>Reports</a:t>
            </a:r>
            <a:endParaRPr lang="en-US" altLang="en-US" sz="2400" b="1" dirty="0"/>
          </a:p>
          <a:p>
            <a:r>
              <a:rPr lang="en-US" dirty="0" smtClean="0"/>
              <a:t>Vanessa Spells</a:t>
            </a:r>
          </a:p>
          <a:p>
            <a:endParaRPr lang="en-US" dirty="0"/>
          </a:p>
          <a:p>
            <a:r>
              <a:rPr lang="en-US" dirty="0" smtClean="0"/>
              <a:t>COPS Meeting</a:t>
            </a:r>
            <a:endParaRPr lang="en-US" dirty="0"/>
          </a:p>
          <a:p>
            <a:r>
              <a:rPr lang="en-US" dirty="0"/>
              <a:t>ERCOT Public</a:t>
            </a:r>
          </a:p>
          <a:p>
            <a:r>
              <a:rPr lang="en-US" dirty="0" smtClean="0"/>
              <a:t>November 9, </a:t>
            </a:r>
            <a:r>
              <a:rPr lang="en-US" dirty="0"/>
              <a:t>2016</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12" name="Title 2"/>
          <p:cNvSpPr>
            <a:spLocks noGrp="1"/>
          </p:cNvSpPr>
          <p:nvPr>
            <p:ph type="title"/>
          </p:nvPr>
        </p:nvSpPr>
        <p:spPr>
          <a:xfrm>
            <a:off x="379664" y="179143"/>
            <a:ext cx="8459536" cy="461665"/>
          </a:xfrm>
        </p:spPr>
        <p:txBody>
          <a:bodyPr/>
          <a:lstStyle/>
          <a:p>
            <a:r>
              <a:rPr lang="en-US" dirty="0"/>
              <a:t>Estimated Aggregate Liability (EAL) Summary Report</a:t>
            </a:r>
          </a:p>
        </p:txBody>
      </p:sp>
      <p:pic>
        <p:nvPicPr>
          <p:cNvPr id="3" name="Picture 2"/>
          <p:cNvPicPr>
            <a:picLocks noChangeAspect="1"/>
          </p:cNvPicPr>
          <p:nvPr/>
        </p:nvPicPr>
        <p:blipFill>
          <a:blip r:embed="rId2"/>
          <a:stretch>
            <a:fillRect/>
          </a:stretch>
        </p:blipFill>
        <p:spPr>
          <a:xfrm>
            <a:off x="379664" y="1752600"/>
            <a:ext cx="8459536" cy="2870588"/>
          </a:xfrm>
          <a:prstGeom prst="rect">
            <a:avLst/>
          </a:prstGeom>
        </p:spPr>
      </p:pic>
    </p:spTree>
    <p:extLst>
      <p:ext uri="{BB962C8B-B14F-4D97-AF65-F5344CB8AC3E}">
        <p14:creationId xmlns:p14="http://schemas.microsoft.com/office/powerpoint/2010/main" val="113015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Estimated Aggregate </a:t>
            </a:r>
            <a:r>
              <a:rPr lang="en-US" dirty="0" smtClean="0"/>
              <a:t>Liability</a:t>
            </a:r>
            <a:r>
              <a:rPr lang="en-US" dirty="0"/>
              <a:t> Detail Report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7" name="Picture 6"/>
          <p:cNvPicPr>
            <a:picLocks noChangeAspect="1"/>
          </p:cNvPicPr>
          <p:nvPr/>
        </p:nvPicPr>
        <p:blipFill>
          <a:blip r:embed="rId2"/>
          <a:stretch>
            <a:fillRect/>
          </a:stretch>
        </p:blipFill>
        <p:spPr>
          <a:xfrm>
            <a:off x="609600" y="990600"/>
            <a:ext cx="8001000" cy="5105400"/>
          </a:xfrm>
          <a:prstGeom prst="rect">
            <a:avLst/>
          </a:prstGeom>
        </p:spPr>
      </p:pic>
    </p:spTree>
    <p:extLst>
      <p:ext uri="{BB962C8B-B14F-4D97-AF65-F5344CB8AC3E}">
        <p14:creationId xmlns:p14="http://schemas.microsoft.com/office/powerpoint/2010/main" val="20368485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Estimated Aggregate Liability Detail Report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pic>
        <p:nvPicPr>
          <p:cNvPr id="5" name="Picture 4"/>
          <p:cNvPicPr>
            <a:picLocks noChangeAspect="1"/>
          </p:cNvPicPr>
          <p:nvPr/>
        </p:nvPicPr>
        <p:blipFill>
          <a:blip r:embed="rId2"/>
          <a:stretch>
            <a:fillRect/>
          </a:stretch>
        </p:blipFill>
        <p:spPr>
          <a:xfrm>
            <a:off x="381001" y="1066800"/>
            <a:ext cx="8458199" cy="4992216"/>
          </a:xfrm>
          <a:prstGeom prst="rect">
            <a:avLst/>
          </a:prstGeom>
        </p:spPr>
      </p:pic>
    </p:spTree>
    <p:extLst>
      <p:ext uri="{BB962C8B-B14F-4D97-AF65-F5344CB8AC3E}">
        <p14:creationId xmlns:p14="http://schemas.microsoft.com/office/powerpoint/2010/main" val="11827312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Estimated Aggregate Liability Detail Report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pic>
        <p:nvPicPr>
          <p:cNvPr id="5" name="Picture 4"/>
          <p:cNvPicPr>
            <a:picLocks noChangeAspect="1"/>
          </p:cNvPicPr>
          <p:nvPr/>
        </p:nvPicPr>
        <p:blipFill>
          <a:blip r:embed="rId2"/>
          <a:stretch>
            <a:fillRect/>
          </a:stretch>
        </p:blipFill>
        <p:spPr>
          <a:xfrm>
            <a:off x="400987" y="990600"/>
            <a:ext cx="8369508" cy="4976017"/>
          </a:xfrm>
          <a:prstGeom prst="rect">
            <a:avLst/>
          </a:prstGeom>
        </p:spPr>
      </p:pic>
    </p:spTree>
    <p:extLst>
      <p:ext uri="{BB962C8B-B14F-4D97-AF65-F5344CB8AC3E}">
        <p14:creationId xmlns:p14="http://schemas.microsoft.com/office/powerpoint/2010/main" val="1095723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Credit Monitoring and Management Reports</a:t>
            </a:r>
            <a:endParaRPr lang="en-US" sz="2400" dirty="0"/>
          </a:p>
        </p:txBody>
      </p:sp>
      <p:sp>
        <p:nvSpPr>
          <p:cNvPr id="3" name="Content Placeholder 2"/>
          <p:cNvSpPr>
            <a:spLocks noGrp="1"/>
          </p:cNvSpPr>
          <p:nvPr>
            <p:ph idx="1"/>
          </p:nvPr>
        </p:nvSpPr>
        <p:spPr>
          <a:xfrm>
            <a:off x="304800" y="990600"/>
            <a:ext cx="8534400" cy="5410200"/>
          </a:xfrm>
        </p:spPr>
        <p:txBody>
          <a:bodyPr/>
          <a:lstStyle/>
          <a:p>
            <a:r>
              <a:rPr lang="en-US" sz="2800" i="1" dirty="0" smtClean="0"/>
              <a:t>Minimum </a:t>
            </a:r>
            <a:r>
              <a:rPr lang="en-US" sz="2800" i="1" dirty="0"/>
              <a:t>Current Exposure (MCE) Summary Report</a:t>
            </a:r>
          </a:p>
          <a:p>
            <a:pPr lvl="1"/>
            <a:r>
              <a:rPr lang="en-US" sz="2400" dirty="0"/>
              <a:t>The report calculates the minimum amount of credit </a:t>
            </a:r>
            <a:r>
              <a:rPr lang="en-US" sz="2400" dirty="0" smtClean="0"/>
              <a:t>exposure for a Counter-Party. </a:t>
            </a:r>
            <a:r>
              <a:rPr lang="en-US" sz="2400" dirty="0"/>
              <a:t>The credit formula looks at the higher of the EAL </a:t>
            </a:r>
            <a:r>
              <a:rPr lang="en-US" sz="2400" dirty="0" smtClean="0"/>
              <a:t>or </a:t>
            </a:r>
            <a:r>
              <a:rPr lang="en-US" sz="2400" dirty="0"/>
              <a:t>the MCE. </a:t>
            </a:r>
            <a:endParaRPr lang="en-US" sz="2400" dirty="0" smtClean="0"/>
          </a:p>
          <a:p>
            <a:pPr lvl="1"/>
            <a:r>
              <a:rPr lang="en-US" sz="2400" dirty="0" smtClean="0"/>
              <a:t>MCE </a:t>
            </a:r>
            <a:r>
              <a:rPr lang="en-US" sz="2400" dirty="0" smtClean="0"/>
              <a:t>is </a:t>
            </a:r>
            <a:r>
              <a:rPr lang="en-US" sz="2400" dirty="0"/>
              <a:t>captured as follows for</a:t>
            </a:r>
            <a:r>
              <a:rPr lang="en-US" sz="2400" dirty="0" smtClean="0"/>
              <a:t>:</a:t>
            </a:r>
          </a:p>
          <a:p>
            <a:pPr marL="457200" lvl="1" indent="0">
              <a:buNone/>
            </a:pPr>
            <a:r>
              <a:rPr lang="en-US" sz="1800" dirty="0" smtClean="0"/>
              <a:t>		</a:t>
            </a:r>
            <a:r>
              <a:rPr lang="en-US" sz="1600" dirty="0" smtClean="0"/>
              <a:t>Load </a:t>
            </a:r>
            <a:r>
              <a:rPr lang="en-US" sz="1600" dirty="0"/>
              <a:t>and Generation – 5 days of load less </a:t>
            </a:r>
            <a:r>
              <a:rPr lang="en-US" sz="1600" dirty="0" smtClean="0"/>
              <a:t>5 days of generation @ 80%		                                     plus </a:t>
            </a:r>
            <a:r>
              <a:rPr lang="en-US" sz="1600" dirty="0" smtClean="0"/>
              <a:t>(5 </a:t>
            </a:r>
            <a:r>
              <a:rPr lang="en-US" sz="1600" dirty="0"/>
              <a:t>days </a:t>
            </a:r>
            <a:r>
              <a:rPr lang="en-US" sz="1600" dirty="0" smtClean="0"/>
              <a:t>of </a:t>
            </a:r>
            <a:r>
              <a:rPr lang="en-US" sz="1600" dirty="0"/>
              <a:t>Q2Q Net Energy Trades </a:t>
            </a:r>
            <a:r>
              <a:rPr lang="en-US" sz="1600" dirty="0" smtClean="0"/>
              <a:t>for load 				    or 2 days of Q2Q Net Energy Trades for others)</a:t>
            </a:r>
          </a:p>
          <a:p>
            <a:pPr marL="457200" lvl="1" indent="0">
              <a:buNone/>
            </a:pPr>
            <a:r>
              <a:rPr lang="en-US" sz="1600" dirty="0"/>
              <a:t>	</a:t>
            </a:r>
            <a:r>
              <a:rPr lang="en-US" sz="1600" dirty="0" smtClean="0"/>
              <a:t>	Generation – 2 days of generation activity @ 20%</a:t>
            </a:r>
          </a:p>
          <a:p>
            <a:pPr marL="457200" lvl="1" indent="0">
              <a:buNone/>
            </a:pPr>
            <a:r>
              <a:rPr lang="en-US" sz="1600" dirty="0"/>
              <a:t>	</a:t>
            </a:r>
            <a:r>
              <a:rPr lang="en-US" sz="1600" dirty="0" smtClean="0"/>
              <a:t>	Day Ahead Net Trades – 1 day of Day-Ahead Net Trades                                               		  </a:t>
            </a:r>
            <a:r>
              <a:rPr lang="en-US" sz="1600" dirty="0" smtClean="0"/>
              <a:t>					    	</a:t>
            </a:r>
          </a:p>
          <a:p>
            <a:pPr marL="457200" lvl="1" indent="0">
              <a:buNone/>
            </a:pPr>
            <a:r>
              <a:rPr lang="en-US" sz="1600" dirty="0"/>
              <a:t>	</a:t>
            </a:r>
            <a:r>
              <a:rPr lang="en-US" sz="1600" dirty="0" smtClean="0"/>
              <a:t>	</a:t>
            </a:r>
            <a:endParaRPr lang="en-US" sz="2400" dirty="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Tree>
    <p:extLst>
      <p:ext uri="{BB962C8B-B14F-4D97-AF65-F5344CB8AC3E}">
        <p14:creationId xmlns:p14="http://schemas.microsoft.com/office/powerpoint/2010/main" val="644487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5" name="Title 2"/>
          <p:cNvSpPr>
            <a:spLocks noGrp="1"/>
          </p:cNvSpPr>
          <p:nvPr>
            <p:ph type="title"/>
          </p:nvPr>
        </p:nvSpPr>
        <p:spPr>
          <a:xfrm>
            <a:off x="379664" y="179143"/>
            <a:ext cx="8459536" cy="461665"/>
          </a:xfrm>
        </p:spPr>
        <p:txBody>
          <a:bodyPr/>
          <a:lstStyle/>
          <a:p>
            <a:r>
              <a:rPr lang="en-US" dirty="0" smtClean="0"/>
              <a:t>MCE Summary Report</a:t>
            </a:r>
            <a:endParaRPr lang="en-US" dirty="0"/>
          </a:p>
        </p:txBody>
      </p:sp>
      <p:pic>
        <p:nvPicPr>
          <p:cNvPr id="6" name="Picture 5"/>
          <p:cNvPicPr>
            <a:picLocks noChangeAspect="1"/>
          </p:cNvPicPr>
          <p:nvPr/>
        </p:nvPicPr>
        <p:blipFill>
          <a:blip r:embed="rId2"/>
          <a:stretch>
            <a:fillRect/>
          </a:stretch>
        </p:blipFill>
        <p:spPr>
          <a:xfrm>
            <a:off x="516969" y="1066800"/>
            <a:ext cx="8169831" cy="4917751"/>
          </a:xfrm>
          <a:prstGeom prst="rect">
            <a:avLst/>
          </a:prstGeom>
        </p:spPr>
      </p:pic>
    </p:spTree>
    <p:extLst>
      <p:ext uri="{BB962C8B-B14F-4D97-AF65-F5344CB8AC3E}">
        <p14:creationId xmlns:p14="http://schemas.microsoft.com/office/powerpoint/2010/main" val="18337244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Credit </a:t>
            </a:r>
            <a:r>
              <a:rPr lang="en-US" sz="2400" dirty="0"/>
              <a:t>Monitoring </a:t>
            </a:r>
            <a:r>
              <a:rPr lang="en-US" sz="2400" dirty="0" smtClean="0"/>
              <a:t>and Management Reports</a:t>
            </a:r>
            <a:endParaRPr lang="en-US" sz="2400" dirty="0"/>
          </a:p>
        </p:txBody>
      </p:sp>
      <p:sp>
        <p:nvSpPr>
          <p:cNvPr id="3" name="Content Placeholder 2"/>
          <p:cNvSpPr>
            <a:spLocks noGrp="1"/>
          </p:cNvSpPr>
          <p:nvPr>
            <p:ph idx="1"/>
          </p:nvPr>
        </p:nvSpPr>
        <p:spPr>
          <a:xfrm>
            <a:off x="304800" y="762000"/>
            <a:ext cx="8534400" cy="5158033"/>
          </a:xfrm>
        </p:spPr>
        <p:txBody>
          <a:bodyPr/>
          <a:lstStyle/>
          <a:p>
            <a:r>
              <a:rPr lang="en-US" sz="2800" i="1" dirty="0" smtClean="0"/>
              <a:t>Future Credit Exposure for CRR PTP Obligations (FCEOBL) Summary Report</a:t>
            </a:r>
          </a:p>
          <a:p>
            <a:pPr lvl="1"/>
            <a:r>
              <a:rPr lang="en-US" sz="2400" dirty="0" smtClean="0"/>
              <a:t>The FCEOBL Report reflects credit exposure related to CRR Obligations (volume and price). The price used in the calculation is based on the higher of the historical CRR path values or the values from the most recent CRR Auction.  </a:t>
            </a:r>
          </a:p>
          <a:p>
            <a:r>
              <a:rPr lang="en-US" sz="2800" i="1" dirty="0"/>
              <a:t>Future Credit Exposure for CRR PTP </a:t>
            </a:r>
            <a:r>
              <a:rPr lang="en-US" sz="2800" i="1" dirty="0" smtClean="0"/>
              <a:t>Options (FCEOPT) </a:t>
            </a:r>
            <a:r>
              <a:rPr lang="en-US" sz="2800" i="1" dirty="0"/>
              <a:t>Summary Report</a:t>
            </a:r>
          </a:p>
          <a:p>
            <a:pPr lvl="1"/>
            <a:r>
              <a:rPr lang="en-US" sz="2400" dirty="0"/>
              <a:t>The </a:t>
            </a:r>
            <a:r>
              <a:rPr lang="en-US" sz="2400" dirty="0" smtClean="0"/>
              <a:t>FCEOPT Report </a:t>
            </a:r>
            <a:r>
              <a:rPr lang="en-US" sz="2400" dirty="0"/>
              <a:t>reflects </a:t>
            </a:r>
            <a:r>
              <a:rPr lang="en-US" sz="2400" dirty="0" smtClean="0"/>
              <a:t>credit </a:t>
            </a:r>
            <a:r>
              <a:rPr lang="en-US" sz="2400" dirty="0" smtClean="0"/>
              <a:t>offset related </a:t>
            </a:r>
            <a:r>
              <a:rPr lang="en-US" sz="2400" dirty="0"/>
              <a:t>to </a:t>
            </a:r>
            <a:r>
              <a:rPr lang="en-US" sz="2400" dirty="0" smtClean="0"/>
              <a:t>CRR Options (</a:t>
            </a:r>
            <a:r>
              <a:rPr lang="en-US" sz="2400" dirty="0"/>
              <a:t>volume and price). </a:t>
            </a:r>
            <a:r>
              <a:rPr lang="en-US" sz="2400" dirty="0" smtClean="0"/>
              <a:t>The price is based on historical CRR path values.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13579605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
        <p:nvSpPr>
          <p:cNvPr id="5" name="Title 2"/>
          <p:cNvSpPr>
            <a:spLocks noGrp="1"/>
          </p:cNvSpPr>
          <p:nvPr>
            <p:ph type="title"/>
          </p:nvPr>
        </p:nvSpPr>
        <p:spPr>
          <a:xfrm>
            <a:off x="379664" y="207505"/>
            <a:ext cx="8459536" cy="935495"/>
          </a:xfrm>
        </p:spPr>
        <p:txBody>
          <a:bodyPr/>
          <a:lstStyle/>
          <a:p>
            <a:r>
              <a:rPr lang="en-US" dirty="0"/>
              <a:t>FCE Obligations Portfolio Exposure Summary Report</a:t>
            </a:r>
          </a:p>
        </p:txBody>
      </p:sp>
      <p:pic>
        <p:nvPicPr>
          <p:cNvPr id="6" name="Picture 5"/>
          <p:cNvPicPr>
            <a:picLocks noChangeAspect="1"/>
          </p:cNvPicPr>
          <p:nvPr/>
        </p:nvPicPr>
        <p:blipFill>
          <a:blip r:embed="rId2"/>
          <a:stretch>
            <a:fillRect/>
          </a:stretch>
        </p:blipFill>
        <p:spPr>
          <a:xfrm>
            <a:off x="538908" y="1295400"/>
            <a:ext cx="8095504" cy="4876800"/>
          </a:xfrm>
          <a:prstGeom prst="rect">
            <a:avLst/>
          </a:prstGeom>
        </p:spPr>
      </p:pic>
    </p:spTree>
    <p:extLst>
      <p:ext uri="{BB962C8B-B14F-4D97-AF65-F5344CB8AC3E}">
        <p14:creationId xmlns:p14="http://schemas.microsoft.com/office/powerpoint/2010/main" val="21777607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sp>
        <p:nvSpPr>
          <p:cNvPr id="5" name="Title 2"/>
          <p:cNvSpPr>
            <a:spLocks noGrp="1"/>
          </p:cNvSpPr>
          <p:nvPr>
            <p:ph type="title"/>
          </p:nvPr>
        </p:nvSpPr>
        <p:spPr>
          <a:xfrm>
            <a:off x="379664" y="179143"/>
            <a:ext cx="8459536" cy="461665"/>
          </a:xfrm>
        </p:spPr>
        <p:txBody>
          <a:bodyPr/>
          <a:lstStyle/>
          <a:p>
            <a:r>
              <a:rPr lang="en-US" dirty="0"/>
              <a:t>FCE Options Portfolio Exposure Summary Report</a:t>
            </a:r>
          </a:p>
        </p:txBody>
      </p:sp>
      <p:pic>
        <p:nvPicPr>
          <p:cNvPr id="6" name="Picture 5"/>
          <p:cNvPicPr>
            <a:picLocks noChangeAspect="1"/>
          </p:cNvPicPr>
          <p:nvPr/>
        </p:nvPicPr>
        <p:blipFill>
          <a:blip r:embed="rId2"/>
          <a:stretch>
            <a:fillRect/>
          </a:stretch>
        </p:blipFill>
        <p:spPr>
          <a:xfrm>
            <a:off x="379664" y="1834757"/>
            <a:ext cx="8459536" cy="3042043"/>
          </a:xfrm>
          <a:prstGeom prst="rect">
            <a:avLst/>
          </a:prstGeom>
        </p:spPr>
      </p:pic>
    </p:spTree>
    <p:extLst>
      <p:ext uri="{BB962C8B-B14F-4D97-AF65-F5344CB8AC3E}">
        <p14:creationId xmlns:p14="http://schemas.microsoft.com/office/powerpoint/2010/main" val="3580458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smtClean="0"/>
              <a:t>ERCOT Notices</a:t>
            </a:r>
            <a:endParaRPr lang="en-US" sz="2400" dirty="0"/>
          </a:p>
        </p:txBody>
      </p:sp>
      <p:sp>
        <p:nvSpPr>
          <p:cNvPr id="3" name="Content Placeholder 2"/>
          <p:cNvSpPr>
            <a:spLocks noGrp="1"/>
          </p:cNvSpPr>
          <p:nvPr>
            <p:ph idx="1"/>
          </p:nvPr>
        </p:nvSpPr>
        <p:spPr>
          <a:xfrm>
            <a:off x="304800" y="838200"/>
            <a:ext cx="8534400" cy="5081833"/>
          </a:xfrm>
        </p:spPr>
        <p:txBody>
          <a:bodyPr/>
          <a:lstStyle/>
          <a:p>
            <a:r>
              <a:rPr lang="en-US" sz="2400" i="1" dirty="0" smtClean="0"/>
              <a:t>Market Notice</a:t>
            </a:r>
          </a:p>
          <a:p>
            <a:pPr lvl="1"/>
            <a:r>
              <a:rPr lang="en-US" sz="1800" dirty="0" smtClean="0"/>
              <a:t>Notification of Miscellaneous Invoice for Interest Payments on Cash Collateral</a:t>
            </a:r>
          </a:p>
          <a:p>
            <a:pPr lvl="1"/>
            <a:r>
              <a:rPr lang="en-US" sz="1800" dirty="0" smtClean="0"/>
              <a:t>Counter-Party financial statements and risk certification </a:t>
            </a:r>
          </a:p>
          <a:p>
            <a:pPr lvl="1"/>
            <a:r>
              <a:rPr lang="en-US" sz="1800" dirty="0" smtClean="0"/>
              <a:t>Exposure parameter changes (SAF)</a:t>
            </a:r>
          </a:p>
          <a:p>
            <a:r>
              <a:rPr lang="en-US" sz="2400" dirty="0" smtClean="0"/>
              <a:t>Miscellaneous Notice</a:t>
            </a:r>
          </a:p>
          <a:p>
            <a:pPr lvl="1"/>
            <a:r>
              <a:rPr lang="en-US" sz="1800" dirty="0" smtClean="0"/>
              <a:t>System Issues </a:t>
            </a:r>
            <a:endParaRPr lang="en-US" sz="2400" dirty="0" smtClean="0"/>
          </a:p>
          <a:p>
            <a:r>
              <a:rPr lang="en-US" sz="2400" i="1" dirty="0" smtClean="0"/>
              <a:t>Credit Notice</a:t>
            </a:r>
          </a:p>
          <a:p>
            <a:pPr lvl="1"/>
            <a:r>
              <a:rPr lang="en-US" sz="1800" dirty="0" smtClean="0"/>
              <a:t>90% TPE Notice</a:t>
            </a:r>
          </a:p>
          <a:p>
            <a:pPr lvl="1"/>
            <a:r>
              <a:rPr lang="en-US" sz="1800" dirty="0" smtClean="0"/>
              <a:t>Collateral Calls</a:t>
            </a:r>
          </a:p>
          <a:p>
            <a:pPr lvl="1"/>
            <a:r>
              <a:rPr lang="en-US" sz="1800" dirty="0" smtClean="0"/>
              <a:t>Late Payments </a:t>
            </a:r>
          </a:p>
          <a:p>
            <a:pPr lvl="1"/>
            <a:r>
              <a:rPr lang="en-US" sz="1800" dirty="0" smtClean="0"/>
              <a:t>Breach Notice</a:t>
            </a:r>
          </a:p>
          <a:p>
            <a:pPr lvl="1"/>
            <a:r>
              <a:rPr lang="en-US" sz="1800" dirty="0" err="1" smtClean="0"/>
              <a:t>eFactor</a:t>
            </a:r>
            <a:r>
              <a:rPr lang="en-US" sz="1800" dirty="0" smtClean="0"/>
              <a:t> Changes</a:t>
            </a:r>
          </a:p>
          <a:p>
            <a:pPr lvl="1"/>
            <a:r>
              <a:rPr lang="en-US" sz="1800" dirty="0" smtClean="0"/>
              <a:t>Exposure parameter changes (M1)</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dirty="0"/>
          </a:p>
        </p:txBody>
      </p:sp>
    </p:spTree>
    <p:extLst>
      <p:ext uri="{BB962C8B-B14F-4D97-AF65-F5344CB8AC3E}">
        <p14:creationId xmlns:p14="http://schemas.microsoft.com/office/powerpoint/2010/main" val="1969917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400" dirty="0" smtClean="0"/>
              <a:t>Credit Monitoring and Management Reports</a:t>
            </a:r>
            <a:endParaRPr lang="en-US" sz="2400" dirty="0"/>
          </a:p>
        </p:txBody>
      </p:sp>
      <p:sp>
        <p:nvSpPr>
          <p:cNvPr id="3" name="Content Placeholder 2"/>
          <p:cNvSpPr>
            <a:spLocks noGrp="1"/>
          </p:cNvSpPr>
          <p:nvPr>
            <p:ph idx="1"/>
          </p:nvPr>
        </p:nvSpPr>
        <p:spPr/>
        <p:txBody>
          <a:bodyPr/>
          <a:lstStyle/>
          <a:p>
            <a:pPr marL="0" indent="0">
              <a:buNone/>
            </a:pPr>
            <a:r>
              <a:rPr lang="en-US" sz="2000" dirty="0"/>
              <a:t>ERCOT </a:t>
            </a:r>
            <a:r>
              <a:rPr lang="en-US" sz="2000" dirty="0" smtClean="0"/>
              <a:t>credit reports reflect Counter-Party credit exposure as documented in Section 16.11.4.1 in the ERCOT Protocols. </a:t>
            </a:r>
            <a:endParaRPr lang="en-US" sz="2000" dirty="0"/>
          </a:p>
          <a:p>
            <a:endParaRPr lang="en-US" sz="2000" dirty="0" smtClean="0"/>
          </a:p>
          <a:p>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651448715"/>
              </p:ext>
            </p:extLst>
          </p:nvPr>
        </p:nvGraphicFramePr>
        <p:xfrm>
          <a:off x="762000" y="2438399"/>
          <a:ext cx="7848600" cy="3363687"/>
        </p:xfrm>
        <a:graphic>
          <a:graphicData uri="http://schemas.openxmlformats.org/drawingml/2006/table">
            <a:tbl>
              <a:tblPr firstRow="1" bandRow="1">
                <a:tableStyleId>{5C22544A-7EE6-4342-B048-85BDC9FD1C3A}</a:tableStyleId>
              </a:tblPr>
              <a:tblGrid>
                <a:gridCol w="3924300"/>
                <a:gridCol w="3924300"/>
              </a:tblGrid>
              <a:tr h="6707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Total Potential Exposure Any</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rPr>
                        <a:t>Total Potential Exposure Secured</a:t>
                      </a:r>
                    </a:p>
                    <a:p>
                      <a:endParaRPr lang="en-US" dirty="0"/>
                    </a:p>
                  </a:txBody>
                  <a:tcPr/>
                </a:tc>
              </a:tr>
              <a:tr h="816051">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TPEA = Max [0, MCE, Max [0, (EAL </a:t>
                      </a:r>
                      <a:r>
                        <a:rPr lang="en-US" sz="1600" i="1" baseline="-25000" dirty="0" smtClean="0"/>
                        <a:t>q</a:t>
                      </a:r>
                      <a:r>
                        <a:rPr lang="en-US" sz="1600" dirty="0" smtClean="0"/>
                        <a:t> +</a:t>
                      </a:r>
                      <a:r>
                        <a:rPr lang="en-US" sz="1600" baseline="-25000" dirty="0" smtClean="0"/>
                        <a:t> </a:t>
                      </a:r>
                      <a:r>
                        <a:rPr lang="en-US" sz="1600" dirty="0" smtClean="0"/>
                        <a:t>EAL </a:t>
                      </a:r>
                      <a:r>
                        <a:rPr lang="en-US" sz="1600" i="1" baseline="-25000" dirty="0" smtClean="0"/>
                        <a:t>a</a:t>
                      </a:r>
                      <a:r>
                        <a:rPr lang="en-US" sz="1600" dirty="0" smtClean="0"/>
                        <a:t>)]] + PUL</a:t>
                      </a:r>
                    </a:p>
                    <a:p>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TPES = Max [0, FCE </a:t>
                      </a:r>
                      <a:r>
                        <a:rPr lang="en-US" sz="1600" i="1" baseline="-25000" dirty="0" smtClean="0"/>
                        <a:t>a</a:t>
                      </a:r>
                      <a:r>
                        <a:rPr lang="en-US" sz="1600" dirty="0" smtClean="0"/>
                        <a:t>] + IA</a:t>
                      </a:r>
                    </a:p>
                    <a:p>
                      <a:endParaRPr lang="en-US" dirty="0"/>
                    </a:p>
                  </a:txBody>
                  <a:tcPr/>
                </a:tc>
              </a:tr>
              <a:tr h="18395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TPEA is the positive net exposure (real-time and day-ahead) of the Counter-Party that may be satisfied by Financial Security in the forms of cash, letter of credit, surety bond. Also, unsecured credit and guarantee agreements can be used.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TPES is the positive net exposure (CRR and minimum capitalization amount) of the Counter-Party that may be satisfied by Financial Security in the form of cash, letter of credit, or surety bond. </a:t>
                      </a:r>
                    </a:p>
                    <a:p>
                      <a:endParaRPr lang="en-US" dirty="0"/>
                    </a:p>
                  </a:txBody>
                  <a:tcPr/>
                </a:tc>
              </a:tr>
            </a:tbl>
          </a:graphicData>
        </a:graphic>
      </p:graphicFrame>
    </p:spTree>
    <p:extLst>
      <p:ext uri="{BB962C8B-B14F-4D97-AF65-F5344CB8AC3E}">
        <p14:creationId xmlns:p14="http://schemas.microsoft.com/office/powerpoint/2010/main" val="26098598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smtClean="0"/>
              <a:t>Credit Monitoring and Management Reports</a:t>
            </a:r>
            <a:endParaRPr lang="en-US" sz="2400" dirty="0"/>
          </a:p>
        </p:txBody>
      </p:sp>
      <p:sp>
        <p:nvSpPr>
          <p:cNvPr id="3" name="Content Placeholder 2"/>
          <p:cNvSpPr>
            <a:spLocks noGrp="1"/>
          </p:cNvSpPr>
          <p:nvPr>
            <p:ph idx="1"/>
          </p:nvPr>
        </p:nvSpPr>
        <p:spPr>
          <a:xfrm>
            <a:off x="342900" y="685800"/>
            <a:ext cx="8534400" cy="5562600"/>
          </a:xfrm>
        </p:spPr>
        <p:txBody>
          <a:bodyPr/>
          <a:lstStyle/>
          <a:p>
            <a:r>
              <a:rPr lang="en-US" sz="2400" dirty="0" smtClean="0"/>
              <a:t>Credit monitoring and management reports are posted twice </a:t>
            </a:r>
            <a:r>
              <a:rPr lang="en-US" sz="2400" dirty="0"/>
              <a:t>each Business Day on the MIS Certified </a:t>
            </a:r>
            <a:r>
              <a:rPr lang="en-US" sz="2400" dirty="0" smtClean="0"/>
              <a:t>Area. The </a:t>
            </a:r>
            <a:r>
              <a:rPr lang="en-US" sz="2400" dirty="0"/>
              <a:t>first posting </a:t>
            </a:r>
            <a:r>
              <a:rPr lang="en-US" sz="2400" dirty="0" smtClean="0"/>
              <a:t>is made </a:t>
            </a:r>
            <a:r>
              <a:rPr lang="en-US" sz="2400" dirty="0"/>
              <a:t>by 1200 and the second posting </a:t>
            </a:r>
            <a:r>
              <a:rPr lang="en-US" sz="2400" dirty="0" smtClean="0"/>
              <a:t>is made by the close </a:t>
            </a:r>
            <a:r>
              <a:rPr lang="en-US" sz="2400" dirty="0"/>
              <a:t>of the Business Day but no later than 2350. </a:t>
            </a:r>
            <a:r>
              <a:rPr lang="en-US" sz="2400" dirty="0" smtClean="0"/>
              <a:t>On non-Business Days, the credit reports are posted once on </a:t>
            </a:r>
            <a:r>
              <a:rPr lang="en-US" sz="2400" dirty="0"/>
              <a:t>the MIS Certified </a:t>
            </a:r>
            <a:r>
              <a:rPr lang="en-US" sz="2400" dirty="0" smtClean="0"/>
              <a:t>Area.</a:t>
            </a:r>
          </a:p>
          <a:p>
            <a:pPr lvl="1"/>
            <a:r>
              <a:rPr lang="en-US" sz="2000" dirty="0" smtClean="0"/>
              <a:t>Updated invoice payments and/or collateral increase/decrease will reflect in the afternoon credit reports </a:t>
            </a:r>
          </a:p>
          <a:p>
            <a:pPr lvl="1"/>
            <a:endParaRPr lang="en-US" sz="2000" dirty="0"/>
          </a:p>
          <a:p>
            <a:r>
              <a:rPr lang="en-US" sz="2400" dirty="0" smtClean="0"/>
              <a:t>Credit reports can be accessed using the Counter-Party digital certificate  with the roles of </a:t>
            </a:r>
            <a:r>
              <a:rPr lang="en-US" sz="2400" dirty="0" err="1" smtClean="0"/>
              <a:t>CRR_Extracts</a:t>
            </a:r>
            <a:r>
              <a:rPr lang="en-US" sz="2400" dirty="0" smtClean="0"/>
              <a:t>.</a:t>
            </a:r>
          </a:p>
          <a:p>
            <a:endParaRPr lang="en-US" sz="2400" dirty="0" smtClean="0"/>
          </a:p>
          <a:p>
            <a:r>
              <a:rPr lang="en-US" sz="2400" dirty="0" smtClean="0"/>
              <a:t>Below is the link to the ERCOT Market Credit Training.</a:t>
            </a:r>
          </a:p>
          <a:p>
            <a:pPr lvl="1"/>
            <a:r>
              <a:rPr lang="en-US" sz="2000" dirty="0"/>
              <a:t>http://www.ercot.com/services/training/course/109642</a:t>
            </a:r>
            <a:endParaRPr lang="en-US" sz="2000" dirty="0" smtClean="0"/>
          </a:p>
          <a:p>
            <a:pPr marL="0" indent="0">
              <a:buNone/>
            </a:pPr>
            <a:endParaRPr lang="en-US" sz="2400" dirty="0" smtClean="0"/>
          </a:p>
          <a:p>
            <a:pPr marL="0" indent="0">
              <a:buNone/>
            </a:pPr>
            <a:r>
              <a:rPr lang="en-US" sz="2400" dirty="0" smtClean="0"/>
              <a:t>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dirty="0"/>
          </a:p>
        </p:txBody>
      </p:sp>
    </p:spTree>
    <p:extLst>
      <p:ext uri="{BB962C8B-B14F-4D97-AF65-F5344CB8AC3E}">
        <p14:creationId xmlns:p14="http://schemas.microsoft.com/office/powerpoint/2010/main" val="1048052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1600" y="685800"/>
            <a:ext cx="7391400" cy="5486400"/>
          </a:xfrm>
        </p:spPr>
        <p:txBody>
          <a:bodyPr/>
          <a:lstStyle/>
          <a:p>
            <a:r>
              <a:rPr lang="en-US" sz="2000" dirty="0" smtClean="0"/>
              <a:t>ERCOT Credit Staff</a:t>
            </a:r>
          </a:p>
          <a:p>
            <a:pPr lvl="1"/>
            <a:r>
              <a:rPr lang="en-US" sz="1600" dirty="0" smtClean="0">
                <a:hlinkClick r:id="rId2"/>
              </a:rPr>
              <a:t>ERCOTcredit@ercot.com</a:t>
            </a:r>
            <a:r>
              <a:rPr lang="en-US" sz="1600" dirty="0" smtClean="0"/>
              <a:t> </a:t>
            </a:r>
          </a:p>
          <a:p>
            <a:pPr lvl="1"/>
            <a:r>
              <a:rPr lang="en-US" sz="1600" dirty="0" smtClean="0">
                <a:hlinkClick r:id="rId3"/>
              </a:rPr>
              <a:t>ClientServices@ercot.com</a:t>
            </a:r>
            <a:r>
              <a:rPr lang="en-US" sz="1600" dirty="0" smtClean="0"/>
              <a:t> </a:t>
            </a:r>
          </a:p>
          <a:p>
            <a:pPr lvl="1"/>
            <a:endParaRPr lang="en-US" sz="1600" dirty="0" smtClean="0"/>
          </a:p>
          <a:p>
            <a:pPr marL="0" indent="0">
              <a:buNone/>
            </a:pP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428870402"/>
              </p:ext>
            </p:extLst>
          </p:nvPr>
        </p:nvGraphicFramePr>
        <p:xfrm>
          <a:off x="1524000" y="1904999"/>
          <a:ext cx="6096000" cy="3393006"/>
        </p:xfrm>
        <a:graphic>
          <a:graphicData uri="http://schemas.openxmlformats.org/drawingml/2006/table">
            <a:tbl>
              <a:tblPr firstRow="1" bandRow="1">
                <a:tableStyleId>{5C22544A-7EE6-4342-B048-85BDC9FD1C3A}</a:tableStyleId>
              </a:tblPr>
              <a:tblGrid>
                <a:gridCol w="3048000"/>
                <a:gridCol w="3048000"/>
              </a:tblGrid>
              <a:tr h="356033">
                <a:tc>
                  <a:txBody>
                    <a:bodyPr/>
                    <a:lstStyle/>
                    <a:p>
                      <a:r>
                        <a:rPr lang="en-US" dirty="0" smtClean="0"/>
                        <a:t>Name</a:t>
                      </a:r>
                      <a:endParaRPr lang="en-US" dirty="0"/>
                    </a:p>
                  </a:txBody>
                  <a:tcPr/>
                </a:tc>
                <a:tc>
                  <a:txBody>
                    <a:bodyPr/>
                    <a:lstStyle/>
                    <a:p>
                      <a:r>
                        <a:rPr lang="en-US" dirty="0" smtClean="0"/>
                        <a:t>Phone Number</a:t>
                      </a:r>
                      <a:endParaRPr lang="en-US" dirty="0"/>
                    </a:p>
                  </a:txBody>
                  <a:tcPr/>
                </a:tc>
              </a:tr>
              <a:tr h="504541">
                <a:tc>
                  <a:txBody>
                    <a:bodyPr/>
                    <a:lstStyle/>
                    <a:p>
                      <a:r>
                        <a:rPr lang="en-US" sz="1600" dirty="0" smtClean="0"/>
                        <a:t>Vanessa Spells</a:t>
                      </a:r>
                      <a:endParaRPr lang="en-US" sz="1600" dirty="0"/>
                    </a:p>
                  </a:txBody>
                  <a:tcPr/>
                </a:tc>
                <a:tc>
                  <a:txBody>
                    <a:bodyPr/>
                    <a:lstStyle/>
                    <a:p>
                      <a:r>
                        <a:rPr lang="en-US" sz="1600" dirty="0" smtClean="0"/>
                        <a:t>512 225 7014</a:t>
                      </a:r>
                      <a:endParaRPr lang="en-US" sz="1600" dirty="0"/>
                    </a:p>
                  </a:txBody>
                  <a:tcPr/>
                </a:tc>
              </a:tr>
              <a:tr h="504541">
                <a:tc>
                  <a:txBody>
                    <a:bodyPr/>
                    <a:lstStyle/>
                    <a:p>
                      <a:r>
                        <a:rPr lang="en-US" sz="1600" dirty="0" smtClean="0"/>
                        <a:t>Julio Dovalina</a:t>
                      </a:r>
                      <a:endParaRPr lang="en-US" sz="1600" dirty="0"/>
                    </a:p>
                  </a:txBody>
                  <a:tcPr/>
                </a:tc>
                <a:tc>
                  <a:txBody>
                    <a:bodyPr/>
                    <a:lstStyle/>
                    <a:p>
                      <a:r>
                        <a:rPr lang="en-US" sz="1600" dirty="0" smtClean="0"/>
                        <a:t>512 275 7412</a:t>
                      </a:r>
                      <a:endParaRPr lang="en-US" sz="1600" dirty="0"/>
                    </a:p>
                  </a:txBody>
                  <a:tcPr/>
                </a:tc>
              </a:tr>
              <a:tr h="504541">
                <a:tc>
                  <a:txBody>
                    <a:bodyPr/>
                    <a:lstStyle/>
                    <a:p>
                      <a:r>
                        <a:rPr lang="en-US" sz="1600" dirty="0" smtClean="0"/>
                        <a:t>Maruthi</a:t>
                      </a:r>
                      <a:r>
                        <a:rPr lang="en-US" sz="1600" baseline="0" dirty="0" smtClean="0"/>
                        <a:t> Gaddam</a:t>
                      </a:r>
                      <a:endParaRPr lang="en-US" sz="1600" dirty="0"/>
                    </a:p>
                  </a:txBody>
                  <a:tcPr/>
                </a:tc>
                <a:tc>
                  <a:txBody>
                    <a:bodyPr/>
                    <a:lstStyle/>
                    <a:p>
                      <a:r>
                        <a:rPr lang="en-US" sz="1600" dirty="0" smtClean="0"/>
                        <a:t>512 275 7441</a:t>
                      </a:r>
                      <a:endParaRPr lang="en-US" sz="1600" dirty="0"/>
                    </a:p>
                  </a:txBody>
                  <a:tcPr/>
                </a:tc>
              </a:tr>
              <a:tr h="504541">
                <a:tc>
                  <a:txBody>
                    <a:bodyPr/>
                    <a:lstStyle/>
                    <a:p>
                      <a:r>
                        <a:rPr lang="en-US" sz="1600" dirty="0" smtClean="0"/>
                        <a:t>Suresh Pabbisetty</a:t>
                      </a:r>
                      <a:endParaRPr lang="en-US" sz="1600" dirty="0"/>
                    </a:p>
                  </a:txBody>
                  <a:tcPr/>
                </a:tc>
                <a:tc>
                  <a:txBody>
                    <a:bodyPr/>
                    <a:lstStyle/>
                    <a:p>
                      <a:r>
                        <a:rPr lang="en-US" sz="1600" dirty="0" smtClean="0"/>
                        <a:t>512 225 7244</a:t>
                      </a:r>
                      <a:endParaRPr lang="en-US" sz="1600" dirty="0"/>
                    </a:p>
                  </a:txBody>
                  <a:tcPr/>
                </a:tc>
              </a:tr>
              <a:tr h="504541">
                <a:tc>
                  <a:txBody>
                    <a:bodyPr/>
                    <a:lstStyle/>
                    <a:p>
                      <a:r>
                        <a:rPr lang="en-US" sz="1600" dirty="0" smtClean="0"/>
                        <a:t>Spoorthy Papudesi</a:t>
                      </a:r>
                      <a:endParaRPr lang="en-US" sz="1600" dirty="0"/>
                    </a:p>
                  </a:txBody>
                  <a:tcPr/>
                </a:tc>
                <a:tc>
                  <a:txBody>
                    <a:bodyPr/>
                    <a:lstStyle/>
                    <a:p>
                      <a:r>
                        <a:rPr lang="en-US" sz="1600" dirty="0" smtClean="0"/>
                        <a:t>512 248 3168</a:t>
                      </a:r>
                      <a:endParaRPr lang="en-US" sz="1600" dirty="0"/>
                    </a:p>
                  </a:txBody>
                  <a:tcPr/>
                </a:tc>
              </a:tr>
              <a:tr h="504541">
                <a:tc>
                  <a:txBody>
                    <a:bodyPr/>
                    <a:lstStyle/>
                    <a:p>
                      <a:r>
                        <a:rPr lang="en-US" sz="1600" dirty="0" smtClean="0"/>
                        <a:t>Rizaldy Zapanta</a:t>
                      </a:r>
                      <a:endParaRPr lang="en-US" sz="1600" dirty="0"/>
                    </a:p>
                  </a:txBody>
                  <a:tcPr/>
                </a:tc>
                <a:tc>
                  <a:txBody>
                    <a:bodyPr/>
                    <a:lstStyle/>
                    <a:p>
                      <a:r>
                        <a:rPr lang="en-US" sz="1600" dirty="0" smtClean="0"/>
                        <a:t>512 225 7014 </a:t>
                      </a:r>
                      <a:endParaRPr lang="en-US" sz="1600" dirty="0"/>
                    </a:p>
                  </a:txBody>
                  <a:tcPr/>
                </a:tc>
              </a:tr>
            </a:tbl>
          </a:graphicData>
        </a:graphic>
      </p:graphicFrame>
    </p:spTree>
    <p:extLst>
      <p:ext uri="{BB962C8B-B14F-4D97-AF65-F5344CB8AC3E}">
        <p14:creationId xmlns:p14="http://schemas.microsoft.com/office/powerpoint/2010/main" val="736216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a:t>
            </a:r>
            <a:r>
              <a:rPr lang="en-US" dirty="0" smtClean="0"/>
              <a:t>Monitoring and Management Reports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22</a:t>
            </a:fld>
            <a:endParaRPr lang="en-US" dirty="0"/>
          </a:p>
        </p:txBody>
      </p:sp>
      <p:sp>
        <p:nvSpPr>
          <p:cNvPr id="7"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33902306"/>
              </p:ext>
            </p:extLst>
          </p:nvPr>
        </p:nvGraphicFramePr>
        <p:xfrm>
          <a:off x="1219200" y="685801"/>
          <a:ext cx="7467600" cy="4648201"/>
        </p:xfrm>
        <a:graphic>
          <a:graphicData uri="http://schemas.openxmlformats.org/drawingml/2006/table">
            <a:tbl>
              <a:tblPr firstRow="1" bandRow="1">
                <a:tableStyleId>{5C22544A-7EE6-4342-B048-85BDC9FD1C3A}</a:tableStyleId>
              </a:tblPr>
              <a:tblGrid>
                <a:gridCol w="4678496"/>
                <a:gridCol w="1439537"/>
                <a:gridCol w="1349567"/>
              </a:tblGrid>
              <a:tr h="724843">
                <a:tc>
                  <a:txBody>
                    <a:bodyPr/>
                    <a:lstStyle/>
                    <a:p>
                      <a:r>
                        <a:rPr lang="en-US" sz="1200" dirty="0" smtClean="0"/>
                        <a:t>Credit</a:t>
                      </a:r>
                      <a:r>
                        <a:rPr lang="en-US" sz="1200" baseline="0" dirty="0" smtClean="0"/>
                        <a:t> Monitoring and Management Reports </a:t>
                      </a:r>
                      <a:endParaRPr lang="en-US" sz="1200" dirty="0"/>
                    </a:p>
                  </a:txBody>
                  <a:tcPr/>
                </a:tc>
                <a:tc>
                  <a:txBody>
                    <a:bodyPr/>
                    <a:lstStyle/>
                    <a:p>
                      <a:pPr algn="ctr"/>
                      <a:r>
                        <a:rPr lang="en-US" sz="1200" dirty="0" smtClean="0"/>
                        <a:t>Real-Time/</a:t>
                      </a:r>
                    </a:p>
                    <a:p>
                      <a:pPr algn="ctr"/>
                      <a:r>
                        <a:rPr lang="en-US" sz="1200" dirty="0" smtClean="0"/>
                        <a:t>Day-Ahead Activity</a:t>
                      </a:r>
                      <a:endParaRPr lang="en-US" sz="1200" dirty="0"/>
                    </a:p>
                  </a:txBody>
                  <a:tcPr/>
                </a:tc>
                <a:tc>
                  <a:txBody>
                    <a:bodyPr/>
                    <a:lstStyle/>
                    <a:p>
                      <a:r>
                        <a:rPr lang="en-US" sz="1200" dirty="0" smtClean="0"/>
                        <a:t>CRR Activity</a:t>
                      </a:r>
                      <a:endParaRPr lang="en-US" sz="1200" dirty="0"/>
                    </a:p>
                  </a:txBody>
                  <a:tcPr/>
                </a:tc>
              </a:tr>
              <a:tr h="419949">
                <a:tc>
                  <a:txBody>
                    <a:bodyPr/>
                    <a:lstStyle/>
                    <a:p>
                      <a:r>
                        <a:rPr lang="en-US" sz="1200" dirty="0" smtClean="0"/>
                        <a:t>Available Credit Limit (ACL)</a:t>
                      </a:r>
                      <a:r>
                        <a:rPr lang="en-US" sz="1200" baseline="0" dirty="0" smtClean="0"/>
                        <a:t> Summary Report</a:t>
                      </a:r>
                      <a:endParaRPr lang="en-US" sz="1200" dirty="0"/>
                    </a:p>
                  </a:txBody>
                  <a:tcPr/>
                </a:tc>
                <a:tc>
                  <a:txBody>
                    <a:bodyPr/>
                    <a:lstStyle/>
                    <a:p>
                      <a:pPr algn="ctr"/>
                      <a:r>
                        <a:rPr lang="en-US" sz="1200" dirty="0" smtClean="0"/>
                        <a:t>x</a:t>
                      </a:r>
                      <a:endParaRPr lang="en-US" sz="1200" dirty="0"/>
                    </a:p>
                  </a:txBody>
                  <a:tcPr/>
                </a:tc>
                <a:tc>
                  <a:txBody>
                    <a:bodyPr/>
                    <a:lstStyle/>
                    <a:p>
                      <a:pPr algn="ctr"/>
                      <a:endParaRPr lang="en-US" sz="1200" dirty="0"/>
                    </a:p>
                  </a:txBody>
                  <a:tcPr/>
                </a:tc>
              </a:tr>
              <a:tr h="419949">
                <a:tc>
                  <a:txBody>
                    <a:bodyPr/>
                    <a:lstStyle/>
                    <a:p>
                      <a:r>
                        <a:rPr lang="en-US" sz="1200" dirty="0" smtClean="0"/>
                        <a:t>Total Potential Exposure (TPE) Summary Report</a:t>
                      </a:r>
                      <a:endParaRPr lang="en-US" sz="1200" dirty="0"/>
                    </a:p>
                  </a:txBody>
                  <a:tcPr/>
                </a:tc>
                <a:tc>
                  <a:txBody>
                    <a:bodyPr/>
                    <a:lstStyle/>
                    <a:p>
                      <a:pPr algn="ctr"/>
                      <a:r>
                        <a:rPr lang="en-US" sz="1200" dirty="0" smtClean="0"/>
                        <a:t>x</a:t>
                      </a:r>
                      <a:endParaRPr lang="en-US" sz="1200" dirty="0"/>
                    </a:p>
                  </a:txBody>
                  <a:tcPr/>
                </a:tc>
                <a:tc>
                  <a:txBody>
                    <a:bodyPr/>
                    <a:lstStyle/>
                    <a:p>
                      <a:pPr algn="ctr"/>
                      <a:endParaRPr lang="en-US" sz="1200" dirty="0"/>
                    </a:p>
                  </a:txBody>
                  <a:tcPr/>
                </a:tc>
              </a:tr>
              <a:tr h="419949">
                <a:tc>
                  <a:txBody>
                    <a:bodyPr/>
                    <a:lstStyle/>
                    <a:p>
                      <a:r>
                        <a:rPr lang="en-US" sz="1200" dirty="0" smtClean="0"/>
                        <a:t>Estimated Aggregate Liability (EAL)</a:t>
                      </a:r>
                      <a:r>
                        <a:rPr lang="en-US" sz="1200" baseline="0" dirty="0" smtClean="0"/>
                        <a:t> Summary Report</a:t>
                      </a:r>
                      <a:endParaRPr lang="en-US" sz="1200" dirty="0"/>
                    </a:p>
                  </a:txBody>
                  <a:tcPr/>
                </a:tc>
                <a:tc>
                  <a:txBody>
                    <a:bodyPr/>
                    <a:lstStyle/>
                    <a:p>
                      <a:pPr algn="ctr"/>
                      <a:r>
                        <a:rPr lang="en-US" sz="1200" dirty="0" smtClean="0"/>
                        <a:t>x</a:t>
                      </a:r>
                      <a:endParaRPr lang="en-US" sz="1200" dirty="0"/>
                    </a:p>
                  </a:txBody>
                  <a:tcPr/>
                </a:tc>
                <a:tc>
                  <a:txBody>
                    <a:bodyPr/>
                    <a:lstStyle/>
                    <a:p>
                      <a:pPr algn="ctr"/>
                      <a:endParaRPr lang="en-US" sz="1200" dirty="0"/>
                    </a:p>
                  </a:txBody>
                  <a:tcPr/>
                </a:tc>
              </a:tr>
              <a:tr h="5810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Estimated Aggregate Liability (EAL)</a:t>
                      </a:r>
                      <a:r>
                        <a:rPr lang="en-US" sz="1200" baseline="0" dirty="0" smtClean="0"/>
                        <a:t> Detail Report</a:t>
                      </a:r>
                      <a:endParaRPr lang="en-US" sz="1200" dirty="0" smtClean="0"/>
                    </a:p>
                    <a:p>
                      <a:endParaRPr lang="en-US" sz="1200" dirty="0"/>
                    </a:p>
                  </a:txBody>
                  <a:tcPr/>
                </a:tc>
                <a:tc>
                  <a:txBody>
                    <a:bodyPr/>
                    <a:lstStyle/>
                    <a:p>
                      <a:pPr algn="ctr"/>
                      <a:r>
                        <a:rPr lang="en-US" sz="1200" dirty="0" smtClean="0"/>
                        <a:t>x</a:t>
                      </a:r>
                      <a:endParaRPr lang="en-US" sz="1200" dirty="0"/>
                    </a:p>
                  </a:txBody>
                  <a:tcPr/>
                </a:tc>
                <a:tc>
                  <a:txBody>
                    <a:bodyPr/>
                    <a:lstStyle/>
                    <a:p>
                      <a:pPr algn="ctr"/>
                      <a:endParaRPr lang="en-US" sz="1200" dirty="0"/>
                    </a:p>
                  </a:txBody>
                  <a:tcPr/>
                </a:tc>
              </a:tr>
              <a:tr h="419949">
                <a:tc>
                  <a:txBody>
                    <a:bodyPr/>
                    <a:lstStyle/>
                    <a:p>
                      <a:r>
                        <a:rPr lang="en-US" sz="1200" dirty="0" smtClean="0"/>
                        <a:t>Minimum Current Exposure (MCE) Summary</a:t>
                      </a:r>
                      <a:r>
                        <a:rPr lang="en-US" sz="1200" baseline="0" dirty="0" smtClean="0"/>
                        <a:t> Report</a:t>
                      </a:r>
                      <a:endParaRPr lang="en-US" sz="1200" dirty="0"/>
                    </a:p>
                  </a:txBody>
                  <a:tcPr/>
                </a:tc>
                <a:tc>
                  <a:txBody>
                    <a:bodyPr/>
                    <a:lstStyle/>
                    <a:p>
                      <a:pPr algn="ctr"/>
                      <a:r>
                        <a:rPr lang="en-US" sz="1200" dirty="0" smtClean="0"/>
                        <a:t>x</a:t>
                      </a:r>
                      <a:endParaRPr lang="en-US" sz="1200" dirty="0"/>
                    </a:p>
                  </a:txBody>
                  <a:tcPr/>
                </a:tc>
                <a:tc>
                  <a:txBody>
                    <a:bodyPr/>
                    <a:lstStyle/>
                    <a:p>
                      <a:pPr algn="ctr"/>
                      <a:endParaRPr lang="en-US" sz="1200" dirty="0"/>
                    </a:p>
                  </a:txBody>
                  <a:tcPr/>
                </a:tc>
              </a:tr>
              <a:tr h="419949">
                <a:tc>
                  <a:txBody>
                    <a:bodyPr/>
                    <a:lstStyle/>
                    <a:p>
                      <a:r>
                        <a:rPr lang="en-US" sz="1200" dirty="0" smtClean="0"/>
                        <a:t>DAM Aggregate Credit Limit Report</a:t>
                      </a:r>
                      <a:r>
                        <a:rPr lang="en-US" sz="1200" baseline="0" dirty="0"/>
                        <a:t> </a:t>
                      </a:r>
                      <a:endParaRPr lang="en-US" sz="1200" dirty="0" smtClean="0"/>
                    </a:p>
                  </a:txBody>
                  <a:tcPr/>
                </a:tc>
                <a:tc>
                  <a:txBody>
                    <a:bodyPr/>
                    <a:lstStyle/>
                    <a:p>
                      <a:pPr algn="ctr"/>
                      <a:r>
                        <a:rPr lang="en-US" sz="1200" dirty="0" smtClean="0"/>
                        <a:t>x</a:t>
                      </a:r>
                      <a:endParaRPr lang="en-US" sz="1200" dirty="0"/>
                    </a:p>
                  </a:txBody>
                  <a:tcPr/>
                </a:tc>
                <a:tc>
                  <a:txBody>
                    <a:bodyPr/>
                    <a:lstStyle/>
                    <a:p>
                      <a:pPr algn="ctr"/>
                      <a:endParaRPr lang="en-US" sz="1200" dirty="0"/>
                    </a:p>
                  </a:txBody>
                  <a:tcPr/>
                </a:tc>
              </a:tr>
              <a:tr h="517745">
                <a:tc>
                  <a:txBody>
                    <a:bodyPr/>
                    <a:lstStyle/>
                    <a:p>
                      <a:r>
                        <a:rPr lang="en-US" sz="1200" dirty="0" smtClean="0"/>
                        <a:t>Future Credit Exposure for CRR PTP Obligations (FCEOBL) Summary Report</a:t>
                      </a:r>
                      <a:endParaRPr lang="en-US" sz="1200" dirty="0"/>
                    </a:p>
                  </a:txBody>
                  <a:tcPr/>
                </a:tc>
                <a:tc>
                  <a:txBody>
                    <a:bodyPr/>
                    <a:lstStyle/>
                    <a:p>
                      <a:pPr algn="ctr"/>
                      <a:endParaRPr lang="en-US" sz="1200" dirty="0"/>
                    </a:p>
                  </a:txBody>
                  <a:tcPr/>
                </a:tc>
                <a:tc>
                  <a:txBody>
                    <a:bodyPr/>
                    <a:lstStyle/>
                    <a:p>
                      <a:pPr algn="ctr"/>
                      <a:r>
                        <a:rPr lang="en-US" sz="1200" dirty="0" smtClean="0"/>
                        <a:t>x</a:t>
                      </a:r>
                      <a:endParaRPr lang="en-US" sz="1200" dirty="0"/>
                    </a:p>
                  </a:txBody>
                  <a:tcPr/>
                </a:tc>
              </a:tr>
              <a:tr h="724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Future Credit Exposure for CRR PTP Options</a:t>
                      </a:r>
                      <a:r>
                        <a:rPr lang="en-US" sz="1200" baseline="0" dirty="0" smtClean="0"/>
                        <a:t> </a:t>
                      </a:r>
                      <a:r>
                        <a:rPr lang="en-US" sz="1200" dirty="0" smtClean="0"/>
                        <a:t> (FCEOPT) Summary Report</a:t>
                      </a:r>
                    </a:p>
                    <a:p>
                      <a:endParaRPr lang="en-US" sz="1200" dirty="0"/>
                    </a:p>
                  </a:txBody>
                  <a:tcPr/>
                </a:tc>
                <a:tc>
                  <a:txBody>
                    <a:bodyPr/>
                    <a:lstStyle/>
                    <a:p>
                      <a:pPr algn="ctr"/>
                      <a:endParaRPr lang="en-US" sz="1200" dirty="0"/>
                    </a:p>
                  </a:txBody>
                  <a:tcPr/>
                </a:tc>
                <a:tc>
                  <a:txBody>
                    <a:bodyPr/>
                    <a:lstStyle/>
                    <a:p>
                      <a:pPr algn="ctr"/>
                      <a:r>
                        <a:rPr lang="en-US" sz="1200" dirty="0" smtClean="0"/>
                        <a:t>x</a:t>
                      </a:r>
                      <a:endParaRPr lang="en-US" sz="1200" dirty="0"/>
                    </a:p>
                  </a:txBody>
                  <a:tcPr/>
                </a:tc>
              </a:tr>
            </a:tbl>
          </a:graphicData>
        </a:graphic>
      </p:graphicFrame>
    </p:spTree>
    <p:extLst>
      <p:ext uri="{BB962C8B-B14F-4D97-AF65-F5344CB8AC3E}">
        <p14:creationId xmlns:p14="http://schemas.microsoft.com/office/powerpoint/2010/main" val="3603652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p:cNvSpPr>
            <a:spLocks noGrp="1"/>
          </p:cNvSpPr>
          <p:nvPr>
            <p:ph type="title"/>
          </p:nvPr>
        </p:nvSpPr>
        <p:spPr>
          <a:xfrm>
            <a:off x="379664" y="179143"/>
            <a:ext cx="8459536" cy="461665"/>
          </a:xfrm>
        </p:spPr>
        <p:txBody>
          <a:bodyPr/>
          <a:lstStyle/>
          <a:p>
            <a:r>
              <a:rPr lang="en-US" dirty="0"/>
              <a:t>Credit Monitoring and Management Reports</a:t>
            </a:r>
          </a:p>
        </p:txBody>
      </p:sp>
      <p:sp>
        <p:nvSpPr>
          <p:cNvPr id="8" name="Rectangle 7"/>
          <p:cNvSpPr/>
          <p:nvPr/>
        </p:nvSpPr>
        <p:spPr>
          <a:xfrm>
            <a:off x="3068152" y="803407"/>
            <a:ext cx="2660073" cy="685328"/>
          </a:xfrm>
          <a:prstGeom prst="rect">
            <a:avLst/>
          </a:prstGeom>
          <a:gradFill flip="none" rotWithShape="1">
            <a:gsLst>
              <a:gs pos="0">
                <a:schemeClr val="accent1">
                  <a:lumMod val="20000"/>
                  <a:lumOff val="80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Available Credit Limit (ACL) Summary Report</a:t>
            </a:r>
            <a:endParaRPr lang="en-US" sz="1400" dirty="0">
              <a:solidFill>
                <a:schemeClr val="tx1"/>
              </a:solidFill>
            </a:endParaRPr>
          </a:p>
        </p:txBody>
      </p:sp>
      <p:sp>
        <p:nvSpPr>
          <p:cNvPr id="9" name="Rectangle 8"/>
          <p:cNvSpPr/>
          <p:nvPr/>
        </p:nvSpPr>
        <p:spPr>
          <a:xfrm>
            <a:off x="3053038" y="1651334"/>
            <a:ext cx="2667630" cy="691346"/>
          </a:xfrm>
          <a:prstGeom prst="rect">
            <a:avLst/>
          </a:prstGeom>
          <a:gradFill flip="none" rotWithShape="1">
            <a:gsLst>
              <a:gs pos="0">
                <a:schemeClr val="accent1">
                  <a:lumMod val="20000"/>
                  <a:lumOff val="80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Total Potential Exposure (TPE) Summary Report</a:t>
            </a:r>
          </a:p>
        </p:txBody>
      </p:sp>
      <p:sp>
        <p:nvSpPr>
          <p:cNvPr id="10" name="Rectangle 9"/>
          <p:cNvSpPr/>
          <p:nvPr/>
        </p:nvSpPr>
        <p:spPr>
          <a:xfrm>
            <a:off x="3060595" y="2499261"/>
            <a:ext cx="2660073" cy="624393"/>
          </a:xfrm>
          <a:prstGeom prst="rect">
            <a:avLst/>
          </a:prstGeom>
          <a:gradFill flip="none" rotWithShape="1">
            <a:gsLst>
              <a:gs pos="0">
                <a:schemeClr val="accent1">
                  <a:lumMod val="20000"/>
                  <a:lumOff val="80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Estimate Aggregate Liability (EAL) Summary Report</a:t>
            </a:r>
          </a:p>
        </p:txBody>
      </p:sp>
      <p:sp>
        <p:nvSpPr>
          <p:cNvPr id="11" name="Rectangle 10"/>
          <p:cNvSpPr/>
          <p:nvPr/>
        </p:nvSpPr>
        <p:spPr>
          <a:xfrm>
            <a:off x="665018" y="4250826"/>
            <a:ext cx="2025283" cy="838830"/>
          </a:xfrm>
          <a:prstGeom prst="rect">
            <a:avLst/>
          </a:prstGeom>
          <a:gradFill flip="none" rotWithShape="1">
            <a:gsLst>
              <a:gs pos="0">
                <a:schemeClr val="accent1">
                  <a:lumMod val="20000"/>
                  <a:lumOff val="80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Minimum Current Exposure (MCE) Summary Report</a:t>
            </a:r>
          </a:p>
        </p:txBody>
      </p:sp>
      <p:sp>
        <p:nvSpPr>
          <p:cNvPr id="12" name="Rectangle 11"/>
          <p:cNvSpPr/>
          <p:nvPr/>
        </p:nvSpPr>
        <p:spPr>
          <a:xfrm>
            <a:off x="5917150" y="4250826"/>
            <a:ext cx="2471148" cy="838830"/>
          </a:xfrm>
          <a:prstGeom prst="rect">
            <a:avLst/>
          </a:prstGeom>
          <a:gradFill flip="none" rotWithShape="1">
            <a:gsLst>
              <a:gs pos="0">
                <a:schemeClr val="accent1">
                  <a:lumMod val="20000"/>
                  <a:lumOff val="80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Future Credit Exposure for CRR PTP Obligations (FCEOBL) Summary Report</a:t>
            </a:r>
          </a:p>
        </p:txBody>
      </p:sp>
      <p:sp>
        <p:nvSpPr>
          <p:cNvPr id="13" name="Rectangle 12"/>
          <p:cNvSpPr/>
          <p:nvPr/>
        </p:nvSpPr>
        <p:spPr>
          <a:xfrm>
            <a:off x="5924708" y="5237018"/>
            <a:ext cx="2463590" cy="838830"/>
          </a:xfrm>
          <a:prstGeom prst="rect">
            <a:avLst/>
          </a:prstGeom>
          <a:gradFill flip="none" rotWithShape="1">
            <a:gsLst>
              <a:gs pos="0">
                <a:schemeClr val="accent1">
                  <a:lumMod val="20000"/>
                  <a:lumOff val="80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Future Credit Exposure for CRR PTP Options (FCEOPT) Summary Report</a:t>
            </a:r>
          </a:p>
        </p:txBody>
      </p:sp>
      <p:sp>
        <p:nvSpPr>
          <p:cNvPr id="14" name="Rectangle 13"/>
          <p:cNvSpPr/>
          <p:nvPr/>
        </p:nvSpPr>
        <p:spPr>
          <a:xfrm>
            <a:off x="3068152" y="3280235"/>
            <a:ext cx="2667630" cy="674688"/>
          </a:xfrm>
          <a:prstGeom prst="rect">
            <a:avLst/>
          </a:prstGeom>
          <a:gradFill flip="none" rotWithShape="1">
            <a:gsLst>
              <a:gs pos="0">
                <a:schemeClr val="accent1">
                  <a:lumMod val="20000"/>
                  <a:lumOff val="80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Estimated Aggregate Liability (EAL) Detail Report</a:t>
            </a:r>
          </a:p>
        </p:txBody>
      </p:sp>
      <p:cxnSp>
        <p:nvCxnSpPr>
          <p:cNvPr id="15" name="Straight Connector 14"/>
          <p:cNvCxnSpPr>
            <a:stCxn id="12" idx="2"/>
            <a:endCxn id="13" idx="0"/>
          </p:cNvCxnSpPr>
          <p:nvPr/>
        </p:nvCxnSpPr>
        <p:spPr>
          <a:xfrm>
            <a:off x="7152724" y="5089656"/>
            <a:ext cx="3779" cy="147362"/>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endCxn id="11" idx="3"/>
          </p:cNvCxnSpPr>
          <p:nvPr/>
        </p:nvCxnSpPr>
        <p:spPr>
          <a:xfrm flipH="1">
            <a:off x="2690301" y="4670241"/>
            <a:ext cx="322684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14" idx="2"/>
          </p:cNvCxnSpPr>
          <p:nvPr/>
        </p:nvCxnSpPr>
        <p:spPr>
          <a:xfrm>
            <a:off x="4401967" y="3954923"/>
            <a:ext cx="5039" cy="71531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4407006" y="3138768"/>
            <a:ext cx="0" cy="136266"/>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4408266" y="2354100"/>
            <a:ext cx="0" cy="136266"/>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4408266" y="1493346"/>
            <a:ext cx="0" cy="149893"/>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81918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Credit Monitoring and Management Reports</a:t>
            </a:r>
            <a:endParaRPr lang="en-US" sz="2400" dirty="0"/>
          </a:p>
        </p:txBody>
      </p:sp>
      <p:sp>
        <p:nvSpPr>
          <p:cNvPr id="3" name="Content Placeholder 2"/>
          <p:cNvSpPr>
            <a:spLocks noGrp="1"/>
          </p:cNvSpPr>
          <p:nvPr>
            <p:ph idx="1"/>
          </p:nvPr>
        </p:nvSpPr>
        <p:spPr>
          <a:xfrm>
            <a:off x="304800" y="990600"/>
            <a:ext cx="8534400" cy="4929433"/>
          </a:xfrm>
        </p:spPr>
        <p:txBody>
          <a:bodyPr/>
          <a:lstStyle/>
          <a:p>
            <a:r>
              <a:rPr lang="en-US" sz="2800" i="1" dirty="0" smtClean="0"/>
              <a:t>Available Credit Limit (ACL) Summary Report</a:t>
            </a:r>
          </a:p>
          <a:p>
            <a:pPr lvl="1"/>
            <a:r>
              <a:rPr lang="en-US" sz="2400" dirty="0" smtClean="0"/>
              <a:t>The ACL Summary Reports displays the total credit exposure which is documented in the other credit reports. Also, the report includes: Congestion (CRR) and Day-Ahead Market (DAM) credit limits, unsecured credit limits, CRR locked amounts, collateral calls, and collateral and prepay transactions/balances.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649796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6" name="Title 2"/>
          <p:cNvSpPr>
            <a:spLocks noGrp="1"/>
          </p:cNvSpPr>
          <p:nvPr>
            <p:ph type="title"/>
          </p:nvPr>
        </p:nvSpPr>
        <p:spPr>
          <a:xfrm>
            <a:off x="379664" y="179143"/>
            <a:ext cx="8459536" cy="461665"/>
          </a:xfrm>
        </p:spPr>
        <p:txBody>
          <a:bodyPr/>
          <a:lstStyle/>
          <a:p>
            <a:r>
              <a:rPr lang="en-US" dirty="0" smtClean="0"/>
              <a:t>ACL Summary Report</a:t>
            </a:r>
            <a:endParaRPr lang="en-US" dirty="0"/>
          </a:p>
        </p:txBody>
      </p:sp>
      <p:pic>
        <p:nvPicPr>
          <p:cNvPr id="8" name="Picture 7"/>
          <p:cNvPicPr>
            <a:picLocks noChangeAspect="1"/>
          </p:cNvPicPr>
          <p:nvPr/>
        </p:nvPicPr>
        <p:blipFill>
          <a:blip r:embed="rId2"/>
          <a:stretch>
            <a:fillRect/>
          </a:stretch>
        </p:blipFill>
        <p:spPr>
          <a:xfrm>
            <a:off x="533400" y="957785"/>
            <a:ext cx="7848600" cy="4833415"/>
          </a:xfrm>
          <a:prstGeom prst="rect">
            <a:avLst/>
          </a:prstGeom>
        </p:spPr>
      </p:pic>
    </p:spTree>
    <p:extLst>
      <p:ext uri="{BB962C8B-B14F-4D97-AF65-F5344CB8AC3E}">
        <p14:creationId xmlns:p14="http://schemas.microsoft.com/office/powerpoint/2010/main" val="3767655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Credit Monitoring and Management </a:t>
            </a:r>
            <a:r>
              <a:rPr lang="en-US" sz="2400" dirty="0" smtClean="0"/>
              <a:t>Reports</a:t>
            </a:r>
            <a:endParaRPr lang="en-US" sz="2400" dirty="0"/>
          </a:p>
        </p:txBody>
      </p:sp>
      <p:sp>
        <p:nvSpPr>
          <p:cNvPr id="3" name="Content Placeholder 2"/>
          <p:cNvSpPr>
            <a:spLocks noGrp="1"/>
          </p:cNvSpPr>
          <p:nvPr>
            <p:ph idx="1"/>
          </p:nvPr>
        </p:nvSpPr>
        <p:spPr/>
        <p:txBody>
          <a:bodyPr/>
          <a:lstStyle/>
          <a:p>
            <a:r>
              <a:rPr lang="en-US" sz="2800" i="1" dirty="0"/>
              <a:t>Total Potential Exposure (TPE) Summary Report</a:t>
            </a:r>
          </a:p>
          <a:p>
            <a:pPr lvl="1"/>
            <a:r>
              <a:rPr lang="en-US" sz="2400" dirty="0"/>
              <a:t>The TPE Summary report summarizes the </a:t>
            </a:r>
            <a:r>
              <a:rPr lang="en-US" sz="2400" dirty="0" smtClean="0"/>
              <a:t>Real-Time and Day-Ahead Market exposure </a:t>
            </a:r>
            <a:r>
              <a:rPr lang="en-US" sz="2400" dirty="0"/>
              <a:t>for the </a:t>
            </a:r>
            <a:r>
              <a:rPr lang="en-US" sz="2400" dirty="0" smtClean="0"/>
              <a:t>CRR Account Holder (</a:t>
            </a:r>
            <a:r>
              <a:rPr lang="en-US" sz="2400" dirty="0" smtClean="0"/>
              <a:t>CRRAH</a:t>
            </a:r>
            <a:r>
              <a:rPr lang="en-US" sz="2400" dirty="0" smtClean="0"/>
              <a:t>) and the Qualifying Scheduling Entity (QSE). Also, the minimum capitalization requirement is reflected as appropriate (CPIA). </a:t>
            </a:r>
            <a:endParaRPr lang="en-US" sz="2400" dirty="0"/>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785743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8" name="Title 2"/>
          <p:cNvSpPr>
            <a:spLocks noGrp="1"/>
          </p:cNvSpPr>
          <p:nvPr>
            <p:ph type="title"/>
          </p:nvPr>
        </p:nvSpPr>
        <p:spPr>
          <a:xfrm>
            <a:off x="379664" y="179143"/>
            <a:ext cx="8459536" cy="461665"/>
          </a:xfrm>
        </p:spPr>
        <p:txBody>
          <a:bodyPr/>
          <a:lstStyle/>
          <a:p>
            <a:r>
              <a:rPr lang="en-US" dirty="0" smtClean="0"/>
              <a:t>TPE Summary Report</a:t>
            </a:r>
            <a:endParaRPr lang="en-US" dirty="0"/>
          </a:p>
        </p:txBody>
      </p:sp>
      <p:pic>
        <p:nvPicPr>
          <p:cNvPr id="5" name="Picture 4"/>
          <p:cNvPicPr>
            <a:picLocks noChangeAspect="1"/>
          </p:cNvPicPr>
          <p:nvPr/>
        </p:nvPicPr>
        <p:blipFill>
          <a:blip r:embed="rId2"/>
          <a:stretch>
            <a:fillRect/>
          </a:stretch>
        </p:blipFill>
        <p:spPr>
          <a:xfrm>
            <a:off x="609600" y="1599749"/>
            <a:ext cx="8001000" cy="3277051"/>
          </a:xfrm>
          <a:prstGeom prst="rect">
            <a:avLst/>
          </a:prstGeom>
        </p:spPr>
      </p:pic>
    </p:spTree>
    <p:extLst>
      <p:ext uri="{BB962C8B-B14F-4D97-AF65-F5344CB8AC3E}">
        <p14:creationId xmlns:p14="http://schemas.microsoft.com/office/powerpoint/2010/main" val="2358134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Credit Monitoring and Management Reports</a:t>
            </a:r>
            <a:endParaRPr lang="en-US" sz="2400" dirty="0"/>
          </a:p>
        </p:txBody>
      </p:sp>
      <p:sp>
        <p:nvSpPr>
          <p:cNvPr id="3" name="Content Placeholder 2"/>
          <p:cNvSpPr>
            <a:spLocks noGrp="1"/>
          </p:cNvSpPr>
          <p:nvPr>
            <p:ph idx="1"/>
          </p:nvPr>
        </p:nvSpPr>
        <p:spPr>
          <a:xfrm>
            <a:off x="304800" y="990600"/>
            <a:ext cx="8534400" cy="5410200"/>
          </a:xfrm>
        </p:spPr>
        <p:txBody>
          <a:bodyPr/>
          <a:lstStyle/>
          <a:p>
            <a:r>
              <a:rPr lang="en-US" sz="2800" i="1" dirty="0" smtClean="0"/>
              <a:t>Estimated Aggregate Liability (EAL)Summary Report</a:t>
            </a:r>
          </a:p>
          <a:p>
            <a:pPr lvl="1"/>
            <a:r>
              <a:rPr lang="en-US" sz="2400" dirty="0"/>
              <a:t>The </a:t>
            </a:r>
            <a:r>
              <a:rPr lang="en-US" sz="2400" dirty="0" smtClean="0"/>
              <a:t>EAL  Summary Report </a:t>
            </a:r>
            <a:r>
              <a:rPr lang="en-US" sz="2400" dirty="0"/>
              <a:t>summarizes </a:t>
            </a:r>
            <a:r>
              <a:rPr lang="en-US" sz="2400" dirty="0" smtClean="0"/>
              <a:t>exposure for: Real-Time and Day-Ahead activity for QSEs/CRRAHs, activity that is actual and estimated, billed and unbilled activity. Also, it includes potential uplift amounts. </a:t>
            </a:r>
          </a:p>
          <a:p>
            <a:r>
              <a:rPr lang="en-US" sz="2800" i="1" dirty="0" smtClean="0"/>
              <a:t>Estimated Aggregate Liability (EAL) Detail Report</a:t>
            </a:r>
          </a:p>
          <a:p>
            <a:pPr lvl="1"/>
            <a:r>
              <a:rPr lang="en-US" sz="2400" dirty="0"/>
              <a:t>The EAL  </a:t>
            </a:r>
            <a:r>
              <a:rPr lang="en-US" sz="2400" dirty="0" smtClean="0"/>
              <a:t>Detail Report provides details related to Real-Time and Day-Ahead activity (as mentioned above). In addition, the report includes volumes as well as prices. </a:t>
            </a:r>
          </a:p>
          <a:p>
            <a:pPr marL="0" indent="0">
              <a:buNone/>
            </a:pPr>
            <a:endParaRPr lang="en-US" sz="2400" dirty="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685136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www.w3.org/XML/1998/namespace"/>
    <ds:schemaRef ds:uri="http://purl.org/dc/dcmitype/"/>
    <ds:schemaRef ds:uri="http://purl.org/dc/terms/"/>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c34af464-7aa1-4edd-9be4-83dffc1cb926"/>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3615</TotalTime>
  <Words>918</Words>
  <Application>Microsoft Office PowerPoint</Application>
  <PresentationFormat>On-screen Show (4:3)</PresentationFormat>
  <Paragraphs>139</Paragraphs>
  <Slides>22</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22</vt:i4>
      </vt:variant>
    </vt:vector>
  </HeadingPairs>
  <TitlesOfParts>
    <vt:vector size="27" baseType="lpstr">
      <vt:lpstr>Arial</vt:lpstr>
      <vt:lpstr>Calibri</vt:lpstr>
      <vt:lpstr>1_Custom Design</vt:lpstr>
      <vt:lpstr>Office Theme</vt:lpstr>
      <vt:lpstr>Custom Design</vt:lpstr>
      <vt:lpstr>PowerPoint Presentation</vt:lpstr>
      <vt:lpstr>Credit Monitoring and Management Reports</vt:lpstr>
      <vt:lpstr>PowerPoint Presentation</vt:lpstr>
      <vt:lpstr>Credit Monitoring and Management Reports</vt:lpstr>
      <vt:lpstr>Credit Monitoring and Management Reports</vt:lpstr>
      <vt:lpstr>ACL Summary Report</vt:lpstr>
      <vt:lpstr>Credit Monitoring and Management Reports</vt:lpstr>
      <vt:lpstr>TPE Summary Report</vt:lpstr>
      <vt:lpstr>Credit Monitoring and Management Reports</vt:lpstr>
      <vt:lpstr>Estimated Aggregate Liability (EAL) Summary Report</vt:lpstr>
      <vt:lpstr>Estimated Aggregate Liability Detail Report</vt:lpstr>
      <vt:lpstr>Estimated Aggregate Liability Detail Report</vt:lpstr>
      <vt:lpstr>Estimated Aggregate Liability Detail Report</vt:lpstr>
      <vt:lpstr>Credit Monitoring and Management Reports</vt:lpstr>
      <vt:lpstr>MCE Summary Report</vt:lpstr>
      <vt:lpstr>Credit Monitoring and Management Reports</vt:lpstr>
      <vt:lpstr>FCE Obligations Portfolio Exposure Summary Report</vt:lpstr>
      <vt:lpstr>FCE Options Portfolio Exposure Summary Report</vt:lpstr>
      <vt:lpstr>ERCOT Notices</vt:lpstr>
      <vt:lpstr>Credit Monitoring and Management Reports</vt:lpstr>
      <vt:lpstr>PowerPoint Presentation</vt:lpstr>
      <vt:lpstr>Credit Monitoring and Management Reports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137</cp:revision>
  <cp:lastPrinted>2016-11-03T18:36:12Z</cp:lastPrinted>
  <dcterms:created xsi:type="dcterms:W3CDTF">2016-01-21T15:20:31Z</dcterms:created>
  <dcterms:modified xsi:type="dcterms:W3CDTF">2016-11-07T21:32:00Z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