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7" r:id="rId7"/>
    <p:sldId id="309" r:id="rId8"/>
    <p:sldId id="31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14" y="17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10/31/2016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10/31/2016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10100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646878"/>
          </a:xfrm>
          <a:prstGeom prst="rect">
            <a:avLst/>
          </a:prstGeom>
          <a:noFill/>
        </p:spPr>
        <p:txBody>
          <a:bodyPr wrap="square" rtlCol="0">
            <a:spAutoFit/>
          </a:bodyPr>
          <a:lstStyle/>
          <a:p>
            <a:r>
              <a:rPr lang="en-US" sz="2000" b="1" dirty="0" smtClean="0"/>
              <a:t>Standardizing the Guide Revision Request Processes</a:t>
            </a:r>
          </a:p>
          <a:p>
            <a:r>
              <a:rPr lang="en-US" i="1" dirty="0" smtClean="0"/>
              <a:t>	</a:t>
            </a:r>
            <a:endParaRPr lang="en-US" i="1" dirty="0"/>
          </a:p>
          <a:p>
            <a:r>
              <a:rPr lang="en-US" dirty="0" smtClean="0"/>
              <a:t>ERCOT Market Rules</a:t>
            </a:r>
          </a:p>
          <a:p>
            <a:endParaRPr lang="en-US" dirty="0"/>
          </a:p>
          <a:p>
            <a:r>
              <a:rPr lang="en-US" dirty="0" smtClean="0"/>
              <a:t>TAC Subcommittee/Working Group Meetings</a:t>
            </a:r>
          </a:p>
          <a:p>
            <a:endParaRPr lang="en-US" dirty="0"/>
          </a:p>
          <a:p>
            <a:r>
              <a:rPr lang="en-US" dirty="0" smtClean="0"/>
              <a:t>ERCOT Public</a:t>
            </a:r>
          </a:p>
          <a:p>
            <a:r>
              <a:rPr lang="en-US" dirty="0" smtClean="0"/>
              <a:t>November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Potential 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a:t>
            </a:r>
            <a:r>
              <a:rPr lang="en-US" sz="1800" dirty="0" smtClean="0"/>
              <a:t> – Non-voting bodies are expected to vote/form consensus on Revision Requests.  </a:t>
            </a:r>
          </a:p>
          <a:p>
            <a:pPr lvl="1"/>
            <a:r>
              <a:rPr lang="en-US" sz="1800" b="1" dirty="0" smtClean="0"/>
              <a:t>Resolution</a:t>
            </a:r>
            <a:r>
              <a:rPr lang="en-US" sz="1800" dirty="0" smtClean="0"/>
              <a:t> – Modify the Revision Request process so that Guide Revisions originate at the voting Subcommittee level.  </a:t>
            </a:r>
          </a:p>
          <a:p>
            <a:pPr lvl="2"/>
            <a:r>
              <a:rPr lang="en-US" sz="1400" dirty="0" smtClean="0"/>
              <a:t>Working groups will still review/provide feedback on the Revision Requests but voting would happen at the Subcommittee level.  This is similar to the current RMGRR approval structure.</a:t>
            </a:r>
            <a:endParaRPr lang="en-US" sz="1400" dirty="0"/>
          </a:p>
          <a:p>
            <a:pPr marL="914400" lvl="2" indent="0">
              <a:buNone/>
            </a:pPr>
            <a:endParaRPr lang="en-US" sz="1800" dirty="0" smtClean="0"/>
          </a:p>
          <a:p>
            <a:r>
              <a:rPr lang="en-US" sz="1800" b="1" dirty="0"/>
              <a:t>Issue</a:t>
            </a:r>
            <a:r>
              <a:rPr lang="en-US" sz="1800" dirty="0"/>
              <a:t> – </a:t>
            </a:r>
            <a:r>
              <a:rPr lang="en-US" sz="1800" dirty="0" smtClean="0"/>
              <a:t>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accompanying Guide revisions regardless of where the substance lies.  </a:t>
            </a:r>
            <a:endParaRPr lang="en-US" sz="1800" dirty="0"/>
          </a:p>
          <a:p>
            <a:pPr lvl="1"/>
            <a:r>
              <a:rPr lang="en-US" sz="1800" b="1" dirty="0" smtClean="0"/>
              <a:t>Resolution </a:t>
            </a:r>
            <a:r>
              <a:rPr lang="en-US" sz="1800" dirty="0"/>
              <a:t>– </a:t>
            </a:r>
            <a:r>
              <a:rPr lang="en-US" sz="1800" dirty="0" smtClean="0"/>
              <a:t>Both the NPRR and accompanying Guide Revision will require ERCOT Board approval.  This resolution </a:t>
            </a:r>
            <a:r>
              <a:rPr lang="en-US" sz="1800" dirty="0" smtClean="0"/>
              <a:t>will </a:t>
            </a:r>
            <a:r>
              <a:rPr lang="en-US" sz="1800" dirty="0" smtClean="0"/>
              <a:t>eliminate the discrepancy in the timing of the approval process for associated revisions.</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Process Flow after Standardization</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26"/>
          <p:cNvSpPr>
            <a:spLocks noChangeArrowheads="1"/>
          </p:cNvSpPr>
          <p:nvPr/>
        </p:nvSpPr>
        <p:spPr bwMode="auto">
          <a:xfrm>
            <a:off x="152400" y="124276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1"/>
          <p:cNvGrpSpPr>
            <a:grpSpLocks noChangeAspect="1"/>
          </p:cNvGrpSpPr>
          <p:nvPr/>
        </p:nvGrpSpPr>
        <p:grpSpPr bwMode="auto">
          <a:xfrm>
            <a:off x="533401" y="-1447800"/>
            <a:ext cx="8229600" cy="7073490"/>
            <a:chOff x="712" y="-3941"/>
            <a:chExt cx="14993" cy="13992"/>
          </a:xfrm>
        </p:grpSpPr>
        <p:sp>
          <p:nvSpPr>
            <p:cNvPr id="7" name="AutoShape 25"/>
            <p:cNvSpPr>
              <a:spLocks noChangeAspect="1" noChangeArrowheads="1" noTextEdit="1"/>
            </p:cNvSpPr>
            <p:nvPr/>
          </p:nvSpPr>
          <p:spPr bwMode="auto">
            <a:xfrm>
              <a:off x="712" y="-3941"/>
              <a:ext cx="14993" cy="6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AutoShape 24"/>
            <p:cNvSpPr>
              <a:spLocks noChangeArrowheads="1"/>
            </p:cNvSpPr>
            <p:nvPr/>
          </p:nvSpPr>
          <p:spPr bwMode="auto">
            <a:xfrm>
              <a:off x="3240" y="4320"/>
              <a:ext cx="1800"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9" name="Text Box 23"/>
            <p:cNvSpPr txBox="1">
              <a:spLocks noChangeArrowheads="1"/>
            </p:cNvSpPr>
            <p:nvPr/>
          </p:nvSpPr>
          <p:spPr bwMode="auto">
            <a:xfrm>
              <a:off x="3420" y="450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Market Rules Processing</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Text Box 22"/>
            <p:cNvSpPr txBox="1">
              <a:spLocks noChangeArrowheads="1"/>
            </p:cNvSpPr>
            <p:nvPr/>
          </p:nvSpPr>
          <p:spPr bwMode="auto">
            <a:xfrm>
              <a:off x="3600" y="5940"/>
              <a:ext cx="1260"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5 Business Days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1" name="Text Box 21"/>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14 Day Comment Period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2" name="AutoShape 20"/>
            <p:cNvSpPr>
              <a:spLocks noChangeArrowheads="1"/>
            </p:cNvSpPr>
            <p:nvPr/>
          </p:nvSpPr>
          <p:spPr bwMode="auto">
            <a:xfrm>
              <a:off x="594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Text Box 19"/>
            <p:cNvSpPr txBox="1">
              <a:spLocks noChangeArrowheads="1"/>
            </p:cNvSpPr>
            <p:nvPr/>
          </p:nvSpPr>
          <p:spPr bwMode="auto">
            <a:xfrm>
              <a:off x="5848" y="4500"/>
              <a:ext cx="1718"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Language Consideration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 name="AutoShape 18"/>
            <p:cNvSpPr>
              <a:spLocks noChangeArrowheads="1"/>
            </p:cNvSpPr>
            <p:nvPr/>
          </p:nvSpPr>
          <p:spPr bwMode="auto">
            <a:xfrm>
              <a:off x="10980" y="3600"/>
              <a:ext cx="1620" cy="3067"/>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AutoShape 17"/>
            <p:cNvSpPr>
              <a:spLocks noChangeArrowheads="1"/>
            </p:cNvSpPr>
            <p:nvPr/>
          </p:nvSpPr>
          <p:spPr bwMode="auto">
            <a:xfrm>
              <a:off x="846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6" name="AutoShape 16"/>
            <p:cNvSpPr>
              <a:spLocks noChangeArrowheads="1"/>
            </p:cNvSpPr>
            <p:nvPr/>
          </p:nvSpPr>
          <p:spPr bwMode="auto">
            <a:xfrm>
              <a:off x="13500" y="3600"/>
              <a:ext cx="1620" cy="3067"/>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7" name="Text Box 15"/>
            <p:cNvSpPr txBox="1">
              <a:spLocks noChangeArrowheads="1"/>
            </p:cNvSpPr>
            <p:nvPr/>
          </p:nvSpPr>
          <p:spPr bwMode="auto">
            <a:xfrm>
              <a:off x="8374" y="4500"/>
              <a:ext cx="1706"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Impact Analysis Review</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8" name="Text Box 14"/>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TAC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 name="Text Box 13"/>
            <p:cNvSpPr txBox="1">
              <a:spLocks noChangeArrowheads="1"/>
            </p:cNvSpPr>
            <p:nvPr/>
          </p:nvSpPr>
          <p:spPr bwMode="auto">
            <a:xfrm>
              <a:off x="13681" y="4680"/>
              <a:ext cx="1259"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ERCOT Board of Directors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 name="Line 12"/>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1"/>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AutoShape 10"/>
            <p:cNvSpPr>
              <a:spLocks noChangeArrowheads="1"/>
            </p:cNvSpPr>
            <p:nvPr/>
          </p:nvSpPr>
          <p:spPr bwMode="auto">
            <a:xfrm>
              <a:off x="720" y="3600"/>
              <a:ext cx="1627" cy="3060"/>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3" name="Line 9"/>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8"/>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7"/>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6"/>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5"/>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Text Box 4"/>
            <p:cNvSpPr txBox="1">
              <a:spLocks noChangeArrowheads="1"/>
            </p:cNvSpPr>
            <p:nvPr/>
          </p:nvSpPr>
          <p:spPr bwMode="auto">
            <a:xfrm>
              <a:off x="851" y="4320"/>
              <a:ext cx="1527" cy="1440"/>
            </a:xfrm>
            <a:prstGeom prst="rect">
              <a:avLst/>
            </a:prstGeom>
            <a:noFill/>
            <a:ln>
              <a:noFill/>
            </a:ln>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Revision Request </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submitted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9" name="Rectangle 3"/>
            <p:cNvSpPr>
              <a:spLocks noChangeArrowheads="1"/>
            </p:cNvSpPr>
            <p:nvPr/>
          </p:nvSpPr>
          <p:spPr bwMode="auto">
            <a:xfrm>
              <a:off x="12845" y="3211"/>
              <a:ext cx="2844" cy="6840"/>
            </a:xfrm>
            <a:prstGeom prst="rect">
              <a:avLst/>
            </a:prstGeom>
            <a:noFill/>
            <a:ln w="19050">
              <a:solidFill>
                <a:srgbClr val="808080"/>
              </a:solidFill>
              <a:prstDash val="dash"/>
              <a:miter lim="800000"/>
              <a:headEnd/>
              <a:tailEnd/>
            </a:ln>
            <a:extLst>
              <a:ext uri="{909E8E84-426E-40DD-AFC4-6F175D3DCCD1}">
                <a14:hiddenFill xmlns:a14="http://schemas.microsoft.com/office/drawing/2010/main">
                  <a:solidFill>
                    <a:srgbClr val="99CC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
            <p:cNvSpPr>
              <a:spLocks noChangeArrowheads="1"/>
            </p:cNvSpPr>
            <p:nvPr/>
          </p:nvSpPr>
          <p:spPr bwMode="auto">
            <a:xfrm>
              <a:off x="13019" y="6784"/>
              <a:ext cx="2448" cy="21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8697" tIns="44348" rIns="88697" bIns="44348"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ERCOT Board approval is required for revision requests which need a project for implementation</a:t>
              </a:r>
              <a:r>
                <a:rPr kumimoji="0" lang="en-US" altLang="en-US" sz="9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en-US" sz="900" b="0" i="0" u="none" strike="noStrike" cap="none" normalizeH="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[or</a:t>
              </a:r>
              <a:r>
                <a:rPr kumimoji="0" lang="en-US" altLang="en-US" sz="900" b="0" i="0" u="none" strike="noStrike" cap="none" normalizeH="0" baseline="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 are related to another revision request requiring ERCOT Board approval.]</a:t>
              </a:r>
              <a:endParaRPr kumimoji="0" lang="en-US" altLang="en-US" sz="1800" b="0" i="0" u="none" strike="noStrike" cap="none" normalizeH="0" baseline="0" dirty="0" smtClean="0">
                <a:ln>
                  <a:noFill/>
                </a:ln>
                <a:solidFill>
                  <a:schemeClr val="tx1">
                    <a:lumMod val="50000"/>
                    <a:lumOff val="50000"/>
                  </a:schemeClr>
                </a:solidFill>
                <a:effectLst/>
                <a:latin typeface="Arial" panose="020B0604020202020204" pitchFamily="34" charset="0"/>
              </a:endParaRPr>
            </a:p>
          </p:txBody>
        </p:sp>
      </p:grpSp>
    </p:spTree>
    <p:extLst>
      <p:ext uri="{BB962C8B-B14F-4D97-AF65-F5344CB8AC3E}">
        <p14:creationId xmlns:p14="http://schemas.microsoft.com/office/powerpoint/2010/main" val="1303388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http://schemas.openxmlformats.org/package/2006/metadata/core-properties"/>
    <ds:schemaRef ds:uri="http://purl.org/dc/terms/"/>
    <ds:schemaRef ds:uri="http://purl.org/dc/elements/1.1/"/>
    <ds:schemaRef ds:uri="http://schemas.microsoft.com/office/2006/documentManagement/types"/>
    <ds:schemaRef ds:uri="c34af464-7aa1-4edd-9be4-83dffc1cb926"/>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3778</TotalTime>
  <Words>334</Words>
  <Application>Microsoft Office PowerPoint</Application>
  <PresentationFormat>On-screen Show (4:3)</PresentationFormat>
  <Paragraphs>40</Paragraphs>
  <Slides>4</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Calibri</vt:lpstr>
      <vt:lpstr>Times New Roman</vt:lpstr>
      <vt:lpstr>1_Custom Design</vt:lpstr>
      <vt:lpstr>Inside pages</vt:lpstr>
      <vt:lpstr>PowerPoint Presentation</vt:lpstr>
      <vt:lpstr>Summary of TAC Review – Annual Process</vt:lpstr>
      <vt:lpstr>Potential Revision Request Process Changes</vt:lpstr>
      <vt:lpstr>Guide Process Flow after Standardization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Brittney Albracht</cp:lastModifiedBy>
  <cp:revision>89</cp:revision>
  <cp:lastPrinted>2016-10-28T19:22:36Z</cp:lastPrinted>
  <dcterms:created xsi:type="dcterms:W3CDTF">2016-01-21T15:20:31Z</dcterms:created>
  <dcterms:modified xsi:type="dcterms:W3CDTF">2016-10-31T17:37:13Z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