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0" r:id="rId9"/>
    <p:sldId id="275" r:id="rId10"/>
    <p:sldId id="289" r:id="rId11"/>
    <p:sldId id="291" r:id="rId12"/>
    <p:sldId id="276" r:id="rId13"/>
    <p:sldId id="264" r:id="rId14"/>
    <p:sldId id="265" r:id="rId15"/>
    <p:sldId id="270" r:id="rId16"/>
    <p:sldId id="280" r:id="rId17"/>
    <p:sldId id="272" r:id="rId18"/>
    <p:sldId id="285" r:id="rId19"/>
    <p:sldId id="273" r:id="rId20"/>
    <p:sldId id="286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  <p14:sldId id="290"/>
          </p14:sldIdLst>
        </p14:section>
        <p14:section name="FMEs &amp; IMFR" id="{7B07A7F3-E643-48FA-B8F7-0A8F95EAB17B}">
          <p14:sldIdLst>
            <p14:sldId id="275"/>
            <p14:sldId id="289"/>
            <p14:sldId id="291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11/3/2016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November 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, </a:t>
              </a:r>
              <a:r>
                <a:rPr lang="en-US" dirty="0" smtClean="0"/>
                <a:t>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176.92%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656" y="828675"/>
            <a:ext cx="6831114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2364"/>
              </p:ext>
            </p:extLst>
          </p:nvPr>
        </p:nvGraphicFramePr>
        <p:xfrm>
          <a:off x="6029325" y="2169844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 Side (&lt;60Hz)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 Side (&gt;60Hz)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174.27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178.27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175.73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181.02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92835"/>
              </p:ext>
            </p:extLst>
          </p:nvPr>
        </p:nvGraphicFramePr>
        <p:xfrm>
          <a:off x="6029325" y="4105275"/>
          <a:ext cx="2743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/>
                <a:gridCol w="838200"/>
                <a:gridCol w="1209675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Standard</a:t>
                      </a:r>
                      <a:r>
                        <a:rPr lang="en-US" sz="1200" baseline="0" dirty="0" smtClean="0"/>
                        <a:t> Deviation (from 60Hz)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60.00007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0.014506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60.00005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0.014026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74745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5 Time Error Corrections (TEC) in </a:t>
            </a:r>
            <a:r>
              <a:rPr lang="en-US" dirty="0" smtClean="0"/>
              <a:t>October.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  <a:endParaRPr lang="en-US" sz="1600" dirty="0" smtClean="0"/>
          </a:p>
          <a:p>
            <a:pPr lvl="2"/>
            <a:r>
              <a:rPr lang="en-US" sz="1600" dirty="0"/>
              <a:t>4</a:t>
            </a:r>
            <a:r>
              <a:rPr lang="en-US" sz="1600" dirty="0" smtClean="0"/>
              <a:t> FMEs </a:t>
            </a:r>
            <a:r>
              <a:rPr lang="en-US" sz="1600" dirty="0" smtClean="0"/>
              <a:t>in the month of </a:t>
            </a:r>
            <a:r>
              <a:rPr lang="en-US" sz="1600" dirty="0" smtClean="0"/>
              <a:t>October</a:t>
            </a:r>
            <a:endParaRPr lang="en-US" sz="1600" dirty="0" smtClean="0"/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10/12/16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2"/>
            <a:r>
              <a:rPr lang="en-US" sz="1400" kern="0" dirty="0" smtClean="0"/>
              <a:t>NPRR </a:t>
            </a:r>
            <a:r>
              <a:rPr lang="en-US" sz="1400" kern="0" dirty="0" smtClean="0"/>
              <a:t>Proposal/Review Status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RRS Performance in Nodal Protocols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Frequency Events</a:t>
            </a:r>
          </a:p>
          <a:p>
            <a:pPr lvl="2"/>
            <a:r>
              <a:rPr lang="pt-BR" sz="1400" kern="0" dirty="0" smtClean="0"/>
              <a:t>7/25/2016 </a:t>
            </a:r>
            <a:r>
              <a:rPr lang="pt-BR" sz="1400" kern="0" dirty="0" smtClean="0"/>
              <a:t>16:45:54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733MW</a:t>
            </a:r>
            <a:endParaRPr lang="pt-BR" sz="1200" kern="0" dirty="0"/>
          </a:p>
          <a:p>
            <a:pPr lvl="3"/>
            <a:r>
              <a:rPr lang="pt-BR" sz="1200" kern="0" dirty="0" smtClean="0"/>
              <a:t>873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</a:p>
          <a:p>
            <a:pPr lvl="3"/>
            <a:r>
              <a:rPr lang="en-US" sz="1200" kern="0" dirty="0" smtClean="0"/>
              <a:t>2 </a:t>
            </a:r>
            <a:r>
              <a:rPr lang="en-US" sz="1200" kern="0" dirty="0"/>
              <a:t>of </a:t>
            </a:r>
            <a:r>
              <a:rPr lang="en-US" sz="1200" kern="0" dirty="0" smtClean="0"/>
              <a:t>41 </a:t>
            </a:r>
            <a:r>
              <a:rPr lang="en-US" sz="12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200" kern="0" dirty="0" smtClean="0"/>
              <a:t>1 </a:t>
            </a:r>
            <a:r>
              <a:rPr lang="en-US" sz="1200" kern="0" dirty="0"/>
              <a:t>of </a:t>
            </a:r>
            <a:r>
              <a:rPr lang="en-US" sz="1200" kern="0" dirty="0" smtClean="0"/>
              <a:t>41 </a:t>
            </a:r>
            <a:r>
              <a:rPr lang="en-US" sz="1200" kern="0" dirty="0"/>
              <a:t>Generation Resources providing RRS had less than 75% of their expected Sustained Primary Frequency </a:t>
            </a:r>
            <a:r>
              <a:rPr lang="en-US" sz="1200" kern="0" dirty="0" smtClean="0"/>
              <a:t>Response</a:t>
            </a:r>
          </a:p>
          <a:p>
            <a:pPr lvl="2"/>
            <a:r>
              <a:rPr lang="pt-BR" sz="1400" kern="0" dirty="0"/>
              <a:t>8/15/2016 19:39:40</a:t>
            </a:r>
          </a:p>
          <a:p>
            <a:pPr lvl="3"/>
            <a:r>
              <a:rPr lang="pt-BR" sz="1200" kern="0" dirty="0"/>
              <a:t>Loss of 856MW</a:t>
            </a:r>
          </a:p>
          <a:p>
            <a:pPr lvl="3"/>
            <a:r>
              <a:rPr lang="pt-BR" sz="1200" kern="0" dirty="0"/>
              <a:t>940 MW/0.1HZ Response</a:t>
            </a:r>
          </a:p>
          <a:p>
            <a:pPr lvl="3"/>
            <a:r>
              <a:rPr lang="en-US" sz="1200" kern="0" dirty="0"/>
              <a:t>0 of 40 Generation Resources providing RRS had less than 75% of their expected Initial Primary Frequency Response.</a:t>
            </a:r>
          </a:p>
          <a:p>
            <a:pPr lvl="3"/>
            <a:r>
              <a:rPr lang="en-US" sz="1200" kern="0" dirty="0"/>
              <a:t>0 of 40 Generation Resources providing RRS had less than 75% of their expected Sustained Primary Frequency Response </a:t>
            </a:r>
            <a:endParaRPr lang="pt-BR" sz="1200" kern="0" dirty="0"/>
          </a:p>
          <a:p>
            <a:pPr marL="1371600" lvl="3" indent="0">
              <a:buNone/>
            </a:pPr>
            <a:endParaRPr lang="pt-BR" sz="1400" i="1" kern="0" dirty="0"/>
          </a:p>
          <a:p>
            <a:pPr lvl="3"/>
            <a:endParaRPr lang="pt-BR" sz="1400" kern="0" dirty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700" kern="0" dirty="0"/>
              <a:t>Reviewed Frequency </a:t>
            </a:r>
            <a:r>
              <a:rPr lang="en-US" sz="1700" kern="0" dirty="0" smtClean="0"/>
              <a:t>Events (cont.)</a:t>
            </a:r>
            <a:endParaRPr lang="pt-BR" sz="1700" kern="0" dirty="0" smtClean="0"/>
          </a:p>
          <a:p>
            <a:pPr lvl="2"/>
            <a:r>
              <a:rPr lang="pt-BR" sz="1400" kern="0" dirty="0" smtClean="0"/>
              <a:t>8/28/2016 14:13:33</a:t>
            </a:r>
            <a:endParaRPr lang="pt-BR" sz="1400" kern="0" dirty="0"/>
          </a:p>
          <a:p>
            <a:pPr lvl="3"/>
            <a:r>
              <a:rPr lang="pt-BR" sz="1100" kern="0" dirty="0"/>
              <a:t>Loss of </a:t>
            </a:r>
            <a:r>
              <a:rPr lang="pt-BR" sz="1100" kern="0" dirty="0" smtClean="0"/>
              <a:t>534</a:t>
            </a:r>
            <a:r>
              <a:rPr lang="pt-BR" sz="1100" kern="0" dirty="0" smtClean="0"/>
              <a:t>MW</a:t>
            </a:r>
            <a:endParaRPr lang="pt-BR" sz="1100" kern="0" dirty="0"/>
          </a:p>
          <a:p>
            <a:pPr lvl="3"/>
            <a:r>
              <a:rPr lang="pt-BR" sz="1100" kern="0" dirty="0" smtClean="0"/>
              <a:t>628 </a:t>
            </a:r>
            <a:r>
              <a:rPr lang="pt-BR" sz="1100" kern="0" dirty="0"/>
              <a:t>MW/0.1HZ </a:t>
            </a:r>
            <a:r>
              <a:rPr lang="pt-BR" sz="1100" kern="0" dirty="0" smtClean="0"/>
              <a:t>Response</a:t>
            </a:r>
          </a:p>
          <a:p>
            <a:pPr lvl="3"/>
            <a:r>
              <a:rPr lang="en-US" sz="1100" kern="0" dirty="0"/>
              <a:t>1</a:t>
            </a:r>
            <a:r>
              <a:rPr lang="en-US" sz="1100" kern="0" dirty="0" smtClean="0"/>
              <a:t> </a:t>
            </a:r>
            <a:r>
              <a:rPr lang="en-US" sz="1100" kern="0" dirty="0"/>
              <a:t>of </a:t>
            </a:r>
            <a:r>
              <a:rPr lang="en-US" sz="1100" kern="0" dirty="0" smtClean="0"/>
              <a:t>38</a:t>
            </a:r>
            <a:r>
              <a:rPr lang="en-US" sz="1100" kern="0" dirty="0" smtClean="0"/>
              <a:t> </a:t>
            </a:r>
            <a:r>
              <a:rPr lang="en-US" sz="11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100" kern="0" dirty="0"/>
              <a:t>3</a:t>
            </a:r>
            <a:r>
              <a:rPr lang="en-US" sz="1100" kern="0" dirty="0" smtClean="0"/>
              <a:t> </a:t>
            </a:r>
            <a:r>
              <a:rPr lang="en-US" sz="1100" kern="0" dirty="0"/>
              <a:t>of </a:t>
            </a:r>
            <a:r>
              <a:rPr lang="en-US" sz="1100" kern="0" dirty="0" smtClean="0"/>
              <a:t>38</a:t>
            </a:r>
            <a:r>
              <a:rPr lang="en-US" sz="1100" kern="0" dirty="0" smtClean="0"/>
              <a:t> </a:t>
            </a:r>
            <a:r>
              <a:rPr lang="en-US" sz="1100" kern="0" dirty="0"/>
              <a:t>Generation Resources providing RRS had less than 75% of their expected Sustained Primary Frequency </a:t>
            </a:r>
            <a:r>
              <a:rPr lang="en-US" sz="1100" kern="0" dirty="0" smtClean="0"/>
              <a:t>Response</a:t>
            </a:r>
          </a:p>
          <a:p>
            <a:pPr lvl="2"/>
            <a:r>
              <a:rPr lang="pt-BR" sz="1400" kern="0" dirty="0" smtClean="0"/>
              <a:t>8/31/2016 02:53:16</a:t>
            </a:r>
            <a:endParaRPr lang="pt-BR" sz="1400" kern="0" dirty="0"/>
          </a:p>
          <a:p>
            <a:pPr lvl="3"/>
            <a:r>
              <a:rPr lang="pt-BR" sz="1100" kern="0" dirty="0"/>
              <a:t>Loss of </a:t>
            </a:r>
            <a:r>
              <a:rPr lang="pt-BR" sz="1100" kern="0" dirty="0" smtClean="0"/>
              <a:t>596MW</a:t>
            </a:r>
            <a:endParaRPr lang="pt-BR" sz="1100" kern="0" dirty="0"/>
          </a:p>
          <a:p>
            <a:pPr lvl="3"/>
            <a:r>
              <a:rPr lang="pt-BR" sz="1100" kern="0" dirty="0" smtClean="0"/>
              <a:t>864 </a:t>
            </a:r>
            <a:r>
              <a:rPr lang="pt-BR" sz="1100" kern="0" dirty="0"/>
              <a:t>MW/0.1HZ Response</a:t>
            </a:r>
          </a:p>
          <a:p>
            <a:pPr lvl="3"/>
            <a:r>
              <a:rPr lang="en-US" sz="1100" kern="0" dirty="0" smtClean="0"/>
              <a:t>2 </a:t>
            </a:r>
            <a:r>
              <a:rPr lang="en-US" sz="1100" kern="0" dirty="0"/>
              <a:t>of </a:t>
            </a:r>
            <a:r>
              <a:rPr lang="en-US" sz="1100" kern="0" dirty="0" smtClean="0"/>
              <a:t>48 </a:t>
            </a:r>
            <a:r>
              <a:rPr lang="en-US" sz="11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100" kern="0" dirty="0" smtClean="0"/>
              <a:t>1 </a:t>
            </a:r>
            <a:r>
              <a:rPr lang="en-US" sz="1100" kern="0" dirty="0"/>
              <a:t>of </a:t>
            </a:r>
            <a:r>
              <a:rPr lang="en-US" sz="1100" kern="0" dirty="0" smtClean="0"/>
              <a:t>48 </a:t>
            </a:r>
            <a:r>
              <a:rPr lang="en-US" sz="1100" kern="0" dirty="0"/>
              <a:t>Generation Resources providing RRS had less than 75% of their expected Sustained Primary Frequency Response </a:t>
            </a:r>
            <a:endParaRPr lang="pt-BR" sz="1100" kern="0" dirty="0"/>
          </a:p>
          <a:p>
            <a:pPr lvl="2"/>
            <a:r>
              <a:rPr lang="pt-BR" sz="1400" kern="0" dirty="0" smtClean="0"/>
              <a:t>9/8/2016 13:22:56</a:t>
            </a:r>
            <a:endParaRPr lang="pt-BR" sz="1400" kern="0" dirty="0"/>
          </a:p>
          <a:p>
            <a:pPr lvl="3"/>
            <a:r>
              <a:rPr lang="pt-BR" sz="1100" kern="0" dirty="0"/>
              <a:t>Loss of </a:t>
            </a:r>
            <a:r>
              <a:rPr lang="pt-BR" sz="1100" kern="0" dirty="0" smtClean="0"/>
              <a:t>582MW</a:t>
            </a:r>
            <a:endParaRPr lang="pt-BR" sz="1100" kern="0" dirty="0"/>
          </a:p>
          <a:p>
            <a:pPr lvl="3"/>
            <a:r>
              <a:rPr lang="pt-BR" sz="1100" kern="0" dirty="0" smtClean="0"/>
              <a:t>746 </a:t>
            </a:r>
            <a:r>
              <a:rPr lang="pt-BR" sz="1100" kern="0" dirty="0"/>
              <a:t>MW/0.1HZ Response</a:t>
            </a:r>
          </a:p>
          <a:p>
            <a:pPr lvl="3"/>
            <a:r>
              <a:rPr lang="en-US" sz="1100" kern="0" dirty="0" smtClean="0"/>
              <a:t>7 </a:t>
            </a:r>
            <a:r>
              <a:rPr lang="en-US" sz="1100" kern="0" dirty="0"/>
              <a:t>of </a:t>
            </a:r>
            <a:r>
              <a:rPr lang="en-US" sz="1100" kern="0" dirty="0" smtClean="0"/>
              <a:t>45 </a:t>
            </a:r>
            <a:r>
              <a:rPr lang="en-US" sz="1100" kern="0" dirty="0"/>
              <a:t>Generation Resources providing RRS had less than 75% of their expected Initial Primary Frequency Response.</a:t>
            </a:r>
          </a:p>
          <a:p>
            <a:pPr lvl="3"/>
            <a:r>
              <a:rPr lang="en-US" sz="1100" kern="0" dirty="0" smtClean="0"/>
              <a:t>7 </a:t>
            </a:r>
            <a:r>
              <a:rPr lang="en-US" sz="1100" kern="0" dirty="0"/>
              <a:t>of </a:t>
            </a:r>
            <a:r>
              <a:rPr lang="en-US" sz="1100" kern="0" dirty="0" smtClean="0"/>
              <a:t>45 </a:t>
            </a:r>
            <a:r>
              <a:rPr lang="en-US" sz="1100" kern="0" dirty="0"/>
              <a:t>Generation Resources providing RRS had less than 75% of their expected Sustained Primary Frequency Response </a:t>
            </a:r>
            <a:endParaRPr lang="pt-BR" sz="1100" kern="0" dirty="0"/>
          </a:p>
          <a:p>
            <a:pPr marL="1371600" lvl="3" indent="0">
              <a:buNone/>
            </a:pPr>
            <a:r>
              <a:rPr lang="en-US" sz="1100" kern="0" dirty="0" smtClean="0"/>
              <a:t> </a:t>
            </a:r>
            <a:endParaRPr lang="pt-BR" sz="1100" kern="0" dirty="0" smtClean="0"/>
          </a:p>
          <a:p>
            <a:pPr lvl="3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There was </a:t>
            </a:r>
            <a:r>
              <a:rPr lang="en-US" sz="2800" dirty="0"/>
              <a:t>4</a:t>
            </a:r>
            <a:r>
              <a:rPr lang="en-US" sz="2800" dirty="0" smtClean="0"/>
              <a:t> FMEs </a:t>
            </a:r>
            <a:r>
              <a:rPr lang="en-US" sz="2800" dirty="0" smtClean="0"/>
              <a:t>in </a:t>
            </a:r>
            <a:r>
              <a:rPr lang="en-US" sz="2800" dirty="0" smtClean="0"/>
              <a:t>October.</a:t>
            </a:r>
            <a:endParaRPr lang="en-US" sz="2800" dirty="0"/>
          </a:p>
          <a:p>
            <a:pPr lvl="1"/>
            <a:r>
              <a:rPr lang="en-US" sz="2400" dirty="0" smtClean="0"/>
              <a:t>10</a:t>
            </a:r>
            <a:r>
              <a:rPr lang="en-US" sz="2400" dirty="0" smtClean="0"/>
              <a:t>/6/2016 15:28:00</a:t>
            </a:r>
            <a:endParaRPr lang="en-US" sz="2400" dirty="0"/>
          </a:p>
          <a:p>
            <a:pPr lvl="2"/>
            <a:r>
              <a:rPr lang="en-US" sz="2000" dirty="0" smtClean="0"/>
              <a:t>Loss of </a:t>
            </a:r>
            <a:r>
              <a:rPr lang="en-US" sz="2000" dirty="0" smtClean="0"/>
              <a:t>571 </a:t>
            </a:r>
            <a:r>
              <a:rPr lang="en-US" sz="2000" dirty="0" smtClean="0"/>
              <a:t>MW</a:t>
            </a:r>
          </a:p>
          <a:p>
            <a:pPr lvl="2"/>
            <a:r>
              <a:rPr lang="en-US" sz="2000" dirty="0" smtClean="0"/>
              <a:t>Interconnection </a:t>
            </a:r>
            <a:r>
              <a:rPr lang="en-US" sz="2000" dirty="0"/>
              <a:t>Frequency Response: </a:t>
            </a:r>
            <a:r>
              <a:rPr lang="en-US" sz="2000" dirty="0" smtClean="0"/>
              <a:t>725 </a:t>
            </a:r>
            <a:r>
              <a:rPr lang="en-US" sz="2000" dirty="0"/>
              <a:t>MW/0.1 </a:t>
            </a:r>
            <a:r>
              <a:rPr lang="en-US" sz="2000" dirty="0" smtClean="0"/>
              <a:t>Hz</a:t>
            </a:r>
          </a:p>
          <a:p>
            <a:pPr lvl="2"/>
            <a:r>
              <a:rPr lang="en-US" sz="2000" dirty="0" smtClean="0"/>
              <a:t>14 </a:t>
            </a:r>
            <a:r>
              <a:rPr lang="en-US" sz="2000" dirty="0" smtClean="0"/>
              <a:t>of </a:t>
            </a:r>
            <a:r>
              <a:rPr lang="en-US" sz="2000" dirty="0" smtClean="0"/>
              <a:t>48 </a:t>
            </a:r>
            <a:r>
              <a:rPr lang="en-US" sz="2000" dirty="0" smtClean="0"/>
              <a:t>Evaluated Generation </a:t>
            </a:r>
            <a:r>
              <a:rPr lang="en-US" sz="2000" dirty="0"/>
              <a:t>Resources had less than 75% of their expected Initial Primary Frequency Response.</a:t>
            </a:r>
          </a:p>
          <a:p>
            <a:pPr lvl="2"/>
            <a:r>
              <a:rPr lang="en-US" sz="2000" dirty="0" smtClean="0"/>
              <a:t>11 </a:t>
            </a:r>
            <a:r>
              <a:rPr lang="en-US" sz="2000" dirty="0"/>
              <a:t>of </a:t>
            </a:r>
            <a:r>
              <a:rPr lang="en-US" sz="2000" dirty="0" smtClean="0"/>
              <a:t>48 </a:t>
            </a:r>
            <a:r>
              <a:rPr lang="en-US" sz="2000" dirty="0"/>
              <a:t>Evaluated Generation Resources had less than 75% of their expected Sustained Primary Frequency Response</a:t>
            </a:r>
            <a:r>
              <a:rPr lang="en-US" sz="2000" dirty="0" smtClean="0"/>
              <a:t>.</a:t>
            </a:r>
          </a:p>
          <a:p>
            <a:pPr lvl="1"/>
            <a:r>
              <a:rPr lang="en-US" sz="2400" dirty="0" smtClean="0"/>
              <a:t>10/13/2016 11:46:13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819 </a:t>
            </a:r>
            <a:r>
              <a:rPr lang="en-US" sz="2000" dirty="0"/>
              <a:t>MW</a:t>
            </a:r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1,155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/>
              <a:t>3</a:t>
            </a:r>
            <a:r>
              <a:rPr lang="en-US" sz="20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41 </a:t>
            </a:r>
            <a:r>
              <a:rPr lang="en-US" sz="20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2000" dirty="0" smtClean="0"/>
              <a:t>4 </a:t>
            </a:r>
            <a:r>
              <a:rPr lang="en-US" sz="2000" dirty="0"/>
              <a:t>of </a:t>
            </a:r>
            <a:r>
              <a:rPr lang="en-US" sz="2000" dirty="0" smtClean="0"/>
              <a:t>41 </a:t>
            </a:r>
            <a:r>
              <a:rPr lang="en-US" sz="2000" dirty="0"/>
              <a:t>Evaluated Generation Resources had less than 75% of their expected Sustained Primary Frequency </a:t>
            </a:r>
            <a:r>
              <a:rPr lang="en-US" sz="2000" dirty="0" smtClean="0"/>
              <a:t>Response.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 smtClean="0"/>
              <a:t>10/23/2016 14:34:38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621 </a:t>
            </a:r>
            <a:r>
              <a:rPr lang="en-US" sz="2000" dirty="0"/>
              <a:t>MW</a:t>
            </a:r>
          </a:p>
          <a:p>
            <a:pPr lvl="2"/>
            <a:r>
              <a:rPr lang="en-US" sz="2000" dirty="0"/>
              <a:t>Interconnection </a:t>
            </a:r>
            <a:r>
              <a:rPr lang="en-US" sz="2000" dirty="0"/>
              <a:t>Frequency Response: </a:t>
            </a:r>
            <a:r>
              <a:rPr lang="en-US" sz="2000" dirty="0" smtClean="0"/>
              <a:t>1,001 </a:t>
            </a:r>
            <a:r>
              <a:rPr lang="en-US" sz="2000" dirty="0"/>
              <a:t>MW/0.1 </a:t>
            </a:r>
            <a:r>
              <a:rPr lang="en-US" sz="2000" dirty="0"/>
              <a:t>Hz</a:t>
            </a:r>
          </a:p>
          <a:p>
            <a:pPr lvl="2"/>
            <a:r>
              <a:rPr lang="en-US" sz="2000" dirty="0" smtClean="0"/>
              <a:t>6 </a:t>
            </a:r>
            <a:r>
              <a:rPr lang="en-US" sz="2000" dirty="0"/>
              <a:t>of </a:t>
            </a:r>
            <a:r>
              <a:rPr lang="en-US" sz="2000" dirty="0" smtClean="0"/>
              <a:t>54 </a:t>
            </a:r>
            <a:r>
              <a:rPr lang="en-US" sz="2000" dirty="0"/>
              <a:t>Evaluated Generation </a:t>
            </a:r>
            <a:r>
              <a:rPr lang="en-US" sz="2000" dirty="0"/>
              <a:t>Resources had less than 75% of their expected Initial Primary Frequency Response.</a:t>
            </a:r>
          </a:p>
          <a:p>
            <a:pPr lvl="2"/>
            <a:r>
              <a:rPr lang="en-US" sz="2000" dirty="0" smtClean="0"/>
              <a:t>9 </a:t>
            </a:r>
            <a:r>
              <a:rPr lang="en-US" sz="2000" dirty="0"/>
              <a:t>of </a:t>
            </a:r>
            <a:r>
              <a:rPr lang="en-US" sz="2000" dirty="0" smtClean="0"/>
              <a:t>54 </a:t>
            </a:r>
            <a:r>
              <a:rPr lang="en-US" sz="2000" dirty="0"/>
              <a:t>Evaluated Generation Resources had less than 75% of their expected Sustained Primary Frequency Response</a:t>
            </a:r>
            <a:r>
              <a:rPr lang="en-US" sz="2000" dirty="0"/>
              <a:t>.</a:t>
            </a:r>
          </a:p>
          <a:p>
            <a:pPr lvl="1"/>
            <a:r>
              <a:rPr lang="en-US" sz="2400" dirty="0" smtClean="0"/>
              <a:t>10/28/2016 12:14:36</a:t>
            </a:r>
            <a:endParaRPr lang="en-US" sz="2400" dirty="0"/>
          </a:p>
          <a:p>
            <a:pPr lvl="2"/>
            <a:r>
              <a:rPr lang="en-US" sz="2000" dirty="0"/>
              <a:t>Loss of </a:t>
            </a:r>
            <a:r>
              <a:rPr lang="en-US" sz="2000" dirty="0" smtClean="0"/>
              <a:t>599 </a:t>
            </a:r>
            <a:r>
              <a:rPr lang="en-US" sz="2000" dirty="0"/>
              <a:t>MW</a:t>
            </a:r>
          </a:p>
          <a:p>
            <a:pPr lvl="2"/>
            <a:r>
              <a:rPr lang="en-US" sz="2000" dirty="0"/>
              <a:t>Interconnection Frequency Response: </a:t>
            </a:r>
            <a:r>
              <a:rPr lang="en-US" sz="2000" dirty="0" smtClean="0"/>
              <a:t>922 </a:t>
            </a:r>
            <a:r>
              <a:rPr lang="en-US" sz="2000" dirty="0"/>
              <a:t>MW/0.1 Hz</a:t>
            </a:r>
          </a:p>
          <a:p>
            <a:pPr lvl="2"/>
            <a:r>
              <a:rPr lang="en-US" sz="2000" dirty="0" smtClean="0"/>
              <a:t>10 </a:t>
            </a:r>
            <a:r>
              <a:rPr lang="en-US" sz="2000" dirty="0"/>
              <a:t>of </a:t>
            </a:r>
            <a:r>
              <a:rPr lang="en-US" sz="2000" dirty="0" smtClean="0"/>
              <a:t>54 </a:t>
            </a:r>
            <a:r>
              <a:rPr lang="en-US" sz="2000" dirty="0"/>
              <a:t>Evaluated Generation Resources had less than 75% of their expected Initial Primary Frequency Response.</a:t>
            </a:r>
          </a:p>
          <a:p>
            <a:pPr lvl="2"/>
            <a:r>
              <a:rPr lang="en-US" sz="2000" dirty="0" smtClean="0"/>
              <a:t>7 </a:t>
            </a:r>
            <a:r>
              <a:rPr lang="en-US" sz="2000" dirty="0"/>
              <a:t>of </a:t>
            </a:r>
            <a:r>
              <a:rPr lang="en-US" sz="2000" dirty="0" smtClean="0"/>
              <a:t>54 </a:t>
            </a:r>
            <a:r>
              <a:rPr lang="en-US" sz="2000" dirty="0"/>
              <a:t>Evaluated Generation Resources had less than 75% of their expected Sustained Primary Frequency </a:t>
            </a:r>
            <a:r>
              <a:rPr lang="en-US" sz="2000" dirty="0"/>
              <a:t>Response.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845" y="828675"/>
            <a:ext cx="703273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</a:t>
            </a:r>
            <a:r>
              <a:rPr lang="en-US" sz="1200" dirty="0" smtClean="0"/>
              <a:t>843.14 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34af464-7aa1-4edd-9be4-83dffc1cb926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5558</TotalTime>
  <Words>652</Words>
  <Application>Microsoft Office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Meeting Minutes (cont.)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196</cp:revision>
  <cp:lastPrinted>2013-01-30T23:16:36Z</cp:lastPrinted>
  <dcterms:created xsi:type="dcterms:W3CDTF">2010-04-12T23:12:02Z</dcterms:created>
  <dcterms:modified xsi:type="dcterms:W3CDTF">2016-11-02T19:05:03Z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