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2" r:id="rId9"/>
    <p:sldId id="274" r:id="rId10"/>
    <p:sldId id="278" r:id="rId11"/>
    <p:sldId id="276" r:id="rId12"/>
    <p:sldId id="277" r:id="rId13"/>
    <p:sldId id="279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30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89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18288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Generation Resource Energy and Regulation Deployment Performance – </a:t>
            </a: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October </a:t>
            </a: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2016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41910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kern="0" dirty="0">
                <a:solidFill>
                  <a:srgbClr val="000000"/>
                </a:solidFill>
                <a:latin typeface="Arial Black" pitchFamily="34" charset="0"/>
              </a:rPr>
              <a:t>QMWG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11/14/2016</a:t>
            </a:r>
            <a:endParaRPr lang="en-US" altLang="en-US" sz="2000" kern="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 </a:t>
            </a:r>
            <a:r>
              <a:rPr lang="en-US" altLang="en-US" dirty="0" smtClean="0"/>
              <a:t>October2016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636044"/>
              </p:ext>
            </p:extLst>
          </p:nvPr>
        </p:nvGraphicFramePr>
        <p:xfrm>
          <a:off x="228600" y="8382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IRR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Fleet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&lt;95%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&gt;100 INT; &lt;95%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Average (%)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75.32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52.22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86.03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Median (%)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88.99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78.36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87.11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Average ERR(MW)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Median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ERR(MW)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2.59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INTERVALS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4263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1974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100+ INT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AVE INT SCORED</a:t>
                      </a: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b"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57200" y="41148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dirty="0"/>
              <a:t>Non IRR GREDP &lt; 85% </a:t>
            </a:r>
            <a:r>
              <a:rPr lang="en-US" altLang="en-US" dirty="0" smtClean="0"/>
              <a:t>10/31/2016</a:t>
            </a:r>
            <a:endParaRPr lang="en-US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884398"/>
              </p:ext>
            </p:extLst>
          </p:nvPr>
        </p:nvGraphicFramePr>
        <p:xfrm>
          <a:off x="457200" y="4484133"/>
          <a:ext cx="8382000" cy="1720831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3406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Dev(GREDP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1924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1.87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84.44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177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3.39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83.10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142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196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1.79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62.76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105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23.08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106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2.07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36.36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1,231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79.61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altLang="en-US" dirty="0" smtClean="0"/>
              <a:t>IRR GREDP &gt; .95  </a:t>
            </a:r>
            <a:r>
              <a:rPr lang="en-US" altLang="en-US" dirty="0" smtClean="0"/>
              <a:t>(42) October </a:t>
            </a:r>
            <a:r>
              <a:rPr lang="en-US" altLang="en-US" dirty="0" smtClean="0"/>
              <a:t>2016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870540"/>
              </p:ext>
            </p:extLst>
          </p:nvPr>
        </p:nvGraphicFramePr>
        <p:xfrm>
          <a:off x="381000" y="914405"/>
          <a:ext cx="8382000" cy="5181598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6444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 Dev (ATG-Exp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334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97.31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327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96.02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261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1.02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97.32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2.95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99.57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1.71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97.61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10.05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3.34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98.66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97.14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2.23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98.97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2.19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2.18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1.05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97.37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2.63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2.71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altLang="en-US" dirty="0" smtClean="0"/>
              <a:t>IRR GREDP &gt; .95  </a:t>
            </a:r>
            <a:r>
              <a:rPr lang="en-US" altLang="en-US" dirty="0" smtClean="0"/>
              <a:t>(42) October </a:t>
            </a:r>
            <a:r>
              <a:rPr lang="en-US" altLang="en-US" dirty="0" smtClean="0"/>
              <a:t>2016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450319"/>
              </p:ext>
            </p:extLst>
          </p:nvPr>
        </p:nvGraphicFramePr>
        <p:xfrm>
          <a:off x="381000" y="914405"/>
          <a:ext cx="8382000" cy="5257794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65388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 Dev (ATG-Exp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2.24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1.03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5.74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2.41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1.94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4.43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1.41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0.80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0.75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3.96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3.76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676093"/>
              </p:ext>
            </p:extLst>
          </p:nvPr>
        </p:nvGraphicFramePr>
        <p:xfrm>
          <a:off x="381000" y="838201"/>
          <a:ext cx="8229600" cy="5257796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403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 Dev (ATG-Exp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2.90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3.87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2.88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2.21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3.48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2.82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2.50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49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2,247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2,289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3.35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98.17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 smtClean="0"/>
              <a:t>IRR GREDP &gt; .95  </a:t>
            </a:r>
            <a:r>
              <a:rPr lang="en-US" altLang="en-US" dirty="0" smtClean="0"/>
              <a:t>(42) October </a:t>
            </a:r>
            <a:r>
              <a:rPr lang="en-US" altLang="en-US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45788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 smtClean="0"/>
              <a:t>IRR GREDP &lt; .95  </a:t>
            </a:r>
            <a:r>
              <a:rPr lang="en-US" altLang="en-US" dirty="0" smtClean="0"/>
              <a:t>(44</a:t>
            </a:r>
            <a:r>
              <a:rPr lang="en-US" altLang="en-US" dirty="0" smtClean="0"/>
              <a:t>) </a:t>
            </a:r>
            <a:r>
              <a:rPr lang="en-US" altLang="en-US" dirty="0" smtClean="0"/>
              <a:t>October </a:t>
            </a:r>
            <a:r>
              <a:rPr lang="en-US" altLang="en-US" dirty="0" smtClean="0"/>
              <a:t>2016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869970"/>
              </p:ext>
            </p:extLst>
          </p:nvPr>
        </p:nvGraphicFramePr>
        <p:xfrm>
          <a:off x="381000" y="838194"/>
          <a:ext cx="8458200" cy="5334005"/>
        </p:xfrm>
        <a:graphic>
          <a:graphicData uri="http://schemas.openxmlformats.org/drawingml/2006/table">
            <a:tbl>
              <a:tblPr/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6633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 (ATG-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218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94.95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175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88.00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3.01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87.58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1.46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93.42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87.31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2.96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89.06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61.90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77.08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1.82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87.95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74.68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1.03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90.41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75.00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2.29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1.87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61.36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4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 smtClean="0"/>
              <a:t>IRR GREDP &lt; .95  </a:t>
            </a:r>
            <a:r>
              <a:rPr lang="en-US" altLang="en-US" dirty="0" smtClean="0"/>
              <a:t>(44</a:t>
            </a:r>
            <a:r>
              <a:rPr lang="en-US" altLang="en-US" dirty="0" smtClean="0"/>
              <a:t>) </a:t>
            </a:r>
            <a:r>
              <a:rPr lang="en-US" altLang="en-US" dirty="0" smtClean="0"/>
              <a:t>October </a:t>
            </a:r>
            <a:r>
              <a:rPr lang="en-US" altLang="en-US" dirty="0" smtClean="0"/>
              <a:t>2016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023764"/>
              </p:ext>
            </p:extLst>
          </p:nvPr>
        </p:nvGraphicFramePr>
        <p:xfrm>
          <a:off x="381000" y="838195"/>
          <a:ext cx="8229600" cy="5257807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538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Dev (ATG-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4.17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51.28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2.84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94.59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83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82.35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4.17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87.50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2.63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2.54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85.71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3.88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7.69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1.02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34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2.64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2.84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9.09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45.45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70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1.69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72.73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35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279029"/>
              </p:ext>
            </p:extLst>
          </p:nvPr>
        </p:nvGraphicFramePr>
        <p:xfrm>
          <a:off x="381000" y="838194"/>
          <a:ext cx="8229600" cy="5257808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538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 Dev (ATG-Exp MW)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53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1.76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0.45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44.44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1.57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27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66.67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2.30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3.21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1.29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1.32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17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1.20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43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1.25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Unit 69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2.57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0.00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1,547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1,974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2.55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78.37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 smtClean="0"/>
              <a:t>IRR GREDP &lt; .95  </a:t>
            </a:r>
            <a:r>
              <a:rPr lang="en-US" altLang="en-US" dirty="0" smtClean="0"/>
              <a:t>(44</a:t>
            </a:r>
            <a:r>
              <a:rPr lang="en-US" altLang="en-US" dirty="0" smtClean="0"/>
              <a:t>) </a:t>
            </a:r>
            <a:r>
              <a:rPr lang="en-US" altLang="en-US" dirty="0" smtClean="0"/>
              <a:t>October </a:t>
            </a:r>
            <a:r>
              <a:rPr lang="en-US" altLang="en-US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5481104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</TotalTime>
  <Words>818</Words>
  <Application>Microsoft Office PowerPoint</Application>
  <PresentationFormat>On-screen Show (4:3)</PresentationFormat>
  <Paragraphs>563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Tahoma</vt:lpstr>
      <vt:lpstr>1_Custom Design</vt:lpstr>
      <vt:lpstr>Office Theme</vt:lpstr>
      <vt:lpstr>Custom Design</vt:lpstr>
      <vt:lpstr>PowerPoint Presentation</vt:lpstr>
      <vt:lpstr>IRR Summary October2016</vt:lpstr>
      <vt:lpstr>IRR GREDP &gt; .95  (42) October 2016</vt:lpstr>
      <vt:lpstr>IRR GREDP &gt; .95  (42) October 2016</vt:lpstr>
      <vt:lpstr>IRR GREDP &gt; .95  (42) October 2016</vt:lpstr>
      <vt:lpstr>IRR GREDP &lt; .95  (44) October 2016</vt:lpstr>
      <vt:lpstr>IRR GREDP &lt; .95  (44) October 2016</vt:lpstr>
      <vt:lpstr>IRR GREDP &lt; .95  (44) October 2016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Lowrie, Gene</cp:lastModifiedBy>
  <cp:revision>95</cp:revision>
  <cp:lastPrinted>2016-01-21T20:53:15Z</cp:lastPrinted>
  <dcterms:created xsi:type="dcterms:W3CDTF">2016-01-21T15:20:31Z</dcterms:created>
  <dcterms:modified xsi:type="dcterms:W3CDTF">2016-11-02T17:41:44Z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