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64" r:id="rId3"/>
    <p:sldId id="270" r:id="rId4"/>
    <p:sldId id="26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3D7E3-B8C8-41BC-B734-02B348E15B7E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A1D27-1E10-48FF-9173-A772E3F2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245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A1D27-1E10-48FF-9173-A772E3F23D2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022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ounded Rectangle 6"/>
          <p:cNvSpPr/>
          <p:nvPr userDrawn="1"/>
        </p:nvSpPr>
        <p:spPr>
          <a:xfrm>
            <a:off x="295275" y="161925"/>
            <a:ext cx="11572875" cy="655955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363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82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56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ounded Rectangle 8"/>
          <p:cNvSpPr/>
          <p:nvPr userDrawn="1"/>
        </p:nvSpPr>
        <p:spPr>
          <a:xfrm>
            <a:off x="295275" y="161925"/>
            <a:ext cx="11572875" cy="655955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730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ounded Rectangle 6"/>
          <p:cNvSpPr/>
          <p:nvPr userDrawn="1"/>
        </p:nvSpPr>
        <p:spPr>
          <a:xfrm>
            <a:off x="295275" y="219075"/>
            <a:ext cx="11572875" cy="650240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81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ounded Rectangle 7"/>
          <p:cNvSpPr/>
          <p:nvPr userDrawn="1"/>
        </p:nvSpPr>
        <p:spPr>
          <a:xfrm>
            <a:off x="295275" y="133350"/>
            <a:ext cx="11572875" cy="6588125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38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ounded Rectangle 9"/>
          <p:cNvSpPr/>
          <p:nvPr userDrawn="1"/>
        </p:nvSpPr>
        <p:spPr>
          <a:xfrm>
            <a:off x="295275" y="142875"/>
            <a:ext cx="11572875" cy="657860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605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ounded Rectangle 5"/>
          <p:cNvSpPr/>
          <p:nvPr userDrawn="1"/>
        </p:nvSpPr>
        <p:spPr>
          <a:xfrm>
            <a:off x="295275" y="123825"/>
            <a:ext cx="11572875" cy="659765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606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ounded Rectangle 4"/>
          <p:cNvSpPr/>
          <p:nvPr userDrawn="1"/>
        </p:nvSpPr>
        <p:spPr>
          <a:xfrm>
            <a:off x="295275" y="142875"/>
            <a:ext cx="11572875" cy="657860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44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486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31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10/6/2016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848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rcot.com/content/wcm/key_documents_lists/81137/PGRR_052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PLWG Report to ROS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November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78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PGRRs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1"/>
            <a:ext cx="10515600" cy="4805362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Stability Issues Identified during FIS Process/Impact on Generic Transmission Constraints</a:t>
            </a:r>
            <a:endParaRPr lang="en-US" sz="3200" dirty="0" smtClean="0"/>
          </a:p>
          <a:p>
            <a:pPr lvl="1"/>
            <a:r>
              <a:rPr lang="en-US" sz="2800" dirty="0" smtClean="0"/>
              <a:t>PGRR052 </a:t>
            </a:r>
            <a:r>
              <a:rPr lang="en-US" sz="2800" dirty="0"/>
              <a:t>– Stability Assessment for Interconnecting </a:t>
            </a:r>
            <a:r>
              <a:rPr lang="en-US" sz="2800" dirty="0" smtClean="0"/>
              <a:t>Generation (Consensus)</a:t>
            </a:r>
          </a:p>
          <a:p>
            <a:pPr lvl="2"/>
            <a:r>
              <a:rPr lang="en-US" sz="2400" dirty="0" smtClean="0">
                <a:hlinkClick r:id="rId2"/>
              </a:rPr>
              <a:t>Establishes Requirement for Quarterly Stability Assessment</a:t>
            </a:r>
            <a:r>
              <a:rPr lang="en-US" sz="2400" dirty="0" smtClean="0"/>
              <a:t>.</a:t>
            </a:r>
          </a:p>
          <a:p>
            <a:pPr lvl="1"/>
            <a:r>
              <a:rPr lang="en-US" sz="2800" dirty="0" smtClean="0"/>
              <a:t>PGRR053 </a:t>
            </a:r>
            <a:r>
              <a:rPr lang="en-US" sz="2800" dirty="0"/>
              <a:t>– Addition of Proposed All-Inclusive Generation Resources to the Planning </a:t>
            </a:r>
            <a:r>
              <a:rPr lang="en-US" sz="2800" dirty="0" smtClean="0"/>
              <a:t>Models</a:t>
            </a:r>
          </a:p>
          <a:p>
            <a:pPr lvl="2"/>
            <a:r>
              <a:rPr lang="en-US" sz="2400" dirty="0" smtClean="0"/>
              <a:t>Modifies Section 6.9 Requirements to allow for modelling in SSWG cases earlier.</a:t>
            </a:r>
          </a:p>
          <a:p>
            <a:pPr lvl="2"/>
            <a:r>
              <a:rPr lang="en-US" sz="2400" dirty="0" smtClean="0"/>
              <a:t>Establishes requirement to provide generator data within 60 days of being compliant with Section 6.9</a:t>
            </a:r>
          </a:p>
          <a:p>
            <a:pPr lvl="2"/>
            <a:r>
              <a:rPr lang="en-US" sz="2400" dirty="0" smtClean="0"/>
              <a:t>Resolving language for </a:t>
            </a:r>
            <a:r>
              <a:rPr lang="en-US" sz="2400" dirty="0" smtClean="0"/>
              <a:t>notification </a:t>
            </a:r>
            <a:r>
              <a:rPr lang="en-US" sz="2400" dirty="0" smtClean="0"/>
              <a:t>associated with</a:t>
            </a:r>
            <a:r>
              <a:rPr lang="en-US" sz="2400" dirty="0" smtClean="0"/>
              <a:t> </a:t>
            </a:r>
            <a:r>
              <a:rPr lang="en-US" sz="2400" dirty="0" smtClean="0"/>
              <a:t>60 day period.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10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 Revision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380392"/>
            <a:ext cx="10688515" cy="4796571"/>
          </a:xfrm>
        </p:spPr>
        <p:txBody>
          <a:bodyPr>
            <a:noAutofit/>
          </a:bodyPr>
          <a:lstStyle/>
          <a:p>
            <a:r>
              <a:rPr lang="en-US" dirty="0"/>
              <a:t>Stability Issues Identified during FIS Process/Impact on Generic Transmission Constraints</a:t>
            </a:r>
          </a:p>
          <a:p>
            <a:pPr lvl="1"/>
            <a:r>
              <a:rPr lang="en-US" dirty="0" smtClean="0"/>
              <a:t>Draft </a:t>
            </a:r>
            <a:r>
              <a:rPr lang="en-US" dirty="0"/>
              <a:t>NPRR – Definition of Initial Synchronization and Initial </a:t>
            </a:r>
            <a:r>
              <a:rPr lang="en-US" dirty="0" err="1"/>
              <a:t>Energization</a:t>
            </a:r>
            <a:endParaRPr lang="en-US" dirty="0"/>
          </a:p>
          <a:p>
            <a:pPr lvl="2"/>
            <a:r>
              <a:rPr lang="en-US" dirty="0"/>
              <a:t>Working with interested parties to prepare for formal consideration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Changes classification of Protected Information to allow earlier posting of FIS results to market participants</a:t>
            </a:r>
          </a:p>
          <a:p>
            <a:pPr lvl="2"/>
            <a:r>
              <a:rPr lang="en-US" dirty="0" smtClean="0"/>
              <a:t>Adds reference to Quarterly </a:t>
            </a:r>
            <a:r>
              <a:rPr lang="en-US" dirty="0" err="1" smtClean="0"/>
              <a:t>Stabililty</a:t>
            </a:r>
            <a:r>
              <a:rPr lang="en-US" dirty="0" smtClean="0"/>
              <a:t> Assessment</a:t>
            </a:r>
          </a:p>
          <a:p>
            <a:pPr lvl="2"/>
            <a:r>
              <a:rPr lang="en-US" dirty="0" smtClean="0"/>
              <a:t>Clarifies use of Section 6.9 for Initial Synchronization and Operations Model</a:t>
            </a:r>
            <a:endParaRPr lang="en-US" dirty="0"/>
          </a:p>
          <a:p>
            <a:pPr lvl="1"/>
            <a:r>
              <a:rPr lang="en-US" dirty="0"/>
              <a:t>Draft PGRR – Clarifying Stability Study </a:t>
            </a:r>
            <a:r>
              <a:rPr lang="en-US" dirty="0" smtClean="0"/>
              <a:t>Requirements</a:t>
            </a:r>
          </a:p>
          <a:p>
            <a:pPr lvl="2"/>
            <a:r>
              <a:rPr lang="en-US" dirty="0"/>
              <a:t>Working with interested parties to prepare for formal consideration.</a:t>
            </a:r>
          </a:p>
          <a:p>
            <a:pPr lvl="2"/>
            <a:r>
              <a:rPr lang="en-US" dirty="0" smtClean="0"/>
              <a:t>Adds provisions for making Stability Study results available to IE and Market Participants at the same time.</a:t>
            </a:r>
          </a:p>
          <a:p>
            <a:pPr lvl="2"/>
            <a:r>
              <a:rPr lang="en-US" dirty="0" smtClean="0"/>
              <a:t>Adds provisions to resolve stability issues with no RPG review for upgrades up to $35 MM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10/6/2016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22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9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213</Words>
  <Application>Microsoft Office PowerPoint</Application>
  <PresentationFormat>Widescreen</PresentationFormat>
  <Paragraphs>29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PLWG Report to ROS</vt:lpstr>
      <vt:lpstr>Active PGRRs</vt:lpstr>
      <vt:lpstr>Draft Revision Requests</vt:lpstr>
      <vt:lpstr>the end</vt:lpstr>
    </vt:vector>
  </TitlesOfParts>
  <Company>Lower Colorado River Authority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PLWG Report to ROS</dc:title>
  <dc:creator>Charles DeWitt</dc:creator>
  <cp:lastModifiedBy>Charles DeWitt 10/31</cp:lastModifiedBy>
  <cp:revision>37</cp:revision>
  <dcterms:created xsi:type="dcterms:W3CDTF">2016-08-31T14:31:10Z</dcterms:created>
  <dcterms:modified xsi:type="dcterms:W3CDTF">2016-11-02T15:39:27Z</dcterms:modified>
</cp:coreProperties>
</file>