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B875B-6677-4A67-8CB7-D79FF27CA047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94DE1-8211-4D34-B5B9-BFFF3B51F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6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AutoNum type="arabicPeriod" startAt="2"/>
            </a:pPr>
            <a:r>
              <a:rPr lang="en-US" dirty="0" smtClean="0"/>
              <a:t>(e.g. bypass ERCOT interconnection studies where minimum load on the DGR feeder is greater than </a:t>
            </a:r>
            <a:r>
              <a:rPr lang="en-US" dirty="0" err="1" smtClean="0"/>
              <a:t>Pmax</a:t>
            </a:r>
            <a:r>
              <a:rPr lang="en-US" dirty="0" smtClean="0"/>
              <a:t> on the DGR)</a:t>
            </a:r>
          </a:p>
          <a:p>
            <a:pPr marL="514350" indent="-514350">
              <a:buAutoNum type="arabicPeriod" startAt="2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94DE1-8211-4D34-B5B9-BFFF3B51FED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08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20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3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1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66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0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23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31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8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61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96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8F760-EAC3-454E-BC29-B9970F3D3EC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82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8F760-EAC3-454E-BC29-B9970F3D3EC2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BB040-5C16-4B77-9446-ADD0C0789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0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Requiem for DREAM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90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2"/>
            </a:pPr>
            <a:r>
              <a:rPr lang="en-US" dirty="0" smtClean="0"/>
              <a:t>Right-size the ERCOT interconnection process for distributed resources</a:t>
            </a:r>
          </a:p>
          <a:p>
            <a:pPr marL="514350" indent="-514350">
              <a:buAutoNum type="alphaLcPeriod"/>
            </a:pPr>
            <a:r>
              <a:rPr lang="en-US" dirty="0" smtClean="0"/>
              <a:t>Enable a nodal dispatch</a:t>
            </a:r>
          </a:p>
          <a:p>
            <a:pPr marL="514350" indent="-514350">
              <a:buAutoNum type="alphaLcPeriod"/>
            </a:pPr>
            <a:r>
              <a:rPr lang="en-US" dirty="0" smtClean="0"/>
              <a:t>Enable participation in ancillary services</a:t>
            </a:r>
          </a:p>
          <a:p>
            <a:pPr marL="514350" indent="-514350">
              <a:buAutoNum type="alphaLcPeriod"/>
            </a:pPr>
            <a:r>
              <a:rPr lang="en-US" dirty="0" smtClean="0"/>
              <a:t>Leverage existing protocols and practices for Generation Resources</a:t>
            </a:r>
          </a:p>
          <a:p>
            <a:pPr marL="514350" indent="-514350">
              <a:buAutoNum type="alphaLcPeriod"/>
            </a:pPr>
            <a:r>
              <a:rPr lang="en-US" dirty="0" smtClean="0"/>
              <a:t>Comply with PUC rule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736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53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 777 Shortcomings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i="1" dirty="0" smtClean="0"/>
              <a:t>As identified by stakeholders</a:t>
            </a:r>
          </a:p>
          <a:p>
            <a:pPr marL="514350" indent="-514350">
              <a:buAutoNum type="arabicPeriod"/>
            </a:pPr>
            <a:r>
              <a:rPr lang="en-US" i="1" dirty="0" smtClean="0"/>
              <a:t>What about ancillaries?</a:t>
            </a:r>
          </a:p>
          <a:p>
            <a:pPr marL="514350" indent="-514350">
              <a:buAutoNum type="arabicPeriod"/>
            </a:pPr>
            <a:endParaRPr lang="en-US" i="1" dirty="0" smtClean="0"/>
          </a:p>
          <a:p>
            <a:pPr marL="514350" indent="-514350">
              <a:buAutoNum type="arabicPeriod"/>
            </a:pPr>
            <a:r>
              <a:rPr lang="en-US" i="1" dirty="0" smtClean="0"/>
              <a:t>What about nodal dispatch and settlement?</a:t>
            </a:r>
          </a:p>
          <a:p>
            <a:pPr marL="514350" indent="-514350">
              <a:buAutoNum type="arabicPeriod"/>
            </a:pPr>
            <a:endParaRPr lang="en-US" i="1" dirty="0"/>
          </a:p>
          <a:p>
            <a:pPr marL="514350" indent="-514350">
              <a:buAutoNum type="arabicPeriod"/>
            </a:pPr>
            <a:r>
              <a:rPr lang="en-US" i="1" dirty="0" smtClean="0"/>
              <a:t>Resources must be paid nodal, 777 pays a resource load zone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17274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Ancillaries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NPRR 777 was authored assuming that distributed resources that could respond as a reserve would be best suited for ERS.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Numerous providers expressed interest in providing Non-Spin and Responsive Reserve Service.</a:t>
            </a:r>
            <a:r>
              <a:rPr lang="en-US" i="1" dirty="0" smtClean="0"/>
              <a:t>  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The NPRR targeted price-responsive distributed generators, and did not consider future deployment of storage providers.  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0783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Nodal Settlement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ERCOT, among others, expressed concern that </a:t>
            </a:r>
            <a:r>
              <a:rPr lang="en-US" u="sng" dirty="0"/>
              <a:t>with high DG penetration</a:t>
            </a:r>
            <a:r>
              <a:rPr lang="en-US" dirty="0"/>
              <a:t>, continuing to settle DG at Zonal would be a retreat from the concept and goals of a Nodal market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DREAM meetings focused on system limitations associated with establishing many resource nodes to accommodate distributed resources.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Mobile generators also create unique issues for efficient participation in energy and CRR markets.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506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Resources must be paid a nodal price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NPRR 777 was authored to leverage existing settlement structures, and extend them to distributed resources based upon a load-zone price and dispatch.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PUC rule requires Resources be paid a nodal price.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 smtClean="0"/>
              <a:t>What is a generator but is not a Resource?</a:t>
            </a:r>
          </a:p>
        </p:txBody>
      </p:sp>
    </p:spTree>
    <p:extLst>
      <p:ext uri="{BB962C8B-B14F-4D97-AF65-F5344CB8AC3E}">
        <p14:creationId xmlns:p14="http://schemas.microsoft.com/office/powerpoint/2010/main" val="2958272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Create an option for price-responsive distributed  resources to participate in an ERCOT dispatch.</a:t>
            </a:r>
          </a:p>
          <a:p>
            <a:pPr marL="0" indent="0">
              <a:buNone/>
            </a:pPr>
            <a:r>
              <a:rPr lang="en-US" dirty="0" smtClean="0"/>
              <a:t>	A.  Improved market transparency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B.  Efficient price formation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C.  Improved ERCOT awareness and control 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AutoNum type="arabicPeriod" startAt="2"/>
            </a:pPr>
            <a:r>
              <a:rPr lang="en-US" dirty="0" smtClean="0"/>
              <a:t>Streamline the ERCOT interconnection process to eliminate steps unnecessary for distributed resources, such that distributed resources have a reasonably onerous process to become a “Diet Generation Resource.”</a:t>
            </a:r>
          </a:p>
          <a:p>
            <a:pPr marL="400050" lvl="1" indent="0">
              <a:buNone/>
            </a:pPr>
            <a:r>
              <a:rPr lang="en-US" dirty="0"/>
              <a:t>	</a:t>
            </a:r>
            <a:r>
              <a:rPr lang="en-US" sz="3200" dirty="0" smtClean="0"/>
              <a:t>A.  Enable a more efficient dispatch</a:t>
            </a:r>
          </a:p>
          <a:p>
            <a:pPr marL="400050" lvl="1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B.  Enable participation in all ancillaries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59934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Updated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 startAt="3"/>
            </a:pPr>
            <a:r>
              <a:rPr lang="en-US" dirty="0" smtClean="0"/>
              <a:t>Leverage existing ERS structures</a:t>
            </a:r>
            <a:r>
              <a:rPr lang="en-US" baseline="30000" dirty="0" smtClean="0"/>
              <a:t>*</a:t>
            </a:r>
            <a:r>
              <a:rPr lang="en-US" dirty="0" smtClean="0"/>
              <a:t>, enhance the program to allow ERS resources to telemeter an offer to deploy based upon price.</a:t>
            </a:r>
          </a:p>
          <a:p>
            <a:pPr marL="914400" lvl="1" indent="-514350">
              <a:buAutoNum type="alphaUcPeriod"/>
            </a:pPr>
            <a:r>
              <a:rPr lang="en-US" dirty="0" smtClean="0"/>
              <a:t>Utilize existing M&amp;V</a:t>
            </a:r>
          </a:p>
          <a:p>
            <a:pPr marL="914400" lvl="1" indent="-514350">
              <a:buAutoNum type="alphaUcPeriod"/>
            </a:pPr>
            <a:r>
              <a:rPr lang="en-US" dirty="0" smtClean="0"/>
              <a:t>Allow ERS to deploy for price, potentially outside of an ERCOT deployed emergency</a:t>
            </a:r>
          </a:p>
          <a:p>
            <a:pPr marL="914400" lvl="1" indent="-514350">
              <a:buAutoNum type="alphaUcPeriod"/>
            </a:pPr>
            <a:r>
              <a:rPr lang="en-US" dirty="0" smtClean="0"/>
              <a:t>Enable ERS to resolve local congestion based upon price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3615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EWG Matrix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1599"/>
            <a:ext cx="8915400" cy="5185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0004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Repackaging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DREAM awakens as ERS in SCED</a:t>
            </a:r>
          </a:p>
          <a:p>
            <a:pPr marL="0" indent="0">
              <a:buNone/>
            </a:pPr>
            <a:r>
              <a:rPr lang="en-US" i="1" dirty="0" smtClean="0"/>
              <a:t>Major change:  Leverage ERS protocols and practices, rather than Resource protocols and practices.  </a:t>
            </a: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Benefit:</a:t>
            </a:r>
          </a:p>
          <a:p>
            <a:pPr marL="0" indent="0">
              <a:buNone/>
            </a:pPr>
            <a:r>
              <a:rPr lang="en-US" i="1" dirty="0" smtClean="0"/>
              <a:t>Potential to reduce cost of ERS program (ERS participants forfeit capacity payments when deployed for price)</a:t>
            </a:r>
          </a:p>
          <a:p>
            <a:pPr marL="0" indent="0">
              <a:buNone/>
            </a:pPr>
            <a:r>
              <a:rPr lang="en-US" i="1" dirty="0" smtClean="0"/>
              <a:t>Detriment:  </a:t>
            </a:r>
          </a:p>
          <a:p>
            <a:pPr marL="0" indent="0">
              <a:buNone/>
            </a:pPr>
            <a:r>
              <a:rPr lang="en-US" i="1" dirty="0" smtClean="0"/>
              <a:t>ERS timeline for settlement is lengthy</a:t>
            </a:r>
          </a:p>
        </p:txBody>
      </p:sp>
    </p:spTree>
    <p:extLst>
      <p:ext uri="{BB962C8B-B14F-4D97-AF65-F5344CB8AC3E}">
        <p14:creationId xmlns:p14="http://schemas.microsoft.com/office/powerpoint/2010/main" val="2873162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378</Words>
  <Application>Microsoft Office PowerPoint</Application>
  <PresentationFormat>On-screen Show (4:3)</PresentationFormat>
  <Paragraphs>58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Requiem for DREAM</vt:lpstr>
      <vt:lpstr>NPRR 777 Shortcomings</vt:lpstr>
      <vt:lpstr>Ancillaries</vt:lpstr>
      <vt:lpstr>Nodal Settlement</vt:lpstr>
      <vt:lpstr>Resources must be paid a nodal price</vt:lpstr>
      <vt:lpstr>Updated Strategy</vt:lpstr>
      <vt:lpstr>Updated Strategy</vt:lpstr>
      <vt:lpstr>The EWG Matrix</vt:lpstr>
      <vt:lpstr>Repackaging</vt:lpstr>
      <vt:lpstr>Repackaging</vt:lpstr>
      <vt:lpstr>Questions?</vt:lpstr>
    </vt:vector>
  </TitlesOfParts>
  <Company>Shell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Requiem for DREAM</dc:title>
  <dc:creator>Thurnher, Gregory A SENA-STE/7</dc:creator>
  <cp:lastModifiedBy>Suzy Clifton </cp:lastModifiedBy>
  <cp:revision>8</cp:revision>
  <dcterms:created xsi:type="dcterms:W3CDTF">2016-10-01T22:41:25Z</dcterms:created>
  <dcterms:modified xsi:type="dcterms:W3CDTF">2016-11-02T21:22:07Z</dcterms:modified>
</cp:coreProperties>
</file>