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9"/>
  </p:notesMasterIdLst>
  <p:handoutMasterIdLst>
    <p:handoutMasterId r:id="rId10"/>
  </p:handoutMasterIdLst>
  <p:sldIdLst>
    <p:sldId id="260" r:id="rId6"/>
    <p:sldId id="311" r:id="rId7"/>
    <p:sldId id="312"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7" d="100"/>
          <a:sy n="127" d="100"/>
        </p:scale>
        <p:origin x="1086"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32892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651497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1722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458200" y="6223084"/>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5994484"/>
            <a:ext cx="1181868" cy="457200"/>
          </a:xfrm>
          <a:prstGeom prst="rect">
            <a:avLst/>
          </a:prstGeom>
        </p:spPr>
      </p:pic>
      <p:sp>
        <p:nvSpPr>
          <p:cNvPr id="9" name="TextBox 8"/>
          <p:cNvSpPr txBox="1"/>
          <p:nvPr userDrawn="1"/>
        </p:nvSpPr>
        <p:spPr>
          <a:xfrm>
            <a:off x="54675" y="6248400"/>
            <a:ext cx="2840925" cy="400110"/>
          </a:xfrm>
          <a:prstGeom prst="rect">
            <a:avLst/>
          </a:prstGeom>
          <a:noFill/>
        </p:spPr>
        <p:txBody>
          <a:bodyPr wrap="square" rtlCol="0">
            <a:spAutoFit/>
          </a:bodyPr>
          <a:lstStyle/>
          <a:p>
            <a:pPr algn="l"/>
            <a:r>
              <a:rPr lang="en-US" sz="1000" b="1" baseline="0" dirty="0" smtClean="0">
                <a:solidFill>
                  <a:schemeClr val="tx2"/>
                </a:solidFill>
              </a:rPr>
              <a:t>Item 3</a:t>
            </a:r>
          </a:p>
          <a:p>
            <a:pPr algn="l"/>
            <a:r>
              <a:rPr lang="en-US" sz="1000" b="0" baseline="0" dirty="0" smtClean="0">
                <a:solidFill>
                  <a:schemeClr val="tx2"/>
                </a:solidFill>
              </a:rPr>
              <a:t>ERCOT Public</a:t>
            </a:r>
            <a:endParaRPr lang="en-US" sz="1000" b="0"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1905000"/>
            <a:ext cx="5553740" cy="2462213"/>
          </a:xfrm>
          <a:prstGeom prst="rect">
            <a:avLst/>
          </a:prstGeom>
          <a:noFill/>
        </p:spPr>
        <p:txBody>
          <a:bodyPr wrap="square" rtlCol="0">
            <a:spAutoFit/>
          </a:bodyPr>
          <a:lstStyle/>
          <a:p>
            <a:pPr lvl="1"/>
            <a:r>
              <a:rPr lang="en-US" sz="1600" b="1" dirty="0" smtClean="0"/>
              <a:t>Incorporation </a:t>
            </a:r>
            <a:r>
              <a:rPr lang="en-US" sz="1600" b="1" dirty="0"/>
              <a:t>of Other Binding Documents into </a:t>
            </a:r>
            <a:r>
              <a:rPr lang="en-US" sz="1600" b="1" dirty="0" smtClean="0"/>
              <a:t>Protocols/Guides</a:t>
            </a:r>
          </a:p>
          <a:p>
            <a:pPr lvl="1"/>
            <a:endParaRPr lang="en-US" sz="1600" b="1" dirty="0"/>
          </a:p>
          <a:p>
            <a:pPr lvl="1"/>
            <a:r>
              <a:rPr lang="en-US" sz="1600" b="1" dirty="0"/>
              <a:t>Proposed Revision Request Process Changes</a:t>
            </a:r>
          </a:p>
          <a:p>
            <a:endParaRPr lang="en-US" b="1" dirty="0" smtClean="0"/>
          </a:p>
          <a:p>
            <a:r>
              <a:rPr lang="en-US" dirty="0" smtClean="0"/>
              <a:t>Wholesale Market Subcommittee</a:t>
            </a:r>
          </a:p>
          <a:p>
            <a:endParaRPr lang="en-US" dirty="0"/>
          </a:p>
          <a:p>
            <a:r>
              <a:rPr lang="en-US" dirty="0" smtClean="0"/>
              <a:t>ERCOT Public</a:t>
            </a:r>
          </a:p>
          <a:p>
            <a:r>
              <a:rPr lang="en-US" dirty="0" smtClean="0"/>
              <a:t>November 2, 2016</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03107"/>
          </a:xfrm>
        </p:spPr>
        <p:txBody>
          <a:bodyPr/>
          <a:lstStyle/>
          <a:p>
            <a:r>
              <a:rPr lang="en-US" sz="2000" dirty="0" smtClean="0"/>
              <a:t>Incorporation of Other Binding Documents into Protocols  - </a:t>
            </a:r>
            <a:br>
              <a:rPr lang="en-US" sz="2000" dirty="0" smtClean="0"/>
            </a:br>
            <a:r>
              <a:rPr lang="en-US" sz="2000" dirty="0" smtClean="0"/>
              <a:t>Guide and Revision </a:t>
            </a:r>
            <a:r>
              <a:rPr lang="en-US" sz="2000" dirty="0"/>
              <a:t>Request Process Changes</a:t>
            </a:r>
            <a:endParaRPr lang="en-US" sz="2000" b="1" dirty="0">
              <a:solidFill>
                <a:schemeClr val="accent1"/>
              </a:solidFill>
            </a:endParaRPr>
          </a:p>
        </p:txBody>
      </p:sp>
      <p:sp>
        <p:nvSpPr>
          <p:cNvPr id="3" name="Content Placeholder 2"/>
          <p:cNvSpPr>
            <a:spLocks noGrp="1"/>
          </p:cNvSpPr>
          <p:nvPr>
            <p:ph idx="1"/>
          </p:nvPr>
        </p:nvSpPr>
        <p:spPr>
          <a:xfrm>
            <a:off x="152400" y="1066800"/>
            <a:ext cx="8839200" cy="5274314"/>
          </a:xfrm>
        </p:spPr>
        <p:txBody>
          <a:bodyPr/>
          <a:lstStyle/>
          <a:p>
            <a:r>
              <a:rPr lang="en-US" sz="1800" dirty="0" smtClean="0"/>
              <a:t>TAC </a:t>
            </a:r>
            <a:r>
              <a:rPr lang="en-US" sz="1800" dirty="0"/>
              <a:t>recommends for transparency, streamlining of approval processes, and </a:t>
            </a:r>
            <a:r>
              <a:rPr lang="en-US" sz="1800" dirty="0" smtClean="0"/>
              <a:t>consolidation </a:t>
            </a:r>
            <a:r>
              <a:rPr lang="en-US" sz="1800" dirty="0"/>
              <a:t>of binding </a:t>
            </a:r>
            <a:r>
              <a:rPr lang="en-US" sz="1800" dirty="0" smtClean="0"/>
              <a:t>language, </a:t>
            </a:r>
            <a:r>
              <a:rPr lang="en-US" sz="1800" dirty="0"/>
              <a:t>that the effort to include Other Binding Documents in the appropriate Guides and Protocols, continue.   ERCOT Staff will work with PRS to determine which Other Binding Documents are appropriate to include in the Protocols and </a:t>
            </a:r>
            <a:r>
              <a:rPr lang="en-US" sz="1800" dirty="0" smtClean="0"/>
              <a:t>Guides.</a:t>
            </a:r>
          </a:p>
          <a:p>
            <a:endParaRPr lang="en-US" sz="1800" dirty="0" smtClean="0"/>
          </a:p>
          <a:p>
            <a:endParaRPr lang="en-US" sz="800" dirty="0" smtClean="0"/>
          </a:p>
          <a:p>
            <a:r>
              <a:rPr lang="en-US" sz="1800" dirty="0"/>
              <a:t>TAC recommends that NPRRs and their accompanying Guide revisions </a:t>
            </a:r>
            <a:r>
              <a:rPr lang="en-US" sz="1800" dirty="0" smtClean="0"/>
              <a:t>both </a:t>
            </a:r>
            <a:r>
              <a:rPr lang="en-US" sz="1800" dirty="0"/>
              <a:t>require ERCOT Board approval.  This recommendation would eliminate the discrepancy in the timing of the approval process for associated NPRR and Guide revisions, as well as ensure the ERCOT Board is reviewing all content associated with a specific rule change</a:t>
            </a:r>
            <a:r>
              <a:rPr lang="en-US" sz="1800" dirty="0" smtClean="0"/>
              <a:t>.</a:t>
            </a:r>
          </a:p>
          <a:p>
            <a:endParaRPr lang="en-US" sz="1800" dirty="0" smtClean="0"/>
          </a:p>
          <a:p>
            <a:endParaRPr lang="en-US" sz="800" dirty="0"/>
          </a:p>
          <a:p>
            <a:r>
              <a:rPr lang="en-US" sz="1800" dirty="0" smtClean="0"/>
              <a:t>TAC </a:t>
            </a:r>
            <a:r>
              <a:rPr lang="en-US" sz="1800" dirty="0"/>
              <a:t>recommends that the Revision Request process be modified so that Guide </a:t>
            </a:r>
            <a:r>
              <a:rPr lang="en-US" sz="1800" dirty="0" smtClean="0"/>
              <a:t>revisions </a:t>
            </a:r>
            <a:r>
              <a:rPr lang="en-US" sz="1800" dirty="0"/>
              <a:t>are originally considered at the voting Subcommittee level</a:t>
            </a:r>
            <a:r>
              <a:rPr lang="en-US" sz="1800" dirty="0" smtClean="0"/>
              <a:t>.</a:t>
            </a:r>
            <a:endParaRPr lang="en-US" sz="1800" dirty="0"/>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4604388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442118"/>
          </a:xfrm>
        </p:spPr>
        <p:txBody>
          <a:bodyPr/>
          <a:lstStyle/>
          <a:p>
            <a:r>
              <a:rPr lang="en-US" sz="2400" dirty="0" smtClean="0"/>
              <a:t>Revision Request Process Changes</a:t>
            </a:r>
            <a:endParaRPr lang="en-US" sz="2400" b="1" dirty="0">
              <a:solidFill>
                <a:schemeClr val="accent1"/>
              </a:solidFill>
            </a:endParaRPr>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3</a:t>
            </a:fld>
            <a:endParaRPr lang="en-US"/>
          </a:p>
        </p:txBody>
      </p:sp>
      <p:grpSp>
        <p:nvGrpSpPr>
          <p:cNvPr id="5" name="Group 1"/>
          <p:cNvGrpSpPr>
            <a:grpSpLocks noChangeAspect="1"/>
          </p:cNvGrpSpPr>
          <p:nvPr/>
        </p:nvGrpSpPr>
        <p:grpSpPr bwMode="auto">
          <a:xfrm>
            <a:off x="369035" y="-2438400"/>
            <a:ext cx="8229600" cy="7073490"/>
            <a:chOff x="712" y="-3941"/>
            <a:chExt cx="14993" cy="13992"/>
          </a:xfrm>
        </p:grpSpPr>
        <p:sp>
          <p:nvSpPr>
            <p:cNvPr id="6" name="AutoShape 25"/>
            <p:cNvSpPr>
              <a:spLocks noChangeAspect="1" noChangeArrowheads="1" noTextEdit="1"/>
            </p:cNvSpPr>
            <p:nvPr/>
          </p:nvSpPr>
          <p:spPr bwMode="auto">
            <a:xfrm>
              <a:off x="712" y="-3941"/>
              <a:ext cx="14993" cy="6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AutoShape 24"/>
            <p:cNvSpPr>
              <a:spLocks noChangeArrowheads="1"/>
            </p:cNvSpPr>
            <p:nvPr/>
          </p:nvSpPr>
          <p:spPr bwMode="auto">
            <a:xfrm>
              <a:off x="3240" y="4320"/>
              <a:ext cx="1800" cy="1440"/>
            </a:xfrm>
            <a:prstGeom prst="flowChartDecision">
              <a:avLst/>
            </a:prstGeom>
            <a:gradFill rotWithShape="0">
              <a:gsLst>
                <a:gs pos="0">
                  <a:srgbClr val="92CDDC"/>
                </a:gs>
                <a:gs pos="50000">
                  <a:srgbClr val="DAEEF3"/>
                </a:gs>
                <a:gs pos="100000">
                  <a:srgbClr val="92CDDC"/>
                </a:gs>
              </a:gsLst>
              <a:lin ang="18900000" scaled="1"/>
            </a:gradFill>
            <a:ln w="12700">
              <a:solidFill>
                <a:srgbClr val="92CDDC"/>
              </a:solidFill>
              <a:miter lim="800000"/>
              <a:headEnd/>
              <a:tailEnd/>
            </a:ln>
            <a:effectLst>
              <a:outerShdw dist="28398" dir="3806097"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8" name="Text Box 23"/>
            <p:cNvSpPr txBox="1">
              <a:spLocks noChangeArrowheads="1"/>
            </p:cNvSpPr>
            <p:nvPr/>
          </p:nvSpPr>
          <p:spPr bwMode="auto">
            <a:xfrm>
              <a:off x="3420" y="4500"/>
              <a:ext cx="144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6923" tIns="43463" rIns="86923" bIns="43463"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Market Rules Processing</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Text Box 22"/>
            <p:cNvSpPr txBox="1">
              <a:spLocks noChangeArrowheads="1"/>
            </p:cNvSpPr>
            <p:nvPr/>
          </p:nvSpPr>
          <p:spPr bwMode="auto">
            <a:xfrm>
              <a:off x="3600" y="5940"/>
              <a:ext cx="1260" cy="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6923" tIns="43463" rIns="86923" bIns="43463"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5 Business Days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Text Box 21"/>
            <p:cNvSpPr txBox="1">
              <a:spLocks noChangeArrowheads="1"/>
            </p:cNvSpPr>
            <p:nvPr/>
          </p:nvSpPr>
          <p:spPr bwMode="auto">
            <a:xfrm>
              <a:off x="4579" y="3776"/>
              <a:ext cx="1260" cy="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6923" tIns="43463" rIns="86923" bIns="43463"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14 Day Comment Period</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1" name="AutoShape 20"/>
            <p:cNvSpPr>
              <a:spLocks noChangeArrowheads="1"/>
            </p:cNvSpPr>
            <p:nvPr/>
          </p:nvSpPr>
          <p:spPr bwMode="auto">
            <a:xfrm>
              <a:off x="5940" y="3600"/>
              <a:ext cx="1620" cy="3067"/>
            </a:xfrm>
            <a:prstGeom prst="flowChartProcess">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12" name="Text Box 19"/>
            <p:cNvSpPr txBox="1">
              <a:spLocks noChangeArrowheads="1"/>
            </p:cNvSpPr>
            <p:nvPr/>
          </p:nvSpPr>
          <p:spPr bwMode="auto">
            <a:xfrm>
              <a:off x="5848" y="4500"/>
              <a:ext cx="1718" cy="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9573" tIns="34786" rIns="69573" bIns="3478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Subcommittee</a:t>
              </a:r>
              <a:endParaRPr kumimoji="0" lang="en-US" altLang="en-US" sz="8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Language Consideration</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3" name="AutoShape 18"/>
            <p:cNvSpPr>
              <a:spLocks noChangeArrowheads="1"/>
            </p:cNvSpPr>
            <p:nvPr/>
          </p:nvSpPr>
          <p:spPr bwMode="auto">
            <a:xfrm>
              <a:off x="10980" y="3600"/>
              <a:ext cx="1620" cy="3067"/>
            </a:xfrm>
            <a:prstGeom prst="flowChartProcess">
              <a:avLst/>
            </a:prstGeom>
            <a:gradFill rotWithShape="0">
              <a:gsLst>
                <a:gs pos="0">
                  <a:srgbClr val="B2A1C7"/>
                </a:gs>
                <a:gs pos="50000">
                  <a:srgbClr val="E5DFEC"/>
                </a:gs>
                <a:gs pos="100000">
                  <a:srgbClr val="B2A1C7"/>
                </a:gs>
              </a:gsLst>
              <a:lin ang="18900000" scaled="1"/>
            </a:gradFill>
            <a:ln w="12700">
              <a:solidFill>
                <a:srgbClr val="B2A1C7"/>
              </a:solidFill>
              <a:miter lim="800000"/>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14" name="AutoShape 17"/>
            <p:cNvSpPr>
              <a:spLocks noChangeArrowheads="1"/>
            </p:cNvSpPr>
            <p:nvPr/>
          </p:nvSpPr>
          <p:spPr bwMode="auto">
            <a:xfrm>
              <a:off x="8460" y="3600"/>
              <a:ext cx="1620" cy="3067"/>
            </a:xfrm>
            <a:prstGeom prst="flowChartProcess">
              <a:avLst/>
            </a:prstGeom>
            <a:gradFill rotWithShape="0">
              <a:gsLst>
                <a:gs pos="0">
                  <a:srgbClr val="95B3D7"/>
                </a:gs>
                <a:gs pos="50000">
                  <a:srgbClr val="DBE5F1"/>
                </a:gs>
                <a:gs pos="100000">
                  <a:srgbClr val="95B3D7"/>
                </a:gs>
              </a:gsLst>
              <a:lin ang="18900000" scaled="1"/>
            </a:gradFill>
            <a:ln w="12700">
              <a:solidFill>
                <a:srgbClr val="95B3D7"/>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15" name="AutoShape 16"/>
            <p:cNvSpPr>
              <a:spLocks noChangeArrowheads="1"/>
            </p:cNvSpPr>
            <p:nvPr/>
          </p:nvSpPr>
          <p:spPr bwMode="auto">
            <a:xfrm>
              <a:off x="13500" y="3600"/>
              <a:ext cx="1620" cy="3067"/>
            </a:xfrm>
            <a:prstGeom prst="flowChartProcess">
              <a:avLst/>
            </a:prstGeom>
            <a:gradFill rotWithShape="0">
              <a:gsLst>
                <a:gs pos="0">
                  <a:srgbClr val="C2D69B"/>
                </a:gs>
                <a:gs pos="50000">
                  <a:srgbClr val="EAF1DD"/>
                </a:gs>
                <a:gs pos="100000">
                  <a:srgbClr val="C2D69B"/>
                </a:gs>
              </a:gsLst>
              <a:lin ang="18900000" scaled="1"/>
            </a:gradFill>
            <a:ln w="12700">
              <a:solidFill>
                <a:srgbClr val="C2D69B"/>
              </a:solidFill>
              <a:miter lim="800000"/>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16" name="Text Box 15"/>
            <p:cNvSpPr txBox="1">
              <a:spLocks noChangeArrowheads="1"/>
            </p:cNvSpPr>
            <p:nvPr/>
          </p:nvSpPr>
          <p:spPr bwMode="auto">
            <a:xfrm>
              <a:off x="8374" y="4500"/>
              <a:ext cx="1706" cy="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9573" tIns="34786" rIns="69573" bIns="3478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Subcommittee</a:t>
              </a:r>
              <a:endParaRPr kumimoji="0" lang="en-US" altLang="en-US" sz="8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Impact Analysis Review</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7" name="Text Box 14"/>
            <p:cNvSpPr txBox="1">
              <a:spLocks noChangeArrowheads="1"/>
            </p:cNvSpPr>
            <p:nvPr/>
          </p:nvSpPr>
          <p:spPr bwMode="auto">
            <a:xfrm>
              <a:off x="11160" y="4860"/>
              <a:ext cx="126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9573" tIns="34786" rIns="69573" bIns="3478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TAC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8" name="Text Box 13"/>
            <p:cNvSpPr txBox="1">
              <a:spLocks noChangeArrowheads="1"/>
            </p:cNvSpPr>
            <p:nvPr/>
          </p:nvSpPr>
          <p:spPr bwMode="auto">
            <a:xfrm>
              <a:off x="13681" y="4680"/>
              <a:ext cx="1259" cy="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9573" tIns="34786" rIns="69573" bIns="3478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ERCOT Board of Directors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 name="Line 12"/>
            <p:cNvSpPr>
              <a:spLocks noChangeShapeType="1"/>
            </p:cNvSpPr>
            <p:nvPr/>
          </p:nvSpPr>
          <p:spPr bwMode="auto">
            <a:xfrm>
              <a:off x="4763" y="4511"/>
              <a:ext cx="1079" cy="1"/>
            </a:xfrm>
            <a:prstGeom prst="line">
              <a:avLst/>
            </a:prstGeom>
            <a:noFill/>
            <a:ln w="3175">
              <a:solidFill>
                <a:srgbClr val="808080"/>
              </a:solidFill>
              <a:prstDash val="sysDot"/>
              <a:round/>
              <a:headEnd type="oval"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Line 11"/>
            <p:cNvSpPr>
              <a:spLocks noChangeShapeType="1"/>
            </p:cNvSpPr>
            <p:nvPr/>
          </p:nvSpPr>
          <p:spPr bwMode="auto">
            <a:xfrm>
              <a:off x="3780" y="5940"/>
              <a:ext cx="900" cy="1"/>
            </a:xfrm>
            <a:prstGeom prst="line">
              <a:avLst/>
            </a:prstGeom>
            <a:noFill/>
            <a:ln w="3175">
              <a:solidFill>
                <a:srgbClr val="808080"/>
              </a:solidFill>
              <a:prstDash val="sysDot"/>
              <a:round/>
              <a:headEnd type="oval"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AutoShape 10"/>
            <p:cNvSpPr>
              <a:spLocks noChangeArrowheads="1"/>
            </p:cNvSpPr>
            <p:nvPr/>
          </p:nvSpPr>
          <p:spPr bwMode="auto">
            <a:xfrm>
              <a:off x="720" y="3600"/>
              <a:ext cx="1627" cy="3060"/>
            </a:xfrm>
            <a:prstGeom prst="flowChartAlternateProcess">
              <a:avLst/>
            </a:prstGeom>
            <a:gradFill rotWithShape="0">
              <a:gsLst>
                <a:gs pos="0">
                  <a:srgbClr val="FABF8F"/>
                </a:gs>
                <a:gs pos="50000">
                  <a:srgbClr val="FDE9D9"/>
                </a:gs>
                <a:gs pos="100000">
                  <a:srgbClr val="FABF8F"/>
                </a:gs>
              </a:gsLst>
              <a:lin ang="18900000" scaled="1"/>
            </a:gradFill>
            <a:ln w="12700">
              <a:solidFill>
                <a:srgbClr val="FABF8F"/>
              </a:solidFill>
              <a:miter lim="800000"/>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2" name="Line 9"/>
            <p:cNvSpPr>
              <a:spLocks noChangeShapeType="1"/>
            </p:cNvSpPr>
            <p:nvPr/>
          </p:nvSpPr>
          <p:spPr bwMode="auto">
            <a:xfrm>
              <a:off x="2340" y="5040"/>
              <a:ext cx="878"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Line 8"/>
            <p:cNvSpPr>
              <a:spLocks noChangeShapeType="1"/>
            </p:cNvSpPr>
            <p:nvPr/>
          </p:nvSpPr>
          <p:spPr bwMode="auto">
            <a:xfrm>
              <a:off x="12600" y="5040"/>
              <a:ext cx="900"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Line 7"/>
            <p:cNvSpPr>
              <a:spLocks noChangeShapeType="1"/>
            </p:cNvSpPr>
            <p:nvPr/>
          </p:nvSpPr>
          <p:spPr bwMode="auto">
            <a:xfrm>
              <a:off x="5040" y="5040"/>
              <a:ext cx="900"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Line 6"/>
            <p:cNvSpPr>
              <a:spLocks noChangeShapeType="1"/>
            </p:cNvSpPr>
            <p:nvPr/>
          </p:nvSpPr>
          <p:spPr bwMode="auto">
            <a:xfrm>
              <a:off x="7560" y="5040"/>
              <a:ext cx="900"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Line 5"/>
            <p:cNvSpPr>
              <a:spLocks noChangeShapeType="1"/>
            </p:cNvSpPr>
            <p:nvPr/>
          </p:nvSpPr>
          <p:spPr bwMode="auto">
            <a:xfrm>
              <a:off x="10080" y="5040"/>
              <a:ext cx="900" cy="1"/>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Text Box 4"/>
            <p:cNvSpPr txBox="1">
              <a:spLocks noChangeArrowheads="1"/>
            </p:cNvSpPr>
            <p:nvPr/>
          </p:nvSpPr>
          <p:spPr bwMode="auto">
            <a:xfrm>
              <a:off x="851" y="4320"/>
              <a:ext cx="1527" cy="144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9573" tIns="34786" rIns="69573" bIns="3478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Revision Request </a:t>
              </a:r>
              <a:endParaRPr kumimoji="0" lang="en-US" altLang="en-US" sz="8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submitted</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8" name="Rectangle 3"/>
            <p:cNvSpPr>
              <a:spLocks noChangeArrowheads="1"/>
            </p:cNvSpPr>
            <p:nvPr/>
          </p:nvSpPr>
          <p:spPr bwMode="auto">
            <a:xfrm>
              <a:off x="12845" y="3211"/>
              <a:ext cx="2844" cy="6840"/>
            </a:xfrm>
            <a:prstGeom prst="rect">
              <a:avLst/>
            </a:prstGeom>
            <a:noFill/>
            <a:ln w="19050">
              <a:solidFill>
                <a:srgbClr val="808080"/>
              </a:solidFill>
              <a:prstDash val="dash"/>
              <a:miter lim="800000"/>
              <a:headEnd/>
              <a:tailEnd/>
            </a:ln>
            <a:extLst>
              <a:ext uri="{909E8E84-426E-40DD-AFC4-6F175D3DCCD1}">
                <a14:hiddenFill xmlns:a14="http://schemas.microsoft.com/office/drawing/2010/main">
                  <a:solidFill>
                    <a:srgbClr val="99CC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Rectangle 2"/>
            <p:cNvSpPr>
              <a:spLocks noChangeArrowheads="1"/>
            </p:cNvSpPr>
            <p:nvPr/>
          </p:nvSpPr>
          <p:spPr bwMode="auto">
            <a:xfrm>
              <a:off x="13019" y="6784"/>
              <a:ext cx="2448" cy="212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8697" tIns="44348" rIns="88697" bIns="44348"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ERCOT Board approval is required for revision requests which need a project for implementation</a:t>
              </a:r>
              <a:r>
                <a:rPr kumimoji="0" lang="en-US" altLang="en-US" sz="9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a:t>
              </a:r>
              <a:r>
                <a:rPr kumimoji="0" lang="en-US" altLang="en-US" sz="900" b="0" i="0" u="none" strike="noStrike" cap="none" normalizeH="0" dirty="0" smtClean="0">
                  <a:ln>
                    <a:noFill/>
                  </a:ln>
                  <a:solidFill>
                    <a:schemeClr val="tx1">
                      <a:lumMod val="50000"/>
                      <a:lumOff val="50000"/>
                    </a:schemeClr>
                  </a:solidFill>
                  <a:effectLst/>
                  <a:latin typeface="Arial" panose="020B0604020202020204" pitchFamily="34" charset="0"/>
                  <a:ea typeface="Times New Roman" panose="02020603050405020304" pitchFamily="18" charset="0"/>
                </a:rPr>
                <a:t>[or</a:t>
              </a:r>
              <a:r>
                <a:rPr kumimoji="0" lang="en-US" altLang="en-US" sz="900" b="0" i="0" u="none" strike="noStrike" cap="none" normalizeH="0" baseline="0" dirty="0" smtClean="0">
                  <a:ln>
                    <a:noFill/>
                  </a:ln>
                  <a:solidFill>
                    <a:schemeClr val="tx1">
                      <a:lumMod val="50000"/>
                      <a:lumOff val="50000"/>
                    </a:schemeClr>
                  </a:solidFill>
                  <a:effectLst/>
                  <a:latin typeface="Arial" panose="020B0604020202020204" pitchFamily="34" charset="0"/>
                  <a:ea typeface="Times New Roman" panose="02020603050405020304" pitchFamily="18" charset="0"/>
                </a:rPr>
                <a:t> are related to another revision request requiring ERCOT Board approval.]</a:t>
              </a:r>
              <a:endParaRPr kumimoji="0" lang="en-US" altLang="en-US" sz="1800" b="0" i="0" u="none" strike="noStrike" cap="none" normalizeH="0" baseline="0" dirty="0" smtClean="0">
                <a:ln>
                  <a:noFill/>
                </a:ln>
                <a:solidFill>
                  <a:schemeClr val="tx1">
                    <a:lumMod val="50000"/>
                    <a:lumOff val="50000"/>
                  </a:schemeClr>
                </a:solidFill>
                <a:effectLst/>
                <a:latin typeface="Arial" panose="020B0604020202020204" pitchFamily="34" charset="0"/>
              </a:endParaRPr>
            </a:p>
          </p:txBody>
        </p:sp>
      </p:grpSp>
      <p:sp>
        <p:nvSpPr>
          <p:cNvPr id="34" name="Rectangle 33"/>
          <p:cNvSpPr/>
          <p:nvPr/>
        </p:nvSpPr>
        <p:spPr>
          <a:xfrm>
            <a:off x="491316" y="3769103"/>
            <a:ext cx="5612586" cy="1323439"/>
          </a:xfrm>
          <a:prstGeom prst="rect">
            <a:avLst/>
          </a:prstGeom>
        </p:spPr>
        <p:txBody>
          <a:bodyPr wrap="square">
            <a:spAutoFit/>
          </a:bodyPr>
          <a:lstStyle/>
          <a:p>
            <a:pPr marL="800100" lvl="3" indent="-342900">
              <a:buFont typeface="Wingdings" panose="05000000000000000000" pitchFamily="2" charset="2"/>
              <a:buChar char="v"/>
            </a:pPr>
            <a:r>
              <a:rPr lang="en-US" sz="1600" dirty="0"/>
              <a:t>Working groups would still be able to review/provide feedback on the Revision Requests, but voting would happen at the Subcommittee level.  This is similar to the current RMGRR and VCMRR approval structure.</a:t>
            </a:r>
          </a:p>
        </p:txBody>
      </p:sp>
    </p:spTree>
    <p:extLst>
      <p:ext uri="{BB962C8B-B14F-4D97-AF65-F5344CB8AC3E}">
        <p14:creationId xmlns:p14="http://schemas.microsoft.com/office/powerpoint/2010/main" val="160931154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2.xml><?xml version="1.0" encoding="utf-8"?>
<ds:datastoreItem xmlns:ds="http://schemas.openxmlformats.org/officeDocument/2006/customXml" ds:itemID="{A75107C8-DC22-41ED-81EF-363FA84522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63D459-1C05-483F-85D1-C9E478EC32CC}">
  <ds:schemaRefs>
    <ds:schemaRef ds:uri="http://www.w3.org/XML/1998/namespace"/>
    <ds:schemaRef ds:uri="http://purl.org/dc/dcmitype/"/>
    <ds:schemaRef ds:uri="http://purl.org/dc/elements/1.1/"/>
    <ds:schemaRef ds:uri="http://schemas.microsoft.com/office/2006/documentManagement/types"/>
    <ds:schemaRef ds:uri="http://schemas.microsoft.com/office/2006/metadata/properties"/>
    <ds:schemaRef ds:uri="c34af464-7aa1-4edd-9be4-83dffc1cb926"/>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5116</TotalTime>
  <Words>255</Words>
  <Application>Microsoft Office PowerPoint</Application>
  <PresentationFormat>On-screen Show (4:3)</PresentationFormat>
  <Paragraphs>34</Paragraphs>
  <Slides>3</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vt:i4>
      </vt:variant>
    </vt:vector>
  </HeadingPairs>
  <TitlesOfParts>
    <vt:vector size="9" baseType="lpstr">
      <vt:lpstr>Arial</vt:lpstr>
      <vt:lpstr>Calibri</vt:lpstr>
      <vt:lpstr>Times New Roman</vt:lpstr>
      <vt:lpstr>Wingdings</vt:lpstr>
      <vt:lpstr>1_Custom Design</vt:lpstr>
      <vt:lpstr>Inside pages</vt:lpstr>
      <vt:lpstr>PowerPoint Presentation</vt:lpstr>
      <vt:lpstr>Incorporation of Other Binding Documents into Protocols  -  Guide and Revision Request Process Changes</vt:lpstr>
      <vt:lpstr>Revision Request Process Changes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K. Landry</cp:lastModifiedBy>
  <cp:revision>112</cp:revision>
  <cp:lastPrinted>2016-06-01T12:48:46Z</cp:lastPrinted>
  <dcterms:created xsi:type="dcterms:W3CDTF">2016-01-21T15:20:31Z</dcterms:created>
  <dcterms:modified xsi:type="dcterms:W3CDTF">2016-11-01T16:13:31Z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