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260" r:id="rId4"/>
    <p:sldId id="257" r:id="rId5"/>
    <p:sldId id="261" r:id="rId6"/>
    <p:sldId id="274" r:id="rId7"/>
    <p:sldId id="275" r:id="rId8"/>
    <p:sldId id="27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74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93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83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Activity Calendar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Carrie Bivens</a:t>
            </a:r>
            <a:endParaRPr lang="en-US" dirty="0"/>
          </a:p>
          <a:p>
            <a:r>
              <a:rPr lang="en-US" dirty="0" smtClean="0"/>
              <a:t>Manager, Forward Markets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Wednesday, November 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-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r>
              <a:rPr lang="en-US" sz="2400" dirty="0" smtClean="0"/>
              <a:t>ERCOT is proposing to update the calendar to cover CRR activities through early 2019</a:t>
            </a:r>
          </a:p>
          <a:p>
            <a:pPr lvl="1"/>
            <a:r>
              <a:rPr lang="en-US" sz="2000" dirty="0" smtClean="0"/>
              <a:t>Asking for </a:t>
            </a:r>
            <a:r>
              <a:rPr lang="en-US" sz="2000" dirty="0" smtClean="0"/>
              <a:t>WMS endorsement today</a:t>
            </a:r>
          </a:p>
          <a:p>
            <a:pPr lvl="1"/>
            <a:r>
              <a:rPr lang="en-US" sz="2000" dirty="0" smtClean="0"/>
              <a:t>Next stop </a:t>
            </a:r>
            <a:r>
              <a:rPr lang="en-US" sz="2000" dirty="0" smtClean="0"/>
              <a:t>is requesting </a:t>
            </a:r>
            <a:r>
              <a:rPr lang="en-US" sz="2000" dirty="0" smtClean="0"/>
              <a:t>TAC final </a:t>
            </a:r>
            <a:r>
              <a:rPr lang="en-US" sz="2000" dirty="0" smtClean="0"/>
              <a:t>approval </a:t>
            </a:r>
            <a:r>
              <a:rPr lang="en-US" sz="2000" dirty="0" smtClean="0"/>
              <a:t>on December 1</a:t>
            </a:r>
          </a:p>
          <a:p>
            <a:r>
              <a:rPr lang="en-US" sz="2400" dirty="0" smtClean="0"/>
              <a:t>Updates consist of a format change and adjusting dates for the long-term auction sequences (LTAS)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r>
              <a:rPr lang="en-US" sz="2400" dirty="0" smtClean="0"/>
              <a:t>Adjusted PCRR </a:t>
            </a:r>
            <a:r>
              <a:rPr lang="en-US" sz="2400" dirty="0" smtClean="0"/>
              <a:t>dates for 2017 (moved back by 2 weeks)</a:t>
            </a:r>
          </a:p>
          <a:p>
            <a:r>
              <a:rPr lang="en-US" sz="2400" dirty="0" smtClean="0"/>
              <a:t>Added dates to cover CRR activity into beginning of 2019 (through 2019.MAR.Monthly.Auction) and PCRR dates for 2018</a:t>
            </a:r>
          </a:p>
          <a:p>
            <a:pPr lvl="1"/>
            <a:r>
              <a:rPr lang="en-US" sz="2000" dirty="0" smtClean="0"/>
              <a:t>The same date selection patterns as used for previous years were applied to the draft to maintain Protocol requirements and consistency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</a:t>
            </a:r>
            <a:r>
              <a:rPr lang="en-US" b="1" dirty="0" smtClean="0">
                <a:solidFill>
                  <a:schemeClr val="accent1"/>
                </a:solidFill>
              </a:rPr>
              <a:t>–delaying </a:t>
            </a:r>
            <a:r>
              <a:rPr lang="en-US" b="1" dirty="0" smtClean="0">
                <a:solidFill>
                  <a:schemeClr val="accent1"/>
                </a:solidFill>
              </a:rPr>
              <a:t>Seq3 &amp; 4 auctions </a:t>
            </a:r>
            <a:r>
              <a:rPr lang="en-US" b="1" dirty="0" smtClean="0">
                <a:solidFill>
                  <a:schemeClr val="accent1"/>
                </a:solidFill>
              </a:rPr>
              <a:t>for end-of-year </a:t>
            </a:r>
            <a:r>
              <a:rPr lang="en-US" b="1" dirty="0" smtClean="0">
                <a:solidFill>
                  <a:schemeClr val="accent1"/>
                </a:solidFill>
              </a:rPr>
              <a:t>holidays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sz="2400" dirty="0" smtClean="0"/>
              <a:t>Since beginning of LTAS auctions, it has always been difficult to schedule around end-of-year holidays</a:t>
            </a:r>
          </a:p>
          <a:p>
            <a:pPr lvl="1"/>
            <a:r>
              <a:rPr lang="en-US" sz="2000" dirty="0" smtClean="0"/>
              <a:t>Staffing concerns for market participants and for ERCOT</a:t>
            </a:r>
          </a:p>
          <a:p>
            <a:r>
              <a:rPr lang="en-US" sz="2400" dirty="0" smtClean="0"/>
              <a:t>Draft calendar proposes delaying </a:t>
            </a:r>
            <a:r>
              <a:rPr lang="en-US" sz="2400" dirty="0" err="1" smtClean="0"/>
              <a:t>Seq</a:t>
            </a:r>
            <a:r>
              <a:rPr lang="en-US" sz="2400" dirty="0" smtClean="0"/>
              <a:t> 3 and 4 until January</a:t>
            </a:r>
          </a:p>
          <a:p>
            <a:pPr lvl="1"/>
            <a:r>
              <a:rPr lang="en-US" sz="2000" dirty="0" smtClean="0"/>
              <a:t>Delaying auctions would have no impact on other auctions and would not impact ERCOT’s annual PCRR model build</a:t>
            </a:r>
          </a:p>
          <a:p>
            <a:r>
              <a:rPr lang="en-US" sz="2400" dirty="0" smtClean="0"/>
              <a:t>Draft calendar also proposes moving up Seq1 by a week to limit credit overlap with June monthly auction</a:t>
            </a:r>
          </a:p>
          <a:p>
            <a:pPr lvl="1"/>
            <a:r>
              <a:rPr lang="en-US" sz="2000" dirty="0" smtClean="0"/>
              <a:t>Does have the result of </a:t>
            </a:r>
            <a:r>
              <a:rPr lang="en-US" sz="2000" dirty="0"/>
              <a:t>limiting outages and NOMCRs that are included in the Sequence 1 by a week as </a:t>
            </a:r>
            <a:r>
              <a:rPr lang="en-US" sz="2000" dirty="0" smtClean="0"/>
              <a:t>well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proposed format change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r>
              <a:rPr lang="en-US" sz="2400" dirty="0" smtClean="0"/>
              <a:t>Remove “Transaction Adjustment Period” column</a:t>
            </a:r>
          </a:p>
          <a:p>
            <a:pPr lvl="1"/>
            <a:r>
              <a:rPr lang="en-US" sz="2000" dirty="0" smtClean="0"/>
              <a:t>Has only happened once (an annual auction in Oct. 2011)</a:t>
            </a:r>
          </a:p>
          <a:p>
            <a:pPr lvl="1"/>
            <a:r>
              <a:rPr lang="en-US" sz="2000" dirty="0" smtClean="0"/>
              <a:t>An automated MIS operator message is posted right after the close of every auction bid window to notify whether or not a transaction adjustment period is needed</a:t>
            </a:r>
          </a:p>
          <a:p>
            <a:pPr lvl="2"/>
            <a:r>
              <a:rPr lang="en-US" sz="1600" dirty="0" smtClean="0"/>
              <a:t>If needed, a Market Notice and a follow-up operator message would be sent </a:t>
            </a:r>
          </a:p>
          <a:p>
            <a:pPr lvl="1"/>
            <a:r>
              <a:rPr lang="en-US" sz="2000" dirty="0" smtClean="0"/>
              <a:t>Would eliminate some clutter on the calendar</a:t>
            </a:r>
            <a:endParaRPr lang="en-US" sz="2000" dirty="0"/>
          </a:p>
          <a:p>
            <a:pPr marL="914400" lvl="2" indent="0"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3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</a:t>
            </a:r>
            <a:r>
              <a:rPr lang="en-US" b="1" dirty="0" smtClean="0">
                <a:solidFill>
                  <a:schemeClr val="accent1"/>
                </a:solidFill>
              </a:rPr>
              <a:t>– 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r>
              <a:rPr lang="en-US" sz="2400" dirty="0" smtClean="0"/>
              <a:t>Seeking </a:t>
            </a:r>
            <a:r>
              <a:rPr lang="en-US" sz="2400" dirty="0"/>
              <a:t>WMS endorsement today</a:t>
            </a:r>
          </a:p>
          <a:p>
            <a:pPr lvl="1"/>
            <a:r>
              <a:rPr lang="en-US" sz="2000" dirty="0" smtClean="0"/>
              <a:t>Next stop </a:t>
            </a:r>
            <a:r>
              <a:rPr lang="en-US" sz="2000" dirty="0" smtClean="0"/>
              <a:t>is requesting </a:t>
            </a:r>
            <a:r>
              <a:rPr lang="en-US" sz="2000" dirty="0" smtClean="0"/>
              <a:t>TAC final </a:t>
            </a:r>
            <a:r>
              <a:rPr lang="en-US" sz="2000" dirty="0" smtClean="0"/>
              <a:t>approval </a:t>
            </a:r>
            <a:r>
              <a:rPr lang="en-US" sz="2000" dirty="0" smtClean="0"/>
              <a:t>on December </a:t>
            </a:r>
            <a:r>
              <a:rPr lang="en-US" sz="2000" dirty="0" smtClean="0"/>
              <a:t>1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4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333</Words>
  <Application>Microsoft Office PowerPoint</Application>
  <PresentationFormat>On-screen Show (4:3)</PresentationFormat>
  <Paragraphs>41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- Overview</vt:lpstr>
      <vt:lpstr>CRR activity calendar – description of changes</vt:lpstr>
      <vt:lpstr>CRR activity calendar –delaying Seq3 &amp; 4 auctions for end-of-year holidays</vt:lpstr>
      <vt:lpstr>CRR activity calendar – proposed format change</vt:lpstr>
      <vt:lpstr>CRR activity calendar – 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2016-10-31T17:38:21Z</dcterms:modified>
</cp:coreProperties>
</file>