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7" r:id="rId7"/>
    <p:sldId id="309" r:id="rId8"/>
    <p:sldId id="310"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14" y="17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10/31/2016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10/31/2016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10100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2"/>
                </a:solidFill>
              </a:rPr>
              <a:t>Item XXX</a:t>
            </a:r>
          </a:p>
          <a:p>
            <a:pPr algn="l"/>
            <a:r>
              <a:rPr lang="en-US" sz="1000" b="0" baseline="0" dirty="0" smtClean="0">
                <a:solidFill>
                  <a:schemeClr val="tx2"/>
                </a:solidFill>
              </a:rPr>
              <a:t>ERCOT Public/Confidential</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646878"/>
          </a:xfrm>
          <a:prstGeom prst="rect">
            <a:avLst/>
          </a:prstGeom>
          <a:noFill/>
        </p:spPr>
        <p:txBody>
          <a:bodyPr wrap="square" rtlCol="0">
            <a:spAutoFit/>
          </a:bodyPr>
          <a:lstStyle/>
          <a:p>
            <a:r>
              <a:rPr lang="en-US" sz="2000" b="1" dirty="0" smtClean="0"/>
              <a:t>Standardizing the Guide Revision Request Processes</a:t>
            </a:r>
          </a:p>
          <a:p>
            <a:r>
              <a:rPr lang="en-US" i="1" dirty="0" smtClean="0"/>
              <a:t>	</a:t>
            </a:r>
            <a:endParaRPr lang="en-US" i="1" dirty="0"/>
          </a:p>
          <a:p>
            <a:r>
              <a:rPr lang="en-US" dirty="0" smtClean="0"/>
              <a:t>ERCOT Market Rules</a:t>
            </a:r>
          </a:p>
          <a:p>
            <a:endParaRPr lang="en-US" dirty="0"/>
          </a:p>
          <a:p>
            <a:r>
              <a:rPr lang="en-US" dirty="0" smtClean="0"/>
              <a:t>TAC Subcommittee/Working Group Meetings</a:t>
            </a:r>
          </a:p>
          <a:p>
            <a:endParaRPr lang="en-US" dirty="0"/>
          </a:p>
          <a:p>
            <a:r>
              <a:rPr lang="en-US" dirty="0" smtClean="0"/>
              <a:t>ERCOT Public</a:t>
            </a:r>
          </a:p>
          <a:p>
            <a:r>
              <a:rPr lang="en-US" dirty="0" smtClean="0"/>
              <a:t>November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Summary of TAC </a:t>
            </a:r>
            <a:r>
              <a:rPr lang="en-US" dirty="0" smtClean="0"/>
              <a:t>Review – Annual Process</a:t>
            </a:r>
            <a:endParaRPr lang="en-US" b="1" dirty="0">
              <a:solidFill>
                <a:schemeClr val="accent1"/>
              </a:solidFill>
            </a:endParaRPr>
          </a:p>
        </p:txBody>
      </p:sp>
      <p:sp>
        <p:nvSpPr>
          <p:cNvPr id="3" name="Content Placeholder 2"/>
          <p:cNvSpPr>
            <a:spLocks noGrp="1"/>
          </p:cNvSpPr>
          <p:nvPr>
            <p:ph idx="1"/>
          </p:nvPr>
        </p:nvSpPr>
        <p:spPr>
          <a:xfrm>
            <a:off x="300318" y="801735"/>
            <a:ext cx="8534400" cy="5257800"/>
          </a:xfrm>
        </p:spPr>
        <p:txBody>
          <a:bodyPr/>
          <a:lstStyle/>
          <a:p>
            <a:r>
              <a:rPr lang="en-US" sz="2000" dirty="0"/>
              <a:t>In an effort to improve TAC’s existing processes and organizational structure for the purpose of enhancing efficiency, effectiveness, and aligning its structure to meet new goals and the ERCOT Board’s objectives, TAC annually reviews its existing structure and procedures. </a:t>
            </a:r>
          </a:p>
          <a:p>
            <a:r>
              <a:rPr lang="en-US" sz="2000" dirty="0"/>
              <a:t>TAC leadership hosted a meeting on </a:t>
            </a:r>
            <a:r>
              <a:rPr lang="en-US" sz="2000" dirty="0" smtClean="0"/>
              <a:t>August 25, 2016 to </a:t>
            </a:r>
            <a:r>
              <a:rPr lang="en-US" sz="2000" dirty="0"/>
              <a:t>initiate the annual review and solicit input from stakeholders on the following items:</a:t>
            </a:r>
          </a:p>
          <a:p>
            <a:pPr lvl="1"/>
            <a:r>
              <a:rPr lang="en-US" sz="2000" dirty="0"/>
              <a:t>Alignment of TAC Goals and Approved Revision Requests with ERCOT Strategic Plan</a:t>
            </a:r>
          </a:p>
          <a:p>
            <a:pPr lvl="1"/>
            <a:r>
              <a:rPr lang="en-US" sz="2000" dirty="0" smtClean="0"/>
              <a:t>Potential Revision Request Process Changes</a:t>
            </a:r>
            <a:endParaRPr lang="en-US" sz="2000" dirty="0"/>
          </a:p>
          <a:p>
            <a:pPr lvl="1"/>
            <a:r>
              <a:rPr lang="en-US" sz="2000" dirty="0" smtClean="0"/>
              <a:t>Incorporation of Other Binding Documents into Protocols/Guides</a:t>
            </a:r>
          </a:p>
          <a:p>
            <a:pPr lvl="1"/>
            <a:r>
              <a:rPr lang="en-US" sz="2000" dirty="0" smtClean="0"/>
              <a:t>Working Group and Task Force Review</a:t>
            </a:r>
          </a:p>
          <a:p>
            <a:pPr marL="457200" lvl="1" indent="0">
              <a:buNone/>
            </a:pPr>
            <a:endParaRPr lang="en-US" sz="2000" dirty="0"/>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Potential Revision Request Process Changes</a:t>
            </a:r>
            <a:endParaRPr lang="en-US" b="1" dirty="0">
              <a:solidFill>
                <a:schemeClr val="accent1"/>
              </a:solidFill>
            </a:endParaRPr>
          </a:p>
        </p:txBody>
      </p:sp>
      <p:sp>
        <p:nvSpPr>
          <p:cNvPr id="3" name="Content Placeholder 2"/>
          <p:cNvSpPr>
            <a:spLocks noGrp="1"/>
          </p:cNvSpPr>
          <p:nvPr>
            <p:ph idx="1"/>
          </p:nvPr>
        </p:nvSpPr>
        <p:spPr>
          <a:xfrm>
            <a:off x="304800" y="914400"/>
            <a:ext cx="8534400" cy="5257800"/>
          </a:xfrm>
        </p:spPr>
        <p:txBody>
          <a:bodyPr/>
          <a:lstStyle/>
          <a:p>
            <a:r>
              <a:rPr lang="en-US" sz="1800" b="1" dirty="0" smtClean="0"/>
              <a:t>Issue</a:t>
            </a:r>
            <a:r>
              <a:rPr lang="en-US" sz="1800" dirty="0" smtClean="0"/>
              <a:t> – Non-voting bodies are expected to vote/form consensus on Revision Requests.  </a:t>
            </a:r>
          </a:p>
          <a:p>
            <a:pPr lvl="1"/>
            <a:r>
              <a:rPr lang="en-US" sz="1800" b="1" dirty="0" smtClean="0"/>
              <a:t>Resolution</a:t>
            </a:r>
            <a:r>
              <a:rPr lang="en-US" sz="1800" dirty="0" smtClean="0"/>
              <a:t> – Modify the Revision Request process so that Guide Revisions originate at the voting Subcommittee level.  </a:t>
            </a:r>
          </a:p>
          <a:p>
            <a:pPr lvl="2"/>
            <a:r>
              <a:rPr lang="en-US" sz="1400" dirty="0" smtClean="0"/>
              <a:t>Working groups will still review/provide feedback on the Revision Requests but voting would happen at the Subcommittee level.  This is similar to the current RMGRR approval structure.</a:t>
            </a:r>
            <a:endParaRPr lang="en-US" sz="1400" dirty="0"/>
          </a:p>
          <a:p>
            <a:pPr marL="914400" lvl="2" indent="0">
              <a:buNone/>
            </a:pPr>
            <a:endParaRPr lang="en-US" sz="1800" dirty="0" smtClean="0"/>
          </a:p>
          <a:p>
            <a:r>
              <a:rPr lang="en-US" sz="1800" b="1" dirty="0"/>
              <a:t>Issue</a:t>
            </a:r>
            <a:r>
              <a:rPr lang="en-US" sz="1800" dirty="0"/>
              <a:t> – </a:t>
            </a:r>
            <a:r>
              <a:rPr lang="en-US" sz="1800" dirty="0" smtClean="0"/>
              <a:t>There are a number of NPRRs with accompanying Guide Revisions that carry the substance of the rule change.  The NPRRs are approved at the ERCOT Board level however the Guide changes for the most part are approved at the TAC level.  The ERCOT Board is not currently considering the accompanying Guide revisions regardless of where the substance lies.  </a:t>
            </a:r>
            <a:endParaRPr lang="en-US" sz="1800" dirty="0"/>
          </a:p>
          <a:p>
            <a:pPr lvl="1"/>
            <a:r>
              <a:rPr lang="en-US" sz="1800" b="1" dirty="0" smtClean="0"/>
              <a:t>Resolution </a:t>
            </a:r>
            <a:r>
              <a:rPr lang="en-US" sz="1800" dirty="0"/>
              <a:t>– </a:t>
            </a:r>
            <a:r>
              <a:rPr lang="en-US" sz="1800" dirty="0" smtClean="0"/>
              <a:t>Both the NPRR and accompanying Guide Revision will require ERCOT Board approval.  This resolution </a:t>
            </a:r>
            <a:r>
              <a:rPr lang="en-US" sz="1800" dirty="0" smtClean="0"/>
              <a:t>will </a:t>
            </a:r>
            <a:r>
              <a:rPr lang="en-US" sz="1800" dirty="0" smtClean="0"/>
              <a:t>eliminate the discrepancy in the timing of the approval process for associated revisions.</a:t>
            </a:r>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533030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 Process Flow after Standardization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26"/>
          <p:cNvSpPr>
            <a:spLocks noChangeArrowheads="1"/>
          </p:cNvSpPr>
          <p:nvPr/>
        </p:nvSpPr>
        <p:spPr bwMode="auto">
          <a:xfrm>
            <a:off x="152400" y="124276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6" name="Group 1"/>
          <p:cNvGrpSpPr>
            <a:grpSpLocks noChangeAspect="1"/>
          </p:cNvGrpSpPr>
          <p:nvPr/>
        </p:nvGrpSpPr>
        <p:grpSpPr bwMode="auto">
          <a:xfrm>
            <a:off x="533401" y="-1447800"/>
            <a:ext cx="8229600" cy="7073490"/>
            <a:chOff x="712" y="-3941"/>
            <a:chExt cx="14993" cy="13992"/>
          </a:xfrm>
        </p:grpSpPr>
        <p:sp>
          <p:nvSpPr>
            <p:cNvPr id="7" name="AutoShape 25"/>
            <p:cNvSpPr>
              <a:spLocks noChangeAspect="1" noChangeArrowheads="1" noTextEdit="1"/>
            </p:cNvSpPr>
            <p:nvPr/>
          </p:nvSpPr>
          <p:spPr bwMode="auto">
            <a:xfrm>
              <a:off x="712" y="-3941"/>
              <a:ext cx="14993" cy="6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AutoShape 24"/>
            <p:cNvSpPr>
              <a:spLocks noChangeArrowheads="1"/>
            </p:cNvSpPr>
            <p:nvPr/>
          </p:nvSpPr>
          <p:spPr bwMode="auto">
            <a:xfrm>
              <a:off x="3240" y="4320"/>
              <a:ext cx="1800" cy="1440"/>
            </a:xfrm>
            <a:prstGeom prst="flowChartDecision">
              <a:avLst/>
            </a:prstGeom>
            <a:gradFill rotWithShape="0">
              <a:gsLst>
                <a:gs pos="0">
                  <a:srgbClr val="92CDDC"/>
                </a:gs>
                <a:gs pos="50000">
                  <a:srgbClr val="DAEEF3"/>
                </a:gs>
                <a:gs pos="100000">
                  <a:srgbClr val="92CDDC"/>
                </a:gs>
              </a:gsLst>
              <a:lin ang="18900000" scaled="1"/>
            </a:gra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9" name="Text Box 23"/>
            <p:cNvSpPr txBox="1">
              <a:spLocks noChangeArrowheads="1"/>
            </p:cNvSpPr>
            <p:nvPr/>
          </p:nvSpPr>
          <p:spPr bwMode="auto">
            <a:xfrm>
              <a:off x="3420" y="4500"/>
              <a:ext cx="14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923" tIns="43463" rIns="86923" bIns="43463"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Market Rules Processing</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Text Box 22"/>
            <p:cNvSpPr txBox="1">
              <a:spLocks noChangeArrowheads="1"/>
            </p:cNvSpPr>
            <p:nvPr/>
          </p:nvSpPr>
          <p:spPr bwMode="auto">
            <a:xfrm>
              <a:off x="3600" y="5940"/>
              <a:ext cx="1260"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923" tIns="43463" rIns="86923" bIns="43463"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5 Business Days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Text Box 21"/>
            <p:cNvSpPr txBox="1">
              <a:spLocks noChangeArrowheads="1"/>
            </p:cNvSpPr>
            <p:nvPr/>
          </p:nvSpPr>
          <p:spPr bwMode="auto">
            <a:xfrm>
              <a:off x="4579" y="3776"/>
              <a:ext cx="1260"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923" tIns="43463" rIns="86923" bIns="43463"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14 Day Comment Period</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AutoShape 20"/>
            <p:cNvSpPr>
              <a:spLocks noChangeArrowheads="1"/>
            </p:cNvSpPr>
            <p:nvPr/>
          </p:nvSpPr>
          <p:spPr bwMode="auto">
            <a:xfrm>
              <a:off x="5940" y="3600"/>
              <a:ext cx="1620" cy="3067"/>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Text Box 19"/>
            <p:cNvSpPr txBox="1">
              <a:spLocks noChangeArrowheads="1"/>
            </p:cNvSpPr>
            <p:nvPr/>
          </p:nvSpPr>
          <p:spPr bwMode="auto">
            <a:xfrm>
              <a:off x="5848" y="4500"/>
              <a:ext cx="1718"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Subcommittee</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Language Consideration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AutoShape 18"/>
            <p:cNvSpPr>
              <a:spLocks noChangeArrowheads="1"/>
            </p:cNvSpPr>
            <p:nvPr/>
          </p:nvSpPr>
          <p:spPr bwMode="auto">
            <a:xfrm>
              <a:off x="10980" y="3600"/>
              <a:ext cx="1620" cy="3067"/>
            </a:xfrm>
            <a:prstGeom prst="flowChartProcess">
              <a:avLst/>
            </a:prstGeom>
            <a:gradFill rotWithShape="0">
              <a:gsLst>
                <a:gs pos="0">
                  <a:srgbClr val="B2A1C7"/>
                </a:gs>
                <a:gs pos="50000">
                  <a:srgbClr val="E5DFEC"/>
                </a:gs>
                <a:gs pos="100000">
                  <a:srgbClr val="B2A1C7"/>
                </a:gs>
              </a:gsLst>
              <a:lin ang="18900000" scaled="1"/>
            </a:gradFill>
            <a:ln w="12700">
              <a:solidFill>
                <a:srgbClr val="B2A1C7"/>
              </a:solid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AutoShape 17"/>
            <p:cNvSpPr>
              <a:spLocks noChangeArrowheads="1"/>
            </p:cNvSpPr>
            <p:nvPr/>
          </p:nvSpPr>
          <p:spPr bwMode="auto">
            <a:xfrm>
              <a:off x="8460" y="3600"/>
              <a:ext cx="1620" cy="3067"/>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16" name="AutoShape 16"/>
            <p:cNvSpPr>
              <a:spLocks noChangeArrowheads="1"/>
            </p:cNvSpPr>
            <p:nvPr/>
          </p:nvSpPr>
          <p:spPr bwMode="auto">
            <a:xfrm>
              <a:off x="13500" y="3600"/>
              <a:ext cx="1620" cy="3067"/>
            </a:xfrm>
            <a:prstGeom prst="flowChartProcess">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17" name="Text Box 15"/>
            <p:cNvSpPr txBox="1">
              <a:spLocks noChangeArrowheads="1"/>
            </p:cNvSpPr>
            <p:nvPr/>
          </p:nvSpPr>
          <p:spPr bwMode="auto">
            <a:xfrm>
              <a:off x="8374" y="4500"/>
              <a:ext cx="1706"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Subcommittee</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Impact Analysis Review</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8" name="Text Box 14"/>
            <p:cNvSpPr txBox="1">
              <a:spLocks noChangeArrowheads="1"/>
            </p:cNvSpPr>
            <p:nvPr/>
          </p:nvSpPr>
          <p:spPr bwMode="auto">
            <a:xfrm>
              <a:off x="11160" y="4860"/>
              <a:ext cx="126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TAC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Text Box 13"/>
            <p:cNvSpPr txBox="1">
              <a:spLocks noChangeArrowheads="1"/>
            </p:cNvSpPr>
            <p:nvPr/>
          </p:nvSpPr>
          <p:spPr bwMode="auto">
            <a:xfrm>
              <a:off x="13681" y="4680"/>
              <a:ext cx="1259"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ERCOT Board of Directors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Line 12"/>
            <p:cNvSpPr>
              <a:spLocks noChangeShapeType="1"/>
            </p:cNvSpPr>
            <p:nvPr/>
          </p:nvSpPr>
          <p:spPr bwMode="auto">
            <a:xfrm>
              <a:off x="4763" y="4511"/>
              <a:ext cx="1079"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11"/>
            <p:cNvSpPr>
              <a:spLocks noChangeShapeType="1"/>
            </p:cNvSpPr>
            <p:nvPr/>
          </p:nvSpPr>
          <p:spPr bwMode="auto">
            <a:xfrm>
              <a:off x="3780" y="5940"/>
              <a:ext cx="900"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AutoShape 10"/>
            <p:cNvSpPr>
              <a:spLocks noChangeArrowheads="1"/>
            </p:cNvSpPr>
            <p:nvPr/>
          </p:nvSpPr>
          <p:spPr bwMode="auto">
            <a:xfrm>
              <a:off x="720" y="3600"/>
              <a:ext cx="1627" cy="3060"/>
            </a:xfrm>
            <a:prstGeom prst="flowChartAlternateProcess">
              <a:avLst/>
            </a:prstGeom>
            <a:gradFill rotWithShape="0">
              <a:gsLst>
                <a:gs pos="0">
                  <a:srgbClr val="FABF8F"/>
                </a:gs>
                <a:gs pos="50000">
                  <a:srgbClr val="FDE9D9"/>
                </a:gs>
                <a:gs pos="100000">
                  <a:srgbClr val="FABF8F"/>
                </a:gs>
              </a:gsLst>
              <a:lin ang="18900000" scaled="1"/>
            </a:gradFill>
            <a:ln w="12700">
              <a:solidFill>
                <a:srgbClr val="FABF8F"/>
              </a:solidFill>
              <a:miter lim="800000"/>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3" name="Line 9"/>
            <p:cNvSpPr>
              <a:spLocks noChangeShapeType="1"/>
            </p:cNvSpPr>
            <p:nvPr/>
          </p:nvSpPr>
          <p:spPr bwMode="auto">
            <a:xfrm>
              <a:off x="2340" y="5040"/>
              <a:ext cx="878"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8"/>
            <p:cNvSpPr>
              <a:spLocks noChangeShapeType="1"/>
            </p:cNvSpPr>
            <p:nvPr/>
          </p:nvSpPr>
          <p:spPr bwMode="auto">
            <a:xfrm>
              <a:off x="1260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7"/>
            <p:cNvSpPr>
              <a:spLocks noChangeShapeType="1"/>
            </p:cNvSpPr>
            <p:nvPr/>
          </p:nvSpPr>
          <p:spPr bwMode="auto">
            <a:xfrm>
              <a:off x="504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6"/>
            <p:cNvSpPr>
              <a:spLocks noChangeShapeType="1"/>
            </p:cNvSpPr>
            <p:nvPr/>
          </p:nvSpPr>
          <p:spPr bwMode="auto">
            <a:xfrm>
              <a:off x="756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5"/>
            <p:cNvSpPr>
              <a:spLocks noChangeShapeType="1"/>
            </p:cNvSpPr>
            <p:nvPr/>
          </p:nvSpPr>
          <p:spPr bwMode="auto">
            <a:xfrm>
              <a:off x="1008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Text Box 4"/>
            <p:cNvSpPr txBox="1">
              <a:spLocks noChangeArrowheads="1"/>
            </p:cNvSpPr>
            <p:nvPr/>
          </p:nvSpPr>
          <p:spPr bwMode="auto">
            <a:xfrm>
              <a:off x="851" y="4320"/>
              <a:ext cx="1527" cy="144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Revision Request </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submitted</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9" name="Rectangle 3"/>
            <p:cNvSpPr>
              <a:spLocks noChangeArrowheads="1"/>
            </p:cNvSpPr>
            <p:nvPr/>
          </p:nvSpPr>
          <p:spPr bwMode="auto">
            <a:xfrm>
              <a:off x="12845" y="3211"/>
              <a:ext cx="2844" cy="6840"/>
            </a:xfrm>
            <a:prstGeom prst="rect">
              <a:avLst/>
            </a:prstGeom>
            <a:noFill/>
            <a:ln w="19050">
              <a:solidFill>
                <a:srgbClr val="808080"/>
              </a:solidFill>
              <a:prstDash val="dash"/>
              <a:miter lim="800000"/>
              <a:headEnd/>
              <a:tailEnd/>
            </a:ln>
            <a:extLst>
              <a:ext uri="{909E8E84-426E-40DD-AFC4-6F175D3DCCD1}">
                <a14:hiddenFill xmlns:a14="http://schemas.microsoft.com/office/drawing/2010/main">
                  <a:solidFill>
                    <a:srgbClr val="99CC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
            <p:cNvSpPr>
              <a:spLocks noChangeArrowheads="1"/>
            </p:cNvSpPr>
            <p:nvPr/>
          </p:nvSpPr>
          <p:spPr bwMode="auto">
            <a:xfrm>
              <a:off x="13019" y="6784"/>
              <a:ext cx="2448" cy="21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697" tIns="44348" rIns="88697" bIns="44348"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ERCOT Board approval is required for revision requests which need a project for implementation</a:t>
              </a:r>
              <a:r>
                <a:rPr kumimoji="0" lang="en-US" altLang="en-US" sz="9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900" b="0" i="0" u="none" strike="noStrike" cap="none" normalizeH="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[or</a:t>
              </a:r>
              <a:r>
                <a:rPr kumimoji="0" lang="en-US" altLang="en-US" sz="900" b="0" i="0" u="none"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 are related to another revision request requiring ERCOT Board approval.]</a:t>
              </a:r>
              <a:endParaRPr kumimoji="0" lang="en-US" altLang="en-US" sz="1800" b="0" i="0" u="none" strike="noStrike" cap="none" normalizeH="0" baseline="0" dirty="0" smtClean="0">
                <a:ln>
                  <a:noFill/>
                </a:ln>
                <a:solidFill>
                  <a:schemeClr val="tx1">
                    <a:lumMod val="50000"/>
                    <a:lumOff val="50000"/>
                  </a:schemeClr>
                </a:solidFill>
                <a:effectLst/>
                <a:latin typeface="Arial" panose="020B0604020202020204" pitchFamily="34" charset="0"/>
              </a:endParaRPr>
            </a:p>
          </p:txBody>
        </p:sp>
      </p:grpSp>
    </p:spTree>
    <p:extLst>
      <p:ext uri="{BB962C8B-B14F-4D97-AF65-F5344CB8AC3E}">
        <p14:creationId xmlns:p14="http://schemas.microsoft.com/office/powerpoint/2010/main" val="1303388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schemas.openxmlformats.org/package/2006/metadata/core-properties"/>
    <ds:schemaRef ds:uri="http://purl.org/dc/terms/"/>
    <ds:schemaRef ds:uri="http://purl.org/dc/elements/1.1/"/>
    <ds:schemaRef ds:uri="http://schemas.microsoft.com/office/2006/documentManagement/types"/>
    <ds:schemaRef ds:uri="c34af464-7aa1-4edd-9be4-83dffc1cb926"/>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3778</TotalTime>
  <Words>334</Words>
  <Application>Microsoft Office PowerPoint</Application>
  <PresentationFormat>On-screen Show (4:3)</PresentationFormat>
  <Paragraphs>40</Paragraphs>
  <Slides>4</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Times New Roman</vt:lpstr>
      <vt:lpstr>1_Custom Design</vt:lpstr>
      <vt:lpstr>Inside pages</vt:lpstr>
      <vt:lpstr>PowerPoint Presentation</vt:lpstr>
      <vt:lpstr>Summary of TAC Review – Annual Process</vt:lpstr>
      <vt:lpstr>Potential Revision Request Process Changes</vt:lpstr>
      <vt:lpstr>Guide Process Flow after Standardization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Brittney Albracht</cp:lastModifiedBy>
  <cp:revision>89</cp:revision>
  <cp:lastPrinted>2016-10-28T19:22:36Z</cp:lastPrinted>
  <dcterms:created xsi:type="dcterms:W3CDTF">2016-01-21T15:20:31Z</dcterms:created>
  <dcterms:modified xsi:type="dcterms:W3CDTF">2016-10-31T17:37:13Z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