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notesMasterIdLst>
    <p:notesMasterId r:id="rId6"/>
  </p:notesMasterIdLst>
  <p:handoutMasterIdLst>
    <p:handoutMasterId r:id="rId7"/>
  </p:handoutMasterIdLst>
  <p:sldIdLst>
    <p:sldId id="377" r:id="rId3"/>
    <p:sldId id="378" r:id="rId4"/>
    <p:sldId id="379" r:id="rId5"/>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0" autoAdjust="0"/>
    <p:restoredTop sz="94605" autoAdjust="0"/>
  </p:normalViewPr>
  <p:slideViewPr>
    <p:cSldViewPr>
      <p:cViewPr varScale="1">
        <p:scale>
          <a:sx n="94" d="100"/>
          <a:sy n="94" d="100"/>
        </p:scale>
        <p:origin x="-1362" y="-90"/>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Goals</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a:pPr>
            <a:r>
              <a:rPr lang="en-US" sz="1800" b="0" dirty="0" smtClean="0"/>
              <a:t>Support </a:t>
            </a:r>
            <a:r>
              <a:rPr lang="en-US" sz="1800" b="0" dirty="0"/>
              <a:t>Texas data transport improvement initiatives and other Retail market projects as needed or directed by RMS</a:t>
            </a:r>
            <a:r>
              <a:rPr lang="en-US" sz="1800" b="0" dirty="0" smtClean="0"/>
              <a:t>.</a:t>
            </a:r>
          </a:p>
          <a:p>
            <a:pPr marL="1085850" lvl="1" indent="-342900"/>
            <a:r>
              <a:rPr lang="en-US" sz="1400" b="0" dirty="0" smtClean="0"/>
              <a:t>Complete.</a:t>
            </a:r>
            <a:endParaRPr lang="en-US" sz="1400" b="0" dirty="0"/>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Support </a:t>
            </a:r>
            <a:r>
              <a:rPr lang="en-US" sz="1800" b="0" dirty="0"/>
              <a:t>Revision Request initiatives related to MarkeTrak systems and process enhancements and update </a:t>
            </a:r>
            <a:r>
              <a:rPr lang="en-US" sz="1800" b="0" dirty="0" smtClean="0"/>
              <a:t>documentation, </a:t>
            </a:r>
            <a:r>
              <a:rPr lang="en-US" sz="1800" b="0" dirty="0"/>
              <a:t>as needed. </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Continue </a:t>
            </a:r>
            <a:r>
              <a:rPr lang="en-US" sz="1800" b="0" dirty="0"/>
              <a:t>joint efforts with other Retail market working groups to provide ERCOT with subject matter expertise for implementation of SCR786, Retail Market Test Environment.</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Perform </a:t>
            </a:r>
            <a:r>
              <a:rPr lang="en-US" sz="1800" b="0" dirty="0"/>
              <a:t>annual review of the Retail Market Services SLA and work with ERCOT to evaluate and implement any potential changes, as needed.</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Monitor </a:t>
            </a:r>
            <a:r>
              <a:rPr lang="en-US" sz="1800" b="0" dirty="0"/>
              <a:t>the quarterly ERCOT Retail Market Performance Measures reported by ERCOT to the PUCT and serve as a forum for Market Participants to raise questions and/or issues related to the metrics reported.</a:t>
            </a:r>
          </a:p>
          <a:p>
            <a:pPr lvl="0">
              <a:buNone/>
            </a:pPr>
            <a:endParaRPr lang="en-US" sz="1800" b="0" dirty="0" smtClean="0"/>
          </a:p>
        </p:txBody>
      </p:sp>
    </p:spTree>
    <p:extLst>
      <p:ext uri="{BB962C8B-B14F-4D97-AF65-F5344CB8AC3E}">
        <p14:creationId xmlns:p14="http://schemas.microsoft.com/office/powerpoint/2010/main" val="3550604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Goals (cont’d)</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374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startAt="6"/>
            </a:pPr>
            <a:endParaRPr lang="en-US" sz="1800" b="0" dirty="0" smtClean="0"/>
          </a:p>
          <a:p>
            <a:pPr marL="342900" lvl="0" indent="-342900">
              <a:buFont typeface="+mj-lt"/>
              <a:buAutoNum type="arabicPeriod" startAt="6"/>
            </a:pPr>
            <a:r>
              <a:rPr lang="en-US" sz="1800" b="0" dirty="0" smtClean="0"/>
              <a:t>Work </a:t>
            </a:r>
            <a:r>
              <a:rPr lang="en-US" sz="1800" b="0" dirty="0"/>
              <a:t>with ERCOT and Market Participants to address and resolve technical connectivity issues and help mitigate market impacts related to NAESB outages.</a:t>
            </a:r>
          </a:p>
          <a:p>
            <a:pPr marL="342900" lvl="0" indent="-342900">
              <a:buFont typeface="+mj-lt"/>
              <a:buAutoNum type="arabicPeriod" startAt="6"/>
            </a:pPr>
            <a:endParaRPr lang="en-US" sz="1800" b="0" dirty="0" smtClean="0"/>
          </a:p>
          <a:p>
            <a:pPr marL="342900" lvl="0" indent="-342900">
              <a:buFont typeface="+mj-lt"/>
              <a:buAutoNum type="arabicPeriod" startAt="6"/>
            </a:pPr>
            <a:r>
              <a:rPr lang="en-US" sz="1800" b="0" dirty="0" smtClean="0"/>
              <a:t>Support </a:t>
            </a:r>
            <a:r>
              <a:rPr lang="en-US" sz="1800" b="0" dirty="0"/>
              <a:t>ERCOT resolution efforts in addressing each outage and/or degradation of service experienced and provide findings to RMS.</a:t>
            </a:r>
          </a:p>
          <a:p>
            <a:pPr marL="342900" lvl="0" indent="-342900">
              <a:buFont typeface="+mj-lt"/>
              <a:buAutoNum type="arabicPeriod" startAt="6"/>
            </a:pPr>
            <a:endParaRPr lang="en-US" sz="1800" b="0" dirty="0" smtClean="0"/>
          </a:p>
          <a:p>
            <a:pPr marL="342900" lvl="0" indent="-342900">
              <a:buFont typeface="+mj-lt"/>
              <a:buAutoNum type="arabicPeriod" startAt="6"/>
            </a:pPr>
            <a:r>
              <a:rPr lang="en-US" sz="1800" b="0" dirty="0" smtClean="0"/>
              <a:t>Continue </a:t>
            </a:r>
            <a:r>
              <a:rPr lang="en-US" sz="1800" b="0" dirty="0"/>
              <a:t>participation in NAESB meetings, as needed, in an effort to ensure business requirements for the Texas retail market are included in NAESB Model Business Practices (MBP) and future NAESB EDM version releases.</a:t>
            </a:r>
          </a:p>
          <a:p>
            <a:pPr lvl="0">
              <a:buNone/>
            </a:pPr>
            <a:endParaRPr lang="en-US" sz="1800" b="0" dirty="0" smtClean="0"/>
          </a:p>
        </p:txBody>
      </p:sp>
    </p:spTree>
    <p:extLst>
      <p:ext uri="{BB962C8B-B14F-4D97-AF65-F5344CB8AC3E}">
        <p14:creationId xmlns:p14="http://schemas.microsoft.com/office/powerpoint/2010/main" val="3009203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Work done in 2016</a:t>
            </a:r>
            <a:endParaRPr lang="en-US" altLang="en-US" sz="2300" dirty="0" smtClean="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5780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a:pPr>
            <a:r>
              <a:rPr lang="en-US" sz="1800" b="0" dirty="0" smtClean="0"/>
              <a:t>Updated SH process &amp; documentation (RMGRR136)</a:t>
            </a:r>
          </a:p>
          <a:p>
            <a:pPr marL="1085850" lvl="1" indent="-342900"/>
            <a:r>
              <a:rPr lang="en-US" sz="1400" b="0" dirty="0" smtClean="0"/>
              <a:t>Re-ordered documentation</a:t>
            </a:r>
          </a:p>
          <a:p>
            <a:pPr marL="1085850" lvl="1" indent="-342900"/>
            <a:r>
              <a:rPr lang="en-US" sz="1400" b="0" dirty="0" smtClean="0"/>
              <a:t>Clarified NOS procedure and required accompanying documentation (</a:t>
            </a:r>
            <a:r>
              <a:rPr lang="en-US" sz="1400" b="0" dirty="0" err="1" smtClean="0"/>
              <a:t>Appdx</a:t>
            </a:r>
            <a:r>
              <a:rPr lang="en-US" sz="1400" b="0" dirty="0" smtClean="0"/>
              <a:t> J2)</a:t>
            </a:r>
          </a:p>
          <a:p>
            <a:pPr marL="1085850" lvl="1" indent="-342900"/>
            <a:r>
              <a:rPr lang="en-US" sz="1400" b="0" dirty="0" smtClean="0"/>
              <a:t>Clarified documentation for CSA customers – removing signature requirement</a:t>
            </a:r>
          </a:p>
          <a:p>
            <a:pPr marL="1085850" lvl="1" indent="-342900"/>
            <a:r>
              <a:rPr lang="en-US" sz="1400" b="0" dirty="0" smtClean="0"/>
              <a:t>Clarified CSA Landlord requirements (</a:t>
            </a:r>
            <a:r>
              <a:rPr lang="en-US" sz="1400" b="0" dirty="0" err="1" smtClean="0"/>
              <a:t>Appdx</a:t>
            </a:r>
            <a:r>
              <a:rPr lang="en-US" sz="1400" b="0" dirty="0" smtClean="0"/>
              <a:t> J4)</a:t>
            </a:r>
          </a:p>
          <a:p>
            <a:pPr marL="1085850" lvl="1" indent="-342900"/>
            <a:endParaRPr lang="en-US" sz="1400" b="0" dirty="0"/>
          </a:p>
          <a:p>
            <a:pPr marL="342900" indent="-342900">
              <a:buFont typeface="+mj-lt"/>
              <a:buAutoNum type="arabicPeriod"/>
            </a:pPr>
            <a:r>
              <a:rPr lang="en-US" sz="1800" b="0" dirty="0" smtClean="0"/>
              <a:t>SCR786</a:t>
            </a:r>
          </a:p>
          <a:p>
            <a:pPr marL="1085850" lvl="1" indent="-342900"/>
            <a:r>
              <a:rPr lang="en-US" sz="1400" b="0" dirty="0" smtClean="0"/>
              <a:t>Supported SCR786 through governance process</a:t>
            </a:r>
          </a:p>
          <a:p>
            <a:pPr marL="1085850" lvl="1" indent="-342900"/>
            <a:r>
              <a:rPr lang="en-US" sz="1400" b="0" dirty="0" smtClean="0"/>
              <a:t>Worked w/ TXSET to gather business requirements</a:t>
            </a:r>
          </a:p>
          <a:p>
            <a:pPr marL="1085850" lvl="1" indent="-342900"/>
            <a:r>
              <a:rPr lang="en-US" sz="1400" b="0" dirty="0" smtClean="0"/>
              <a:t>Developed User Orientation Documentation</a:t>
            </a:r>
          </a:p>
          <a:p>
            <a:pPr marL="1085850" lvl="1" indent="-342900"/>
            <a:r>
              <a:rPr lang="en-US" sz="1400" b="0" dirty="0" smtClean="0"/>
              <a:t>Anticipate go-live in Summer 2017</a:t>
            </a:r>
          </a:p>
          <a:p>
            <a:pPr marL="1085850" lvl="1" indent="-342900"/>
            <a:endParaRPr lang="en-US" sz="1400" b="0" dirty="0"/>
          </a:p>
          <a:p>
            <a:pPr marL="342900" indent="-342900">
              <a:buFont typeface="+mj-lt"/>
              <a:buAutoNum type="arabicPeriod"/>
            </a:pPr>
            <a:r>
              <a:rPr lang="en-US" sz="1800" b="0" dirty="0" smtClean="0"/>
              <a:t>Joint efforts to pass RMGRR139 &amp; NPRR778, Modifications to Date Change and Cancellation Evaluation Window</a:t>
            </a:r>
          </a:p>
          <a:p>
            <a:pPr marL="342900" indent="-342900">
              <a:buFont typeface="+mj-lt"/>
              <a:buAutoNum type="arabicPeriod"/>
            </a:pPr>
            <a:r>
              <a:rPr lang="en-US" sz="1800" b="0" dirty="0" smtClean="0"/>
              <a:t>RMGRR126, Changes to TDTMS EDM Data Transport Implementation Guide</a:t>
            </a:r>
          </a:p>
          <a:p>
            <a:pPr marL="342900" indent="-342900">
              <a:buFont typeface="+mj-lt"/>
              <a:buAutoNum type="arabicPeriod"/>
            </a:pPr>
            <a:r>
              <a:rPr lang="en-US" sz="1800" b="0" dirty="0" smtClean="0"/>
              <a:t>MT Subtype Analysis – top to bottom analysis of Switch Hold subtype as well as all other MT Day-to-Day subtypes (Usage/Billing, etc.)</a:t>
            </a:r>
          </a:p>
          <a:p>
            <a:pPr marL="342900" indent="-342900">
              <a:buFont typeface="+mj-lt"/>
              <a:buAutoNum type="arabicPeriod"/>
            </a:pPr>
            <a:r>
              <a:rPr lang="en-US" sz="1800" b="0" dirty="0" smtClean="0"/>
              <a:t>Retail Mkt IT Services SLA review &amp; Approval</a:t>
            </a:r>
            <a:endParaRPr lang="en-US" sz="1800" b="0" dirty="0"/>
          </a:p>
          <a:p>
            <a:pPr lvl="0">
              <a:buNone/>
            </a:pPr>
            <a:endParaRPr lang="en-US" sz="1800" b="0" dirty="0" smtClean="0"/>
          </a:p>
        </p:txBody>
      </p:sp>
    </p:spTree>
    <p:extLst>
      <p:ext uri="{BB962C8B-B14F-4D97-AF65-F5344CB8AC3E}">
        <p14:creationId xmlns:p14="http://schemas.microsoft.com/office/powerpoint/2010/main" val="6208268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20031</TotalTime>
  <Words>337</Words>
  <Application>Microsoft Office PowerPoint</Application>
  <PresentationFormat>On-screen Show (4:3)</PresentationFormat>
  <Paragraphs>38</Paragraphs>
  <Slides>3</Slides>
  <Notes>0</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Default Design</vt:lpstr>
      <vt:lpstr>1_Default Design</vt:lpstr>
      <vt:lpstr>PowerPoint Presentation</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TXSET_20161020</cp:lastModifiedBy>
  <cp:revision>970</cp:revision>
  <cp:lastPrinted>2002-09-24T18:27:58Z</cp:lastPrinted>
  <dcterms:created xsi:type="dcterms:W3CDTF">2002-07-29T21:45:07Z</dcterms:created>
  <dcterms:modified xsi:type="dcterms:W3CDTF">2016-10-28T17:11:10Z</dcterms:modified>
</cp:coreProperties>
</file>