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8"/>
  </p:notesMasterIdLst>
  <p:handoutMasterIdLst>
    <p:handoutMasterId r:id="rId9"/>
  </p:handoutMasterIdLst>
  <p:sldIdLst>
    <p:sldId id="367" r:id="rId4"/>
    <p:sldId id="375" r:id="rId5"/>
    <p:sldId id="368" r:id="rId6"/>
    <p:sldId id="369" r:id="rId7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>
        <p:scale>
          <a:sx n="100" d="100"/>
          <a:sy n="100" d="100"/>
        </p:scale>
        <p:origin x="-118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November 1, 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2016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October 11</a:t>
            </a:r>
            <a:r>
              <a:rPr lang="en-US" altLang="en-US" sz="2300" baseline="30000" dirty="0" smtClean="0">
                <a:solidFill>
                  <a:srgbClr val="3D5F5D"/>
                </a:solidFill>
              </a:rPr>
              <a:t>th</a:t>
            </a:r>
            <a:r>
              <a:rPr lang="en-US" altLang="en-US" sz="2300" dirty="0" smtClean="0">
                <a:solidFill>
                  <a:srgbClr val="3D5F5D"/>
                </a:solidFill>
              </a:rPr>
              <a:t> </a:t>
            </a:r>
            <a:r>
              <a:rPr lang="en-US" altLang="en-US" sz="2300" dirty="0" smtClean="0">
                <a:solidFill>
                  <a:srgbClr val="3D5F5D"/>
                </a:solidFill>
              </a:rPr>
              <a:t>Meeting 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2"/>
            <a:ext cx="8342312" cy="5207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+mj-lt"/>
              <a:buAutoNum type="arabicPeriod"/>
            </a:pPr>
            <a:endParaRPr lang="en-US" sz="9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Inadvertent </a:t>
            </a:r>
            <a:r>
              <a:rPr lang="en-US" sz="1800" dirty="0"/>
              <a:t>Gain </a:t>
            </a:r>
            <a:r>
              <a:rPr lang="en-US" sz="1800" dirty="0" smtClean="0"/>
              <a:t>Reporting</a:t>
            </a:r>
            <a:endParaRPr lang="en-US" sz="1800" dirty="0"/>
          </a:p>
          <a:p>
            <a:pPr marL="1200150" lvl="1" indent="-457200"/>
            <a:r>
              <a:rPr lang="en-US" sz="1600" b="0" dirty="0" smtClean="0"/>
              <a:t>TDTMS </a:t>
            </a:r>
            <a:r>
              <a:rPr lang="en-US" sz="1600" b="0" dirty="0" smtClean="0"/>
              <a:t>reviewed the </a:t>
            </a:r>
            <a:r>
              <a:rPr lang="en-US" sz="1600" b="0" dirty="0" smtClean="0"/>
              <a:t>refined format </a:t>
            </a:r>
            <a:r>
              <a:rPr lang="en-US" sz="1600" b="0" dirty="0" smtClean="0"/>
              <a:t>and reached consensus </a:t>
            </a:r>
            <a:r>
              <a:rPr lang="en-US" sz="1600" b="0" dirty="0" smtClean="0"/>
              <a:t>that no further changes would be necessary.</a:t>
            </a:r>
          </a:p>
          <a:p>
            <a:pPr marL="1200150" lvl="1" indent="-457200"/>
            <a:r>
              <a:rPr lang="en-US" sz="1600" b="0" dirty="0" smtClean="0"/>
              <a:t>ERCOT will include the raw data file used to produce the IAG reports in future reports so that MPs can customize/filter the metrics as desired (competitive information will remain confidential).</a:t>
            </a:r>
          </a:p>
          <a:p>
            <a:pPr marL="1200150" lvl="1" indent="-457200"/>
            <a:r>
              <a:rPr lang="en-US" sz="1600" b="0" dirty="0" smtClean="0"/>
              <a:t>Collaborative effort with RMTTF to enhance IAG education materials:</a:t>
            </a:r>
          </a:p>
          <a:p>
            <a:pPr marL="1600200" lvl="2" indent="-457200"/>
            <a:r>
              <a:rPr lang="en-US" sz="1600" b="0" dirty="0" smtClean="0"/>
              <a:t>Tips &amp; Tricks</a:t>
            </a:r>
          </a:p>
          <a:p>
            <a:pPr marL="1600200" lvl="2" indent="-457200"/>
            <a:r>
              <a:rPr lang="en-US" sz="1600" b="0" dirty="0" smtClean="0"/>
              <a:t>Cliff Notes for IAGs</a:t>
            </a:r>
          </a:p>
          <a:p>
            <a:pPr marL="1600200" lvl="2" indent="-457200"/>
            <a:r>
              <a:rPr lang="en-US" sz="1600" b="0" dirty="0" smtClean="0"/>
              <a:t>New segment in the IAG training series providing a guide to reading the graphs and reports.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SCR786 </a:t>
            </a:r>
            <a:r>
              <a:rPr lang="en-US" sz="1800" dirty="0"/>
              <a:t>User Orientation Documentation</a:t>
            </a:r>
          </a:p>
          <a:p>
            <a:pPr marL="1200150" lvl="1" indent="-457200"/>
            <a:r>
              <a:rPr lang="en-US" sz="1600" b="0" dirty="0" smtClean="0"/>
              <a:t>Created material that describes the background, intended uses and functionality of the Retail Market Test Environment (RMTE).</a:t>
            </a:r>
          </a:p>
          <a:p>
            <a:pPr marL="1200150" lvl="1" indent="-457200"/>
            <a:r>
              <a:rPr lang="en-US" sz="1600" b="0" dirty="0" smtClean="0"/>
              <a:t>Continue to further develop additional material such as an issue tracking form and develop the method of communicating with ERCOT, when necessary.</a:t>
            </a:r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346478"/>
            <a:ext cx="8001000" cy="444352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November 2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nd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dirty="0" smtClean="0">
                <a:solidFill>
                  <a:srgbClr val="000000"/>
                </a:solidFill>
              </a:rPr>
              <a:t>9:30am </a:t>
            </a:r>
            <a:r>
              <a:rPr lang="en-US" altLang="en-US" sz="1800" dirty="0" smtClean="0">
                <a:solidFill>
                  <a:srgbClr val="000000"/>
                </a:solidFill>
              </a:rPr>
              <a:t>(WebEx only)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Remaining Meetings: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December 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7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05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TDTMS </a:t>
            </a:r>
            <a:r>
              <a:rPr lang="en-US" altLang="en-US" sz="1600" dirty="0" smtClean="0">
                <a:solidFill>
                  <a:srgbClr val="000000"/>
                </a:solidFill>
              </a:rPr>
              <a:t>Agenda Items: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2016 Accomplishments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SCR786 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Issue Tracking Form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MT IAG issue analysis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Annual 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MT Subtype Analysis “</a:t>
            </a:r>
            <a:r>
              <a:rPr lang="en-US" altLang="en-US" sz="1400" b="0" dirty="0" err="1" smtClean="0">
                <a:solidFill>
                  <a:srgbClr val="000000"/>
                </a:solidFill>
              </a:rPr>
              <a:t>Gameplan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”</a:t>
            </a:r>
            <a:endParaRPr lang="en-US" altLang="en-US" sz="1400" b="0" dirty="0" smtClean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20700" y="2590800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20406</TotalTime>
  <Words>173</Words>
  <Application>Microsoft Office PowerPoint</Application>
  <PresentationFormat>On-screen Show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TXSET_20161020</cp:lastModifiedBy>
  <cp:revision>995</cp:revision>
  <cp:lastPrinted>2002-09-24T18:27:58Z</cp:lastPrinted>
  <dcterms:created xsi:type="dcterms:W3CDTF">2002-07-29T21:45:07Z</dcterms:created>
  <dcterms:modified xsi:type="dcterms:W3CDTF">2016-10-28T16:50:12Z</dcterms:modified>
</cp:coreProperties>
</file>