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90" r:id="rId3"/>
    <p:sldId id="391" r:id="rId4"/>
    <p:sldId id="379" r:id="rId5"/>
    <p:sldId id="382" r:id="rId6"/>
    <p:sldId id="385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4171"/>
    <a:srgbClr val="0000CC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 varScale="1">
        <p:scale>
          <a:sx n="95" d="100"/>
          <a:sy n="95" d="100"/>
        </p:scale>
        <p:origin x="804" y="6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May 5, 2015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November 1st, 2016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7244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dirty="0">
                <a:latin typeface="Calibri" panose="020F0502020204030204" pitchFamily="34" charset="0"/>
              </a:rPr>
              <a:t>Deborah McKeever, Oncor         Tomas Fernandez, NRG          Sheri </a:t>
            </a:r>
            <a:r>
              <a:rPr lang="en-US" dirty="0" err="1">
                <a:latin typeface="Calibri" panose="020F0502020204030204" pitchFamily="34" charset="0"/>
              </a:rPr>
              <a:t>Wiegand</a:t>
            </a:r>
            <a:r>
              <a:rPr lang="en-US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Training Instructor Led Classes - 2017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067800" cy="5562600"/>
          </a:xfrm>
        </p:spPr>
        <p:txBody>
          <a:bodyPr/>
          <a:lstStyle/>
          <a:p>
            <a:pPr marL="0" indent="0">
              <a:buNone/>
            </a:pPr>
            <a:r>
              <a:rPr lang="en-US" sz="2400" u="sng" dirty="0"/>
              <a:t>Tentative</a:t>
            </a:r>
            <a:r>
              <a:rPr lang="en-US" sz="2400" dirty="0"/>
              <a:t> Training Roadshow for 2017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    AUSTIN 		</a:t>
            </a:r>
            <a:r>
              <a:rPr lang="en-US" sz="2400" i="1" u="sng" dirty="0"/>
              <a:t>Georgetown Library</a:t>
            </a:r>
            <a:r>
              <a:rPr lang="en-US" sz="2400" dirty="0"/>
              <a:t>	</a:t>
            </a:r>
          </a:p>
          <a:p>
            <a:pPr lvl="4"/>
            <a:r>
              <a:rPr lang="en-US" sz="2400" b="1" dirty="0"/>
              <a:t>Retail 101 – </a:t>
            </a:r>
            <a:r>
              <a:rPr lang="en-US" sz="2400" dirty="0"/>
              <a:t>Tues, January 31</a:t>
            </a:r>
            <a:r>
              <a:rPr lang="en-US" sz="2400" baseline="30000" dirty="0"/>
              <a:t>st</a:t>
            </a:r>
            <a:r>
              <a:rPr lang="en-US" sz="2400" dirty="0"/>
              <a:t>, 2017</a:t>
            </a:r>
          </a:p>
          <a:p>
            <a:pPr lvl="4"/>
            <a:r>
              <a:rPr lang="en-US" sz="2400" b="1" dirty="0" err="1"/>
              <a:t>MarkeTrak</a:t>
            </a:r>
            <a:r>
              <a:rPr lang="en-US" sz="2400" b="1" dirty="0"/>
              <a:t>  101 – </a:t>
            </a:r>
            <a:r>
              <a:rPr lang="en-US" sz="2400" dirty="0"/>
              <a:t>Wed, February 1</a:t>
            </a:r>
            <a:r>
              <a:rPr lang="en-US" sz="2400" baseline="30000" dirty="0"/>
              <a:t>st</a:t>
            </a:r>
            <a:r>
              <a:rPr lang="en-US" sz="2400" dirty="0"/>
              <a:t>, 2017</a:t>
            </a:r>
          </a:p>
          <a:p>
            <a:pPr marL="0" indent="0">
              <a:buNone/>
            </a:pP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DALLAS		</a:t>
            </a:r>
            <a:r>
              <a:rPr lang="en-US" sz="2400" i="1" u="sng" dirty="0" err="1"/>
              <a:t>Oncor</a:t>
            </a:r>
            <a:r>
              <a:rPr lang="en-US" sz="2400" i="1" u="sng" dirty="0"/>
              <a:t> </a:t>
            </a:r>
          </a:p>
          <a:p>
            <a:pPr lvl="4"/>
            <a:r>
              <a:rPr lang="en-US" sz="2400" b="1" dirty="0"/>
              <a:t>Retail 101 – </a:t>
            </a:r>
            <a:r>
              <a:rPr lang="en-US" sz="2400" dirty="0"/>
              <a:t> Wed, May 3</a:t>
            </a:r>
            <a:r>
              <a:rPr lang="en-US" sz="2400" baseline="30000" dirty="0"/>
              <a:t>rd</a:t>
            </a:r>
            <a:r>
              <a:rPr lang="en-US" sz="2400" dirty="0"/>
              <a:t>, 2017</a:t>
            </a:r>
            <a:endParaRPr lang="en-US" sz="2400" b="1" dirty="0"/>
          </a:p>
          <a:p>
            <a:pPr lvl="4"/>
            <a:r>
              <a:rPr lang="en-US" sz="2400" b="1" dirty="0"/>
              <a:t>Inadvertent </a:t>
            </a:r>
            <a:r>
              <a:rPr lang="en-US" sz="2400" b="1" dirty="0" err="1"/>
              <a:t>GainTraining</a:t>
            </a:r>
            <a:r>
              <a:rPr lang="en-US" sz="2400" b="1" dirty="0"/>
              <a:t> – </a:t>
            </a:r>
            <a:r>
              <a:rPr lang="en-US" sz="2400" dirty="0"/>
              <a:t>Thurs, May 4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</a:t>
            </a:r>
          </a:p>
          <a:p>
            <a:pPr marL="0" indent="0">
              <a:buNone/>
            </a:pPr>
            <a:r>
              <a:rPr lang="en-US" sz="2400" dirty="0"/>
              <a:t>   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HOUSTON	</a:t>
            </a:r>
            <a:r>
              <a:rPr lang="en-US" sz="2400" i="1" u="sng" dirty="0" err="1"/>
              <a:t>CenterPoint</a:t>
            </a:r>
            <a:endParaRPr lang="en-US" sz="2400" i="1" u="sng" dirty="0"/>
          </a:p>
          <a:p>
            <a:pPr lvl="4"/>
            <a:r>
              <a:rPr lang="en-US" sz="2400" b="1" dirty="0"/>
              <a:t>Retail 101 - </a:t>
            </a:r>
            <a:r>
              <a:rPr lang="en-US" sz="2400" dirty="0"/>
              <a:t>September</a:t>
            </a:r>
          </a:p>
          <a:p>
            <a:pPr lvl="4"/>
            <a:r>
              <a:rPr lang="en-US" sz="2400" b="1" dirty="0"/>
              <a:t>Inadvertent </a:t>
            </a:r>
            <a:r>
              <a:rPr lang="en-US" sz="2400" b="1" dirty="0" err="1"/>
              <a:t>GainTraining</a:t>
            </a:r>
            <a:r>
              <a:rPr lang="en-US" sz="2400" b="1" dirty="0"/>
              <a:t> - </a:t>
            </a:r>
            <a:r>
              <a:rPr lang="en-US" sz="2400" dirty="0"/>
              <a:t>September</a:t>
            </a:r>
            <a:r>
              <a:rPr lang="en-US" b="1" dirty="0"/>
              <a:t>	</a:t>
            </a:r>
            <a:r>
              <a:rPr lang="en-US" dirty="0"/>
              <a:t>		</a:t>
            </a:r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77000" y="6553200"/>
            <a:ext cx="25146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3901884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Instructor Led Classes – Houston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>
                <a:solidFill>
                  <a:srgbClr val="FF0000"/>
                </a:solidFill>
              </a:rPr>
              <a:t>S U C </a:t>
            </a:r>
            <a:r>
              <a:rPr lang="en-US" sz="3600" dirty="0" err="1">
                <a:solidFill>
                  <a:srgbClr val="FF0000"/>
                </a:solidFill>
              </a:rPr>
              <a:t>C</a:t>
            </a:r>
            <a:r>
              <a:rPr lang="en-US" sz="3600" dirty="0">
                <a:solidFill>
                  <a:srgbClr val="FF0000"/>
                </a:solidFill>
              </a:rPr>
              <a:t> E S </a:t>
            </a:r>
            <a:r>
              <a:rPr lang="en-US" sz="3600" dirty="0" err="1">
                <a:solidFill>
                  <a:srgbClr val="FF0000"/>
                </a:solidFill>
              </a:rPr>
              <a:t>S</a:t>
            </a:r>
            <a:r>
              <a:rPr lang="en-US" sz="3600" dirty="0">
                <a:solidFill>
                  <a:srgbClr val="FF0000"/>
                </a:solidFill>
              </a:rPr>
              <a:t> !!! </a:t>
            </a:r>
          </a:p>
          <a:p>
            <a:r>
              <a:rPr lang="en-US" sz="2800" dirty="0"/>
              <a:t>Retail 101 participants – September 27</a:t>
            </a:r>
            <a:r>
              <a:rPr lang="en-US" sz="2800" baseline="30000" dirty="0"/>
              <a:t>th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39 classroom </a:t>
            </a:r>
          </a:p>
          <a:p>
            <a:pPr lvl="1"/>
            <a:r>
              <a:rPr lang="en-US" sz="2800" dirty="0"/>
              <a:t>57 WebEx</a:t>
            </a:r>
          </a:p>
          <a:p>
            <a:pPr lvl="1"/>
            <a:endParaRPr lang="en-US" sz="2800" dirty="0"/>
          </a:p>
          <a:p>
            <a:r>
              <a:rPr lang="en-US" sz="2800" dirty="0" err="1"/>
              <a:t>MarkeTrak</a:t>
            </a:r>
            <a:r>
              <a:rPr lang="en-US" sz="2800" dirty="0"/>
              <a:t> 101 participants – September 28</a:t>
            </a:r>
            <a:r>
              <a:rPr lang="en-US" sz="2800" baseline="30000" dirty="0"/>
              <a:t>th</a:t>
            </a:r>
          </a:p>
          <a:p>
            <a:pPr lvl="1"/>
            <a:r>
              <a:rPr lang="en-US" sz="2800" dirty="0"/>
              <a:t>45 classroom</a:t>
            </a:r>
          </a:p>
          <a:p>
            <a:pPr lvl="1"/>
            <a:r>
              <a:rPr lang="en-US" sz="2800" dirty="0"/>
              <a:t>30 WebEx</a:t>
            </a:r>
          </a:p>
          <a:p>
            <a:endParaRPr lang="en-US" sz="3200" dirty="0"/>
          </a:p>
          <a:p>
            <a:pPr marL="457200" lvl="1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5, 2015</a:t>
            </a:r>
          </a:p>
        </p:txBody>
      </p:sp>
    </p:spTree>
    <p:extLst>
      <p:ext uri="{BB962C8B-B14F-4D97-AF65-F5344CB8AC3E}">
        <p14:creationId xmlns:p14="http://schemas.microsoft.com/office/powerpoint/2010/main" val="1160431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algn="ctr"/>
            <a:r>
              <a:rPr lang="en-US" sz="2800" b="1" dirty="0">
                <a:latin typeface="Calibri" panose="020F0502020204030204" pitchFamily="34" charset="0"/>
              </a:rPr>
              <a:t>MarkeTrak On-line Training Modules Update!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Usage and Billing  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Other D2D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400" dirty="0">
                <a:latin typeface="Calibri" panose="020F0502020204030204" pitchFamily="34" charset="0"/>
              </a:rPr>
              <a:t> MarkeTrak Admin Functionality</a:t>
            </a:r>
            <a:endParaRPr lang="en-US" sz="2400" b="1" dirty="0">
              <a:solidFill>
                <a:srgbClr val="294171"/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– </a:t>
            </a:r>
            <a:r>
              <a:rPr lang="en-US" sz="2400" b="1" dirty="0">
                <a:solidFill>
                  <a:srgbClr val="294171"/>
                </a:solidFill>
                <a:latin typeface="Calibri" panose="020F0502020204030204" pitchFamily="34" charset="0"/>
              </a:rPr>
              <a:t>Upcoming!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 - </a:t>
            </a:r>
            <a:r>
              <a:rPr lang="en-US" sz="2400" b="1" dirty="0">
                <a:solidFill>
                  <a:srgbClr val="294171"/>
                </a:solidFill>
                <a:latin typeface="Calibri" panose="020F0502020204030204" pitchFamily="34" charset="0"/>
              </a:rPr>
              <a:t>Upcoming!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Background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GUI Reporting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  <a:endParaRPr lang="en-US" dirty="0"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Clr>
                <a:srgbClr val="FF0000"/>
              </a:buClr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pPr algn="ctr"/>
            <a:r>
              <a:rPr lang="en-US" sz="2400" b="1" dirty="0">
                <a:latin typeface="Calibri" panose="020F0502020204030204" pitchFamily="34" charset="0"/>
              </a:rPr>
              <a:t>MarkeTrak On-line Module Training via </a:t>
            </a:r>
            <a:br>
              <a:rPr lang="en-US" sz="2400" b="1" dirty="0">
                <a:latin typeface="Calibri" panose="020F0502020204030204" pitchFamily="34" charset="0"/>
              </a:rPr>
            </a:br>
            <a:r>
              <a:rPr lang="en-US" sz="2400" b="1" dirty="0">
                <a:latin typeface="Calibri" panose="020F050202020403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274" y="762000"/>
            <a:ext cx="3819525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viewed the Online training modules*?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762000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Which segment of the   market do the viewers represent?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58674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*Training taken via ERCOT LMS. Does not include training taken outside the LMS</a:t>
            </a:r>
          </a:p>
          <a:p>
            <a:pPr algn="ctr"/>
            <a:endParaRPr lang="en-US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86000"/>
            <a:ext cx="3276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2324100"/>
            <a:ext cx="32004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>
                <a:latin typeface="Calibri" panose="020F0502020204030204" pitchFamily="34" charset="0"/>
              </a:rPr>
              <a:t>MarkeTrak On-line Training Module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600" dirty="0">
                <a:latin typeface="Calibri" panose="020F0502020204030204" pitchFamily="34" charset="0"/>
              </a:rPr>
              <a:t>November 3rd, </a:t>
            </a:r>
            <a:r>
              <a:rPr lang="en-US" sz="2600" b="0" dirty="0">
                <a:latin typeface="Calibri" panose="020F0502020204030204" pitchFamily="34" charset="0"/>
              </a:rPr>
              <a:t>2016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 to 3:30 PM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Room 102</a:t>
            </a: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3962400"/>
            <a:ext cx="8839200" cy="2057400"/>
          </a:xfrm>
        </p:spPr>
        <p:txBody>
          <a:bodyPr/>
          <a:lstStyle/>
          <a:p>
            <a:pPr algn="ctr">
              <a:defRPr/>
            </a:pPr>
            <a:r>
              <a:rPr lang="en-US" sz="2600" u="sng" dirty="0">
                <a:latin typeface="Calibri" panose="020F0502020204030204" pitchFamily="34" charset="0"/>
              </a:rPr>
              <a:t>RMTTF November 3rd  Primary Agenda Items Include: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b="0" dirty="0">
                <a:latin typeface="Calibri" panose="020F0502020204030204" pitchFamily="34" charset="0"/>
              </a:rPr>
              <a:t> Review DEV LSE Module</a:t>
            </a:r>
          </a:p>
          <a:p>
            <a:pPr marL="1371600" lvl="2" indent="-457200">
              <a:buFont typeface="Wingdings" panose="05000000000000000000" pitchFamily="2" charset="2"/>
              <a:buChar char="§"/>
              <a:defRPr/>
            </a:pPr>
            <a:r>
              <a:rPr lang="en-US" sz="2400" dirty="0">
                <a:latin typeface="Calibri" panose="020F0502020204030204" pitchFamily="34" charset="0"/>
              </a:rPr>
              <a:t> Review DEV </a:t>
            </a:r>
            <a:r>
              <a:rPr lang="en-US" sz="2400" dirty="0" err="1">
                <a:latin typeface="Calibri" panose="020F0502020204030204" pitchFamily="34" charset="0"/>
              </a:rPr>
              <a:t>NonLSE</a:t>
            </a:r>
            <a:r>
              <a:rPr lang="en-US" sz="2400" dirty="0">
                <a:latin typeface="Calibri" panose="020F0502020204030204" pitchFamily="34" charset="0"/>
              </a:rPr>
              <a:t> Module</a:t>
            </a:r>
          </a:p>
          <a:p>
            <a:pPr lvl="2"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endParaRPr lang="en-US" sz="24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Wingdings" panose="05000000000000000000" pitchFamily="2" charset="2"/>
              <a:buChar char="§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Char char="•"/>
              <a:defRPr/>
            </a:pPr>
            <a:endParaRPr lang="en-US" sz="2800" b="0" dirty="0">
              <a:latin typeface="Calibri" panose="020F0502020204030204" pitchFamily="34" charset="0"/>
            </a:endParaRP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4438</TotalTime>
  <Words>397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Wingdings</vt:lpstr>
      <vt:lpstr>Custom Design</vt:lpstr>
      <vt:lpstr>ERCOT  Retail Market Training  Task Force</vt:lpstr>
      <vt:lpstr>Retail Training Instructor Led Classes - 2017</vt:lpstr>
      <vt:lpstr>September Instructor Led Classes – Houston</vt:lpstr>
      <vt:lpstr>MarkeTrak On-line Training Modules Update! </vt:lpstr>
      <vt:lpstr>MarkeTrak On-line Module Training via  ERCOT Learning Management System </vt:lpstr>
      <vt:lpstr>MarkeTrak On-line Training Module Series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254</cp:revision>
  <cp:lastPrinted>2016-02-12T19:29:41Z</cp:lastPrinted>
  <dcterms:created xsi:type="dcterms:W3CDTF">2005-04-21T14:28:35Z</dcterms:created>
  <dcterms:modified xsi:type="dcterms:W3CDTF">2016-10-27T20:46:29Z</dcterms:modified>
</cp:coreProperties>
</file>