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</a:t>
            </a:r>
            <a:r>
              <a:rPr lang="en-US" sz="3200" b="1" dirty="0" smtClean="0"/>
              <a:t>REP</a:t>
            </a:r>
          </a:p>
          <a:p>
            <a:r>
              <a:rPr lang="en-US" sz="2000" b="1" dirty="0" smtClean="0"/>
              <a:t>As of 10/27/2016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18 Month Running Market Totals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51102"/>
              </p:ext>
            </p:extLst>
          </p:nvPr>
        </p:nvGraphicFramePr>
        <p:xfrm>
          <a:off x="152394" y="1752592"/>
          <a:ext cx="8839212" cy="3627339"/>
        </p:xfrm>
        <a:graphic>
          <a:graphicData uri="http://schemas.openxmlformats.org/drawingml/2006/table">
            <a:tbl>
              <a:tblPr/>
              <a:tblGrid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  <a:gridCol w="736601"/>
              </a:tblGrid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207,324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286,127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208,064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247,089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354,444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329,798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229,405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299,747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281,184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189,862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251,348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257,670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212,474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280,531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294,480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214,383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247,481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333,857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241,844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268,781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August </a:t>
            </a:r>
            <a:r>
              <a:rPr lang="en-US" altLang="en-US" dirty="0"/>
              <a:t>2016 -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10 - </a:t>
            </a:r>
            <a:r>
              <a:rPr lang="en-US" altLang="en-US" dirty="0" smtClean="0"/>
              <a:t>August </a:t>
            </a:r>
            <a:r>
              <a:rPr lang="en-US" altLang="en-US" dirty="0"/>
              <a:t>2016 -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400" dirty="0">
                <a:solidFill>
                  <a:schemeClr val="tx1"/>
                </a:solidFill>
              </a:rPr>
              <a:t>2016 -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11/01/16</a:t>
            </a:r>
            <a:endParaRPr lang="en-US" sz="9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45084"/>
              </p:ext>
            </p:extLst>
          </p:nvPr>
        </p:nvGraphicFramePr>
        <p:xfrm>
          <a:off x="2158999" y="1066800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0.96%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1,504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1,914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014069"/>
              </p:ext>
            </p:extLst>
          </p:nvPr>
        </p:nvGraphicFramePr>
        <p:xfrm>
          <a:off x="4114800" y="532078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532078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458200" cy="586581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000" dirty="0">
                <a:solidFill>
                  <a:schemeClr val="tx1"/>
                </a:solidFill>
              </a:rPr>
              <a:t>2016 -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3606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467600" y="990600"/>
            <a:ext cx="152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2016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65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435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188799"/>
            <a:ext cx="8839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right</a:t>
            </a:r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>
                <a:solidFill>
                  <a:schemeClr val="tx1"/>
                </a:solidFill>
              </a:rPr>
              <a:t>2016 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048000"/>
          </a:xfrm>
        </p:spPr>
        <p:txBody>
          <a:bodyPr/>
          <a:lstStyle/>
          <a:p>
            <a:r>
              <a:rPr lang="en-US" altLang="en-US" sz="1800" b="1" dirty="0"/>
              <a:t>The page </a:t>
            </a:r>
            <a:r>
              <a:rPr lang="en-US" altLang="en-US" sz="1800" b="1" dirty="0" smtClean="0"/>
              <a:t>7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11/01/16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c34af464-7aa1-4edd-9be4-83dffc1cb926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5801</TotalTime>
  <Words>1009</Words>
  <Application>Microsoft Office PowerPoint</Application>
  <PresentationFormat>On-screen Show (4:3)</PresentationFormat>
  <Paragraphs>352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August 2016 - IAG/IAL Statistics</vt:lpstr>
      <vt:lpstr>Top 10 - August 2016 - IAG/IAL % Greater Than 1% of Enrollments With number of months Greater Than 1%  </vt:lpstr>
      <vt:lpstr>Top 10 - 12 Month Average IAG/IAL % Greater Than 1% of Enrollments thru August 2016 With number of months Greater Than 1% </vt:lpstr>
      <vt:lpstr>Explanation of IAG/IAL Slides Data</vt:lpstr>
      <vt:lpstr>Explanation of IAG/IAL Slides Data (Cont)</vt:lpstr>
      <vt:lpstr>Top - 12 Month Average Rescission % Greater Than 1% of Switches thru August 2016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134</cp:revision>
  <cp:lastPrinted>2016-01-21T20:53:15Z</cp:lastPrinted>
  <dcterms:created xsi:type="dcterms:W3CDTF">2016-01-21T15:20:31Z</dcterms:created>
  <dcterms:modified xsi:type="dcterms:W3CDTF">2016-10-27T20:49:42Z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