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21"/>
  </p:notesMasterIdLst>
  <p:handoutMasterIdLst>
    <p:handoutMasterId r:id="rId22"/>
  </p:handoutMasterIdLst>
  <p:sldIdLst>
    <p:sldId id="260" r:id="rId7"/>
    <p:sldId id="312" r:id="rId8"/>
    <p:sldId id="344" r:id="rId9"/>
    <p:sldId id="340" r:id="rId10"/>
    <p:sldId id="309" r:id="rId11"/>
    <p:sldId id="331" r:id="rId12"/>
    <p:sldId id="338" r:id="rId13"/>
    <p:sldId id="345" r:id="rId14"/>
    <p:sldId id="339" r:id="rId15"/>
    <p:sldId id="341" r:id="rId16"/>
    <p:sldId id="342" r:id="rId17"/>
    <p:sldId id="346" r:id="rId18"/>
    <p:sldId id="347" r:id="rId19"/>
    <p:sldId id="348"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06" autoAdjust="0"/>
    <p:restoredTop sz="98551" autoAdjust="0"/>
  </p:normalViewPr>
  <p:slideViewPr>
    <p:cSldViewPr showGuides="1">
      <p:cViewPr varScale="1">
        <p:scale>
          <a:sx n="128" d="100"/>
          <a:sy n="128" d="100"/>
        </p:scale>
        <p:origin x="1410" y="13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10/24/2016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10/24/2016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4108623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2" name="TextBox 1"/>
          <p:cNvSpPr txBox="1"/>
          <p:nvPr userDrawn="1"/>
        </p:nvSpPr>
        <p:spPr>
          <a:xfrm>
            <a:off x="33251" y="6611779"/>
            <a:ext cx="1146468" cy="246221"/>
          </a:xfrm>
          <a:prstGeom prst="rect">
            <a:avLst/>
          </a:prstGeom>
          <a:noFill/>
        </p:spPr>
        <p:txBody>
          <a:bodyPr wrap="non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baseline="0" dirty="0" smtClean="0">
                <a:solidFill>
                  <a:schemeClr val="tx2"/>
                </a:solidFill>
              </a:rPr>
              <a:t>ERCOT PUBLIC</a:t>
            </a:r>
            <a:endParaRPr lang="en-US" sz="1000" b="1" dirty="0" smtClean="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https://www.qualitytrainingsystems.com/"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mailto:James.Stone@ercot.com"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200400" y="2286000"/>
            <a:ext cx="5646034" cy="3046988"/>
          </a:xfrm>
          <a:prstGeom prst="rect">
            <a:avLst/>
          </a:prstGeom>
          <a:noFill/>
        </p:spPr>
        <p:txBody>
          <a:bodyPr wrap="square" rtlCol="0">
            <a:spAutoFit/>
          </a:bodyPr>
          <a:lstStyle/>
          <a:p>
            <a:r>
              <a:rPr lang="en-US" sz="3200" b="1" dirty="0" smtClean="0"/>
              <a:t>Operations Training Working Group</a:t>
            </a:r>
          </a:p>
          <a:p>
            <a:r>
              <a:rPr lang="en-US" sz="3200" b="1" dirty="0" smtClean="0"/>
              <a:t>Meeting Notes</a:t>
            </a:r>
          </a:p>
          <a:p>
            <a:endParaRPr lang="en-US" sz="2000" b="1" dirty="0"/>
          </a:p>
          <a:p>
            <a:r>
              <a:rPr lang="en-US" sz="2000" b="1" dirty="0" smtClean="0"/>
              <a:t>Mark Spinner</a:t>
            </a:r>
          </a:p>
          <a:p>
            <a:r>
              <a:rPr lang="en-US" sz="2000" b="1" dirty="0" smtClean="0"/>
              <a:t>Chairman</a:t>
            </a:r>
            <a:endParaRPr lang="en-US" sz="2000" b="1" dirty="0"/>
          </a:p>
          <a:p>
            <a:endParaRPr lang="en-US" dirty="0"/>
          </a:p>
          <a:p>
            <a:fld id="{5A2E7396-010E-46F0-93B0-FFB2AA88CC18}" type="datetime1">
              <a:rPr lang="en-US" smtClean="0"/>
              <a:t>10/24/2016</a:t>
            </a:fld>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458200" cy="1143000"/>
          </a:xfrm>
        </p:spPr>
        <p:txBody>
          <a:bodyPr/>
          <a:lstStyle/>
          <a:p>
            <a:r>
              <a:rPr lang="en-US" sz="3200" dirty="0" smtClean="0"/>
              <a:t>Virtual Instructor Led Training (Pilot)</a:t>
            </a:r>
            <a:endParaRPr lang="en-US" sz="3200" dirty="0"/>
          </a:p>
        </p:txBody>
      </p:sp>
      <p:sp>
        <p:nvSpPr>
          <p:cNvPr id="3" name="Content Placeholder 2"/>
          <p:cNvSpPr>
            <a:spLocks noGrp="1"/>
          </p:cNvSpPr>
          <p:nvPr>
            <p:ph idx="1"/>
          </p:nvPr>
        </p:nvSpPr>
        <p:spPr>
          <a:xfrm>
            <a:off x="304800" y="1066800"/>
            <a:ext cx="8534400" cy="4319832"/>
          </a:xfrm>
        </p:spPr>
        <p:txBody>
          <a:bodyPr/>
          <a:lstStyle/>
          <a:p>
            <a:r>
              <a:rPr lang="en-US" dirty="0"/>
              <a:t>The course will be </a:t>
            </a:r>
            <a:r>
              <a:rPr lang="en-US" dirty="0" smtClean="0"/>
              <a:t>offered </a:t>
            </a:r>
            <a:r>
              <a:rPr lang="en-US" dirty="0"/>
              <a:t>twice in fall next year</a:t>
            </a:r>
            <a:r>
              <a:rPr lang="en-US" dirty="0" smtClean="0"/>
              <a:t>.</a:t>
            </a:r>
          </a:p>
          <a:p>
            <a:pPr marL="0" indent="0">
              <a:buNone/>
            </a:pPr>
            <a:r>
              <a:rPr lang="en-US" sz="800" dirty="0" smtClean="0"/>
              <a:t>  </a:t>
            </a:r>
            <a:endParaRPr lang="en-US" sz="800" dirty="0"/>
          </a:p>
          <a:p>
            <a:r>
              <a:rPr lang="en-US" dirty="0"/>
              <a:t>No costs to participate</a:t>
            </a:r>
            <a:r>
              <a:rPr lang="en-US" dirty="0" smtClean="0"/>
              <a:t>.</a:t>
            </a:r>
          </a:p>
          <a:p>
            <a:pPr marL="0" indent="0">
              <a:buNone/>
            </a:pPr>
            <a:r>
              <a:rPr lang="en-US" sz="800" dirty="0" smtClean="0"/>
              <a:t> </a:t>
            </a:r>
            <a:endParaRPr lang="en-US" sz="800" dirty="0"/>
          </a:p>
          <a:p>
            <a:pPr marL="0" indent="0">
              <a:buNone/>
            </a:pPr>
            <a:endParaRPr lang="en-US" sz="800" dirty="0"/>
          </a:p>
          <a:p>
            <a:r>
              <a:rPr lang="en-US" dirty="0" smtClean="0"/>
              <a:t>OTWG </a:t>
            </a:r>
            <a:r>
              <a:rPr lang="en-US" dirty="0"/>
              <a:t>will </a:t>
            </a:r>
            <a:r>
              <a:rPr lang="en-US" dirty="0" smtClean="0"/>
              <a:t>determine </a:t>
            </a:r>
            <a:r>
              <a:rPr lang="en-US" dirty="0" smtClean="0"/>
              <a:t>topic next meeting</a:t>
            </a:r>
            <a:endParaRPr lang="en-US"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29974982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Winter Storm Drill / Grid Ex IV</a:t>
            </a:r>
            <a:endParaRPr lang="en-US" sz="3200" dirty="0"/>
          </a:p>
        </p:txBody>
      </p:sp>
      <p:sp>
        <p:nvSpPr>
          <p:cNvPr id="3" name="Content Placeholder 2"/>
          <p:cNvSpPr>
            <a:spLocks noGrp="1"/>
          </p:cNvSpPr>
          <p:nvPr>
            <p:ph idx="1"/>
          </p:nvPr>
        </p:nvSpPr>
        <p:spPr>
          <a:xfrm>
            <a:off x="304800" y="1066800"/>
            <a:ext cx="8534400" cy="4319832"/>
          </a:xfrm>
        </p:spPr>
        <p:txBody>
          <a:bodyPr/>
          <a:lstStyle/>
          <a:p>
            <a:r>
              <a:rPr lang="en-US" dirty="0" smtClean="0"/>
              <a:t>Winter Storm Drill Oct 18 – 19, 2017</a:t>
            </a:r>
          </a:p>
          <a:p>
            <a:pPr lvl="1"/>
            <a:r>
              <a:rPr lang="en-US" dirty="0" smtClean="0"/>
              <a:t>Survey to see if any companies would like to participate in multiple sessions</a:t>
            </a:r>
          </a:p>
          <a:p>
            <a:pPr lvl="1"/>
            <a:endParaRPr lang="en-US" sz="800" dirty="0" smtClean="0"/>
          </a:p>
          <a:p>
            <a:r>
              <a:rPr lang="en-US" dirty="0" smtClean="0"/>
              <a:t>Grid Ex IV Nov 15 – 16, 2017</a:t>
            </a:r>
          </a:p>
          <a:p>
            <a:pPr lvl="0"/>
            <a:r>
              <a:rPr lang="en-US" dirty="0"/>
              <a:t>Introduction to QTD (Dec 6/7/8, 2016) Sign up </a:t>
            </a:r>
            <a:r>
              <a:rPr lang="en-US" dirty="0" smtClean="0"/>
              <a:t>at QTS </a:t>
            </a:r>
            <a:r>
              <a:rPr lang="en-US" dirty="0"/>
              <a:t>website </a:t>
            </a:r>
            <a:r>
              <a:rPr lang="en-US" u="sng" dirty="0">
                <a:hlinkClick r:id="rId2"/>
              </a:rPr>
              <a:t>https://www.qualitytrainingsystems.com</a:t>
            </a:r>
            <a:r>
              <a:rPr lang="en-US" dirty="0"/>
              <a:t>, ERCOT is the host</a:t>
            </a:r>
            <a:r>
              <a:rPr lang="en-US" dirty="0" smtClean="0"/>
              <a:t>.</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1413173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975518"/>
          </a:xfrm>
        </p:spPr>
        <p:txBody>
          <a:bodyPr/>
          <a:lstStyle/>
          <a:p>
            <a:r>
              <a:rPr lang="en-US" dirty="0" smtClean="0"/>
              <a:t>Proposal of the Future of Black Start and Operator Training Seminar</a:t>
            </a:r>
            <a:endParaRPr lang="en-US" dirty="0"/>
          </a:p>
        </p:txBody>
      </p:sp>
      <p:sp>
        <p:nvSpPr>
          <p:cNvPr id="3" name="Content Placeholder 2"/>
          <p:cNvSpPr>
            <a:spLocks noGrp="1"/>
          </p:cNvSpPr>
          <p:nvPr>
            <p:ph idx="1"/>
          </p:nvPr>
        </p:nvSpPr>
        <p:spPr/>
        <p:txBody>
          <a:bodyPr/>
          <a:lstStyle/>
          <a:p>
            <a:r>
              <a:rPr lang="en-US" dirty="0" smtClean="0"/>
              <a:t>Currently Black Start Seminar is scheduled for 6 weeks and a pilot starting in January</a:t>
            </a:r>
          </a:p>
          <a:p>
            <a:r>
              <a:rPr lang="en-US" dirty="0" smtClean="0"/>
              <a:t>Also Operator Training Seminar is scheduled for 6 weeks and a pilot starting in March</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21559067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Proposal of the Future of Black Start and Operator Training Seminar</a:t>
            </a:r>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2999019804"/>
              </p:ext>
            </p:extLst>
          </p:nvPr>
        </p:nvGraphicFramePr>
        <p:xfrm>
          <a:off x="228600" y="2209800"/>
          <a:ext cx="8412480" cy="1112520"/>
        </p:xfrm>
        <a:graphic>
          <a:graphicData uri="http://schemas.openxmlformats.org/drawingml/2006/table">
            <a:tbl>
              <a:tblPr firstRow="1" bandRow="1">
                <a:tableStyleId>{5C22544A-7EE6-4342-B048-85BDC9FD1C3A}</a:tableStyleId>
              </a:tblPr>
              <a:tblGrid>
                <a:gridCol w="1371600"/>
                <a:gridCol w="2057400"/>
                <a:gridCol w="1600200"/>
                <a:gridCol w="1783080"/>
                <a:gridCol w="1600200"/>
              </a:tblGrid>
              <a:tr h="370840">
                <a:tc gridSpan="5">
                  <a:txBody>
                    <a:bodyPr/>
                    <a:lstStyle/>
                    <a:p>
                      <a:pPr algn="ctr"/>
                      <a:r>
                        <a:rPr lang="en-US" dirty="0" smtClean="0"/>
                        <a:t>Black Start and Restoration</a:t>
                      </a:r>
                      <a:r>
                        <a:rPr lang="en-US" baseline="0" dirty="0" smtClean="0"/>
                        <a:t> Training (19 CEHs) (Cycle 1)</a:t>
                      </a: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r>
              <a:tr h="370840">
                <a:tc>
                  <a:txBody>
                    <a:bodyPr/>
                    <a:lstStyle/>
                    <a:p>
                      <a:pPr algn="ctr"/>
                      <a:r>
                        <a:rPr lang="en-US" dirty="0" smtClean="0"/>
                        <a:t>Monday</a:t>
                      </a:r>
                      <a:endParaRPr lang="en-US" dirty="0"/>
                    </a:p>
                  </a:txBody>
                  <a:tcPr/>
                </a:tc>
                <a:tc>
                  <a:txBody>
                    <a:bodyPr/>
                    <a:lstStyle/>
                    <a:p>
                      <a:pPr algn="ctr"/>
                      <a:r>
                        <a:rPr lang="en-US" dirty="0" smtClean="0"/>
                        <a:t>Tuesday </a:t>
                      </a:r>
                      <a:endParaRPr lang="en-US" dirty="0"/>
                    </a:p>
                  </a:txBody>
                  <a:tcPr/>
                </a:tc>
                <a:tc>
                  <a:txBody>
                    <a:bodyPr/>
                    <a:lstStyle/>
                    <a:p>
                      <a:pPr algn="ctr"/>
                      <a:r>
                        <a:rPr lang="en-US" dirty="0" smtClean="0"/>
                        <a:t>Wednesday</a:t>
                      </a:r>
                      <a:endParaRPr lang="en-US" dirty="0"/>
                    </a:p>
                  </a:txBody>
                  <a:tcPr/>
                </a:tc>
                <a:tc>
                  <a:txBody>
                    <a:bodyPr/>
                    <a:lstStyle/>
                    <a:p>
                      <a:pPr algn="ctr"/>
                      <a:r>
                        <a:rPr lang="en-US" dirty="0" smtClean="0"/>
                        <a:t>Thursday</a:t>
                      </a:r>
                      <a:endParaRPr lang="en-US" dirty="0"/>
                    </a:p>
                  </a:txBody>
                  <a:tcPr/>
                </a:tc>
                <a:tc>
                  <a:txBody>
                    <a:bodyPr/>
                    <a:lstStyle/>
                    <a:p>
                      <a:pPr algn="ctr"/>
                      <a:r>
                        <a:rPr lang="en-US" dirty="0" smtClean="0"/>
                        <a:t>Friday</a:t>
                      </a:r>
                      <a:endParaRPr lang="en-US" dirty="0"/>
                    </a:p>
                  </a:txBody>
                  <a:tcPr/>
                </a:tc>
              </a:tr>
              <a:tr h="370840">
                <a:tc>
                  <a:txBody>
                    <a:bodyPr/>
                    <a:lstStyle/>
                    <a:p>
                      <a:endParaRPr lang="en-US" dirty="0"/>
                    </a:p>
                  </a:txBody>
                  <a:tcPr/>
                </a:tc>
                <a:tc>
                  <a:txBody>
                    <a:bodyPr/>
                    <a:lstStyle/>
                    <a:p>
                      <a:pPr algn="ctr"/>
                      <a:r>
                        <a:rPr lang="en-US" dirty="0" smtClean="0"/>
                        <a:t>12:30 PM</a:t>
                      </a:r>
                      <a:r>
                        <a:rPr lang="en-US" baseline="0" dirty="0" smtClean="0"/>
                        <a:t> – 5 PM</a:t>
                      </a:r>
                      <a:endParaRPr lang="en-US" dirty="0"/>
                    </a:p>
                  </a:txBody>
                  <a:tcPr/>
                </a:tc>
                <a:tc>
                  <a:txBody>
                    <a:bodyPr/>
                    <a:lstStyle/>
                    <a:p>
                      <a:pPr algn="ctr"/>
                      <a:r>
                        <a:rPr lang="en-US" dirty="0" smtClean="0"/>
                        <a:t>7 AM to 5 PM</a:t>
                      </a:r>
                      <a:endParaRPr lang="en-US" dirty="0"/>
                    </a:p>
                  </a:txBody>
                  <a:tcPr/>
                </a:tc>
                <a:tc>
                  <a:txBody>
                    <a:bodyPr/>
                    <a:lstStyle/>
                    <a:p>
                      <a:pPr algn="ctr"/>
                      <a:r>
                        <a:rPr lang="en-US" dirty="0" smtClean="0"/>
                        <a:t>7 AM to 12 PM</a:t>
                      </a:r>
                      <a:endParaRPr lang="en-US" dirty="0"/>
                    </a:p>
                  </a:txBody>
                  <a:tcPr/>
                </a:tc>
                <a:tc>
                  <a:txBody>
                    <a:bodyPr/>
                    <a:lstStyle/>
                    <a:p>
                      <a:endParaRPr lang="en-US" dirty="0"/>
                    </a:p>
                  </a:txBody>
                  <a:tcP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graphicFrame>
        <p:nvGraphicFramePr>
          <p:cNvPr id="14" name="Content Placeholder 12"/>
          <p:cNvGraphicFramePr>
            <a:graphicFrameLocks/>
          </p:cNvGraphicFramePr>
          <p:nvPr>
            <p:extLst>
              <p:ext uri="{D42A27DB-BD31-4B8C-83A1-F6EECF244321}">
                <p14:modId xmlns:p14="http://schemas.microsoft.com/office/powerpoint/2010/main" val="2453440314"/>
              </p:ext>
            </p:extLst>
          </p:nvPr>
        </p:nvGraphicFramePr>
        <p:xfrm>
          <a:off x="228600" y="3962400"/>
          <a:ext cx="8534400" cy="1112520"/>
        </p:xfrm>
        <a:graphic>
          <a:graphicData uri="http://schemas.openxmlformats.org/drawingml/2006/table">
            <a:tbl>
              <a:tblPr firstRow="1" bandRow="1">
                <a:tableStyleId>{5C22544A-7EE6-4342-B048-85BDC9FD1C3A}</a:tableStyleId>
              </a:tblPr>
              <a:tblGrid>
                <a:gridCol w="1706880"/>
                <a:gridCol w="1706880"/>
                <a:gridCol w="1706880"/>
                <a:gridCol w="1706880"/>
                <a:gridCol w="1706880"/>
              </a:tblGrid>
              <a:tr h="370840">
                <a:tc gridSpan="5">
                  <a:txBody>
                    <a:bodyPr/>
                    <a:lstStyle/>
                    <a:p>
                      <a:pPr algn="ctr"/>
                      <a:r>
                        <a:rPr lang="en-US" dirty="0" smtClean="0"/>
                        <a:t>Operator Training Seminar (14 CEHs)</a:t>
                      </a:r>
                      <a:r>
                        <a:rPr lang="en-US" baseline="0" dirty="0" smtClean="0"/>
                        <a:t> (Cycle 2)</a:t>
                      </a: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r>
              <a:tr h="370840">
                <a:tc>
                  <a:txBody>
                    <a:bodyPr/>
                    <a:lstStyle/>
                    <a:p>
                      <a:pPr algn="ctr"/>
                      <a:r>
                        <a:rPr lang="en-US" dirty="0" smtClean="0"/>
                        <a:t>Monday</a:t>
                      </a:r>
                      <a:endParaRPr lang="en-US" dirty="0"/>
                    </a:p>
                  </a:txBody>
                  <a:tcPr/>
                </a:tc>
                <a:tc>
                  <a:txBody>
                    <a:bodyPr/>
                    <a:lstStyle/>
                    <a:p>
                      <a:pPr algn="ctr"/>
                      <a:r>
                        <a:rPr lang="en-US" dirty="0" smtClean="0"/>
                        <a:t>Tuesday </a:t>
                      </a:r>
                      <a:endParaRPr lang="en-US" dirty="0"/>
                    </a:p>
                  </a:txBody>
                  <a:tcPr/>
                </a:tc>
                <a:tc>
                  <a:txBody>
                    <a:bodyPr/>
                    <a:lstStyle/>
                    <a:p>
                      <a:pPr algn="ctr"/>
                      <a:r>
                        <a:rPr lang="en-US" dirty="0" smtClean="0"/>
                        <a:t>Wednesday</a:t>
                      </a:r>
                      <a:endParaRPr lang="en-US" dirty="0"/>
                    </a:p>
                  </a:txBody>
                  <a:tcPr/>
                </a:tc>
                <a:tc>
                  <a:txBody>
                    <a:bodyPr/>
                    <a:lstStyle/>
                    <a:p>
                      <a:pPr algn="ctr"/>
                      <a:r>
                        <a:rPr lang="en-US" dirty="0" smtClean="0"/>
                        <a:t>Thursday</a:t>
                      </a:r>
                      <a:endParaRPr lang="en-US" dirty="0"/>
                    </a:p>
                  </a:txBody>
                  <a:tcPr/>
                </a:tc>
                <a:tc>
                  <a:txBody>
                    <a:bodyPr/>
                    <a:lstStyle/>
                    <a:p>
                      <a:pPr algn="ctr"/>
                      <a:r>
                        <a:rPr lang="en-US" dirty="0" smtClean="0"/>
                        <a:t>Friday</a:t>
                      </a:r>
                      <a:endParaRPr lang="en-US" dirty="0"/>
                    </a:p>
                  </a:txBody>
                  <a:tcPr/>
                </a:tc>
              </a:tr>
              <a:tr h="370840">
                <a:tc>
                  <a:txBody>
                    <a:bodyPr/>
                    <a:lstStyle/>
                    <a:p>
                      <a:endParaRPr lang="en-US"/>
                    </a:p>
                  </a:txBody>
                  <a:tcPr/>
                </a:tc>
                <a:tc>
                  <a:txBody>
                    <a:bodyPr/>
                    <a:lstStyle/>
                    <a:p>
                      <a:pPr algn="ctr"/>
                      <a:r>
                        <a:rPr lang="en-US" dirty="0" smtClean="0"/>
                        <a:t>1</a:t>
                      </a:r>
                      <a:r>
                        <a:rPr lang="en-US" baseline="0" dirty="0" smtClean="0"/>
                        <a:t> </a:t>
                      </a:r>
                      <a:r>
                        <a:rPr lang="en-US" dirty="0" smtClean="0"/>
                        <a:t>PM</a:t>
                      </a:r>
                      <a:r>
                        <a:rPr lang="en-US" baseline="0" dirty="0" smtClean="0"/>
                        <a:t> to 5 PM</a:t>
                      </a:r>
                      <a:endParaRPr lang="en-US" dirty="0"/>
                    </a:p>
                  </a:txBody>
                  <a:tcPr/>
                </a:tc>
                <a:tc>
                  <a:txBody>
                    <a:bodyPr/>
                    <a:lstStyle/>
                    <a:p>
                      <a:pPr algn="ctr"/>
                      <a:r>
                        <a:rPr lang="en-US" dirty="0" smtClean="0"/>
                        <a:t>8 AM to 5 PM</a:t>
                      </a:r>
                      <a:endParaRPr lang="en-US" dirty="0"/>
                    </a:p>
                  </a:txBody>
                  <a:tcPr/>
                </a:tc>
                <a:tc>
                  <a:txBody>
                    <a:bodyPr/>
                    <a:lstStyle/>
                    <a:p>
                      <a:pPr algn="ctr"/>
                      <a:r>
                        <a:rPr lang="en-US" dirty="0" smtClean="0"/>
                        <a:t>8 AM to 12 PM</a:t>
                      </a:r>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6982857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Proposal of the Future of Black Start and Operator Training Seminar</a:t>
            </a:r>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1846343910"/>
              </p:ext>
            </p:extLst>
          </p:nvPr>
        </p:nvGraphicFramePr>
        <p:xfrm>
          <a:off x="257332" y="2494122"/>
          <a:ext cx="8412480" cy="1112520"/>
        </p:xfrm>
        <a:graphic>
          <a:graphicData uri="http://schemas.openxmlformats.org/drawingml/2006/table">
            <a:tbl>
              <a:tblPr firstRow="1" bandRow="1">
                <a:tableStyleId>{5C22544A-7EE6-4342-B048-85BDC9FD1C3A}</a:tableStyleId>
              </a:tblPr>
              <a:tblGrid>
                <a:gridCol w="1600200"/>
                <a:gridCol w="1981200"/>
                <a:gridCol w="1828800"/>
                <a:gridCol w="1723868"/>
                <a:gridCol w="1278412"/>
              </a:tblGrid>
              <a:tr h="370840">
                <a:tc gridSpan="5">
                  <a:txBody>
                    <a:bodyPr/>
                    <a:lstStyle/>
                    <a:p>
                      <a:pPr algn="ctr"/>
                      <a:r>
                        <a:rPr lang="en-US" dirty="0" smtClean="0"/>
                        <a:t>Black Start and Restoration</a:t>
                      </a:r>
                      <a:r>
                        <a:rPr lang="en-US" baseline="0" dirty="0" smtClean="0"/>
                        <a:t> Training (19 CEHs) (Cycle 1)</a:t>
                      </a: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r>
              <a:tr h="370840">
                <a:tc>
                  <a:txBody>
                    <a:bodyPr/>
                    <a:lstStyle/>
                    <a:p>
                      <a:pPr algn="ctr"/>
                      <a:r>
                        <a:rPr lang="en-US" dirty="0" smtClean="0"/>
                        <a:t>Monday</a:t>
                      </a:r>
                      <a:endParaRPr lang="en-US" dirty="0"/>
                    </a:p>
                  </a:txBody>
                  <a:tcPr/>
                </a:tc>
                <a:tc>
                  <a:txBody>
                    <a:bodyPr/>
                    <a:lstStyle/>
                    <a:p>
                      <a:pPr algn="ctr"/>
                      <a:r>
                        <a:rPr lang="en-US" dirty="0" smtClean="0"/>
                        <a:t>Tuesday </a:t>
                      </a:r>
                      <a:endParaRPr lang="en-US" dirty="0"/>
                    </a:p>
                  </a:txBody>
                  <a:tcPr/>
                </a:tc>
                <a:tc>
                  <a:txBody>
                    <a:bodyPr/>
                    <a:lstStyle/>
                    <a:p>
                      <a:pPr algn="ctr"/>
                      <a:r>
                        <a:rPr lang="en-US" dirty="0" smtClean="0"/>
                        <a:t>Wednesday</a:t>
                      </a:r>
                      <a:endParaRPr lang="en-US" dirty="0"/>
                    </a:p>
                  </a:txBody>
                  <a:tcPr/>
                </a:tc>
                <a:tc>
                  <a:txBody>
                    <a:bodyPr/>
                    <a:lstStyle/>
                    <a:p>
                      <a:pPr algn="ctr"/>
                      <a:r>
                        <a:rPr lang="en-US" dirty="0" smtClean="0"/>
                        <a:t>Thursday</a:t>
                      </a:r>
                      <a:endParaRPr lang="en-US" dirty="0"/>
                    </a:p>
                  </a:txBody>
                  <a:tcPr/>
                </a:tc>
                <a:tc>
                  <a:txBody>
                    <a:bodyPr/>
                    <a:lstStyle/>
                    <a:p>
                      <a:pPr algn="ctr"/>
                      <a:r>
                        <a:rPr lang="en-US" dirty="0" smtClean="0"/>
                        <a:t>Friday</a:t>
                      </a:r>
                      <a:endParaRPr lang="en-US" dirty="0"/>
                    </a:p>
                  </a:txBody>
                  <a:tcPr/>
                </a:tc>
              </a:tr>
              <a:tr h="370840">
                <a:tc>
                  <a:txBody>
                    <a:bodyPr/>
                    <a:lstStyle/>
                    <a:p>
                      <a:endParaRPr lang="en-US" dirty="0"/>
                    </a:p>
                  </a:txBody>
                  <a:tcPr/>
                </a:tc>
                <a:tc>
                  <a:txBody>
                    <a:bodyPr/>
                    <a:lstStyle/>
                    <a:p>
                      <a:pPr algn="ctr"/>
                      <a:r>
                        <a:rPr lang="en-US" dirty="0" smtClean="0"/>
                        <a:t>1 PM</a:t>
                      </a:r>
                      <a:r>
                        <a:rPr lang="en-US" baseline="0" dirty="0" smtClean="0"/>
                        <a:t> – 5 PM</a:t>
                      </a:r>
                      <a:endParaRPr lang="en-US" dirty="0"/>
                    </a:p>
                  </a:txBody>
                  <a:tcPr/>
                </a:tc>
                <a:tc>
                  <a:txBody>
                    <a:bodyPr/>
                    <a:lstStyle/>
                    <a:p>
                      <a:pPr algn="ctr"/>
                      <a:r>
                        <a:rPr lang="en-US" dirty="0" smtClean="0"/>
                        <a:t>7 AM to 5 PM</a:t>
                      </a:r>
                      <a:endParaRPr lang="en-US" dirty="0"/>
                    </a:p>
                  </a:txBody>
                  <a:tcPr/>
                </a:tc>
                <a:tc>
                  <a:txBody>
                    <a:bodyPr/>
                    <a:lstStyle/>
                    <a:p>
                      <a:pPr algn="ctr"/>
                      <a:r>
                        <a:rPr lang="en-US" dirty="0" smtClean="0"/>
                        <a:t>7 AM to 12 PM</a:t>
                      </a:r>
                      <a:endParaRPr lang="en-US" dirty="0"/>
                    </a:p>
                  </a:txBody>
                  <a:tcPr/>
                </a:tc>
                <a:tc>
                  <a:txBody>
                    <a:bodyPr/>
                    <a:lstStyle/>
                    <a:p>
                      <a:endParaRPr lang="en-US" dirty="0"/>
                    </a:p>
                  </a:txBody>
                  <a:tcP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graphicFrame>
        <p:nvGraphicFramePr>
          <p:cNvPr id="14" name="Content Placeholder 12"/>
          <p:cNvGraphicFramePr>
            <a:graphicFrameLocks/>
          </p:cNvGraphicFramePr>
          <p:nvPr>
            <p:extLst>
              <p:ext uri="{D42A27DB-BD31-4B8C-83A1-F6EECF244321}">
                <p14:modId xmlns:p14="http://schemas.microsoft.com/office/powerpoint/2010/main" val="927097020"/>
              </p:ext>
            </p:extLst>
          </p:nvPr>
        </p:nvGraphicFramePr>
        <p:xfrm>
          <a:off x="253584" y="1386682"/>
          <a:ext cx="8534400" cy="1107440"/>
        </p:xfrm>
        <a:graphic>
          <a:graphicData uri="http://schemas.openxmlformats.org/drawingml/2006/table">
            <a:tbl>
              <a:tblPr firstRow="1" bandRow="1">
                <a:tableStyleId>{5C22544A-7EE6-4342-B048-85BDC9FD1C3A}</a:tableStyleId>
              </a:tblPr>
              <a:tblGrid>
                <a:gridCol w="1600200"/>
                <a:gridCol w="1981200"/>
                <a:gridCol w="1828800"/>
                <a:gridCol w="1727616"/>
                <a:gridCol w="1396584"/>
              </a:tblGrid>
              <a:tr h="352909">
                <a:tc gridSpan="5">
                  <a:txBody>
                    <a:bodyPr/>
                    <a:lstStyle/>
                    <a:p>
                      <a:pPr algn="ctr"/>
                      <a:r>
                        <a:rPr lang="en-US" dirty="0" smtClean="0"/>
                        <a:t>Operator Training Seminar (7 CEHs) (Cycle 1)</a:t>
                      </a: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r>
              <a:tr h="370840">
                <a:tc>
                  <a:txBody>
                    <a:bodyPr/>
                    <a:lstStyle/>
                    <a:p>
                      <a:pPr algn="ctr"/>
                      <a:r>
                        <a:rPr lang="en-US" dirty="0" smtClean="0"/>
                        <a:t>Monday</a:t>
                      </a:r>
                      <a:endParaRPr lang="en-US" dirty="0"/>
                    </a:p>
                  </a:txBody>
                  <a:tcPr/>
                </a:tc>
                <a:tc>
                  <a:txBody>
                    <a:bodyPr/>
                    <a:lstStyle/>
                    <a:p>
                      <a:pPr algn="ctr"/>
                      <a:r>
                        <a:rPr lang="en-US" dirty="0" smtClean="0"/>
                        <a:t>Tuesday </a:t>
                      </a:r>
                      <a:endParaRPr lang="en-US" dirty="0"/>
                    </a:p>
                  </a:txBody>
                  <a:tcPr/>
                </a:tc>
                <a:tc>
                  <a:txBody>
                    <a:bodyPr/>
                    <a:lstStyle/>
                    <a:p>
                      <a:pPr algn="ctr"/>
                      <a:r>
                        <a:rPr lang="en-US" dirty="0" smtClean="0"/>
                        <a:t>Wednesday</a:t>
                      </a:r>
                      <a:endParaRPr lang="en-US" dirty="0"/>
                    </a:p>
                  </a:txBody>
                  <a:tcPr/>
                </a:tc>
                <a:tc>
                  <a:txBody>
                    <a:bodyPr/>
                    <a:lstStyle/>
                    <a:p>
                      <a:pPr algn="ctr"/>
                      <a:r>
                        <a:rPr lang="en-US" dirty="0" smtClean="0"/>
                        <a:t>Thursday</a:t>
                      </a:r>
                      <a:endParaRPr lang="en-US" dirty="0"/>
                    </a:p>
                  </a:txBody>
                  <a:tcPr/>
                </a:tc>
                <a:tc>
                  <a:txBody>
                    <a:bodyPr/>
                    <a:lstStyle/>
                    <a:p>
                      <a:pPr algn="ctr"/>
                      <a:r>
                        <a:rPr lang="en-US" dirty="0" smtClean="0"/>
                        <a:t>Friday</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a:t>
                      </a:r>
                      <a:r>
                        <a:rPr lang="en-US" baseline="0" dirty="0" smtClean="0"/>
                        <a:t> </a:t>
                      </a:r>
                      <a:r>
                        <a:rPr lang="en-US" dirty="0" smtClean="0"/>
                        <a:t>PM</a:t>
                      </a:r>
                      <a:r>
                        <a:rPr lang="en-US" baseline="0" dirty="0" smtClean="0"/>
                        <a:t> to 5 PM</a:t>
                      </a:r>
                      <a:endParaRPr 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8 AM to 12 PM</a:t>
                      </a:r>
                    </a:p>
                  </a:txBody>
                  <a:tcPr/>
                </a:tc>
                <a:tc>
                  <a:txBody>
                    <a:bodyPr/>
                    <a:lstStyle/>
                    <a:p>
                      <a:pPr algn="ctr"/>
                      <a:endParaRPr lang="en-US" dirty="0"/>
                    </a:p>
                  </a:txBody>
                  <a:tcPr/>
                </a:tc>
                <a:tc>
                  <a:txBody>
                    <a:bodyPr/>
                    <a:lstStyle/>
                    <a:p>
                      <a:pPr algn="ctr"/>
                      <a:endParaRPr lang="en-US" dirty="0"/>
                    </a:p>
                  </a:txBody>
                  <a:tcPr/>
                </a:tc>
                <a:tc>
                  <a:txBody>
                    <a:bodyPr/>
                    <a:lstStyle/>
                    <a:p>
                      <a:endParaRPr lang="en-US" dirty="0"/>
                    </a:p>
                  </a:txBody>
                  <a:tcPr/>
                </a:tc>
              </a:tr>
            </a:tbl>
          </a:graphicData>
        </a:graphic>
      </p:graphicFrame>
      <p:graphicFrame>
        <p:nvGraphicFramePr>
          <p:cNvPr id="6" name="Content Placeholder 12"/>
          <p:cNvGraphicFramePr>
            <a:graphicFrameLocks/>
          </p:cNvGraphicFramePr>
          <p:nvPr>
            <p:extLst>
              <p:ext uri="{D42A27DB-BD31-4B8C-83A1-F6EECF244321}">
                <p14:modId xmlns:p14="http://schemas.microsoft.com/office/powerpoint/2010/main" val="1680023434"/>
              </p:ext>
            </p:extLst>
          </p:nvPr>
        </p:nvGraphicFramePr>
        <p:xfrm>
          <a:off x="990600" y="3601562"/>
          <a:ext cx="6812280" cy="1107440"/>
        </p:xfrm>
        <a:graphic>
          <a:graphicData uri="http://schemas.openxmlformats.org/drawingml/2006/table">
            <a:tbl>
              <a:tblPr firstRow="1" bandRow="1">
                <a:tableStyleId>{5C22544A-7EE6-4342-B048-85BDC9FD1C3A}</a:tableStyleId>
              </a:tblPr>
              <a:tblGrid>
                <a:gridCol w="1600200"/>
                <a:gridCol w="1981200"/>
                <a:gridCol w="1828800"/>
                <a:gridCol w="1402080"/>
              </a:tblGrid>
              <a:tr h="370840">
                <a:tc gridSpan="4">
                  <a:txBody>
                    <a:bodyPr/>
                    <a:lstStyle/>
                    <a:p>
                      <a:pPr algn="ctr"/>
                      <a:r>
                        <a:rPr lang="en-US" dirty="0" smtClean="0"/>
                        <a:t>Virtual Instructor</a:t>
                      </a:r>
                      <a:r>
                        <a:rPr lang="en-US" baseline="0" dirty="0" smtClean="0"/>
                        <a:t> Led Training (8 CEHs)</a:t>
                      </a: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r>
              <a:tr h="370840">
                <a:tc>
                  <a:txBody>
                    <a:bodyPr/>
                    <a:lstStyle/>
                    <a:p>
                      <a:pPr algn="ctr"/>
                      <a:r>
                        <a:rPr lang="en-US" dirty="0" smtClean="0"/>
                        <a:t>Cycle 3</a:t>
                      </a:r>
                      <a:endParaRPr lang="en-US" dirty="0"/>
                    </a:p>
                  </a:txBody>
                  <a:tcPr/>
                </a:tc>
                <a:tc>
                  <a:txBody>
                    <a:bodyPr/>
                    <a:lstStyle/>
                    <a:p>
                      <a:pPr algn="ctr"/>
                      <a:r>
                        <a:rPr lang="en-US" dirty="0" smtClean="0"/>
                        <a:t>Cycle 4</a:t>
                      </a:r>
                      <a:endParaRPr lang="en-US" dirty="0"/>
                    </a:p>
                  </a:txBody>
                  <a:tcPr/>
                </a:tc>
                <a:tc>
                  <a:txBody>
                    <a:bodyPr/>
                    <a:lstStyle/>
                    <a:p>
                      <a:pPr algn="ctr"/>
                      <a:r>
                        <a:rPr lang="en-US" dirty="0" smtClean="0"/>
                        <a:t>Cycle 5 </a:t>
                      </a:r>
                      <a:endParaRPr lang="en-US" dirty="0"/>
                    </a:p>
                  </a:txBody>
                  <a:tcPr/>
                </a:tc>
                <a:tc>
                  <a:txBody>
                    <a:bodyPr/>
                    <a:lstStyle/>
                    <a:p>
                      <a:pPr algn="ctr"/>
                      <a:r>
                        <a:rPr lang="en-US" dirty="0" smtClean="0"/>
                        <a:t>Cycle 6</a:t>
                      </a:r>
                      <a:endParaRPr lang="en-US" dirty="0"/>
                    </a:p>
                  </a:txBody>
                  <a:tcPr/>
                </a:tc>
              </a:tr>
              <a:tr h="259238">
                <a:tc>
                  <a:txBody>
                    <a:bodyPr/>
                    <a:lstStyle/>
                    <a:p>
                      <a:pPr algn="ctr"/>
                      <a:r>
                        <a:rPr lang="en-US" dirty="0" smtClean="0"/>
                        <a:t>2 hours</a:t>
                      </a:r>
                      <a:endParaRPr lang="en-US" dirty="0"/>
                    </a:p>
                  </a:txBody>
                  <a:tcPr/>
                </a:tc>
                <a:tc>
                  <a:txBody>
                    <a:bodyPr/>
                    <a:lstStyle/>
                    <a:p>
                      <a:pPr algn="ctr"/>
                      <a:r>
                        <a:rPr lang="en-US" dirty="0" smtClean="0"/>
                        <a:t>2 hours</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2 hours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2 hours</a:t>
                      </a:r>
                    </a:p>
                  </a:txBody>
                  <a:tcPr/>
                </a:tc>
              </a:tr>
            </a:tbl>
          </a:graphicData>
        </a:graphic>
      </p:graphicFrame>
    </p:spTree>
    <p:extLst>
      <p:ext uri="{BB962C8B-B14F-4D97-AF65-F5344CB8AC3E}">
        <p14:creationId xmlns:p14="http://schemas.microsoft.com/office/powerpoint/2010/main" val="31395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sz="3200" dirty="0" smtClean="0"/>
              <a:t>System Restoration: Synch and Beyond</a:t>
            </a:r>
            <a:endParaRPr lang="en-US" sz="3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6" name="Content Placeholder 2"/>
          <p:cNvSpPr txBox="1">
            <a:spLocks/>
          </p:cNvSpPr>
          <p:nvPr/>
        </p:nvSpPr>
        <p:spPr>
          <a:xfrm>
            <a:off x="457200" y="783236"/>
            <a:ext cx="8458200" cy="554136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800" cap="all" dirty="0" smtClean="0"/>
              <a:t>When:</a:t>
            </a:r>
            <a:r>
              <a:rPr lang="en-US" sz="2800" cap="all" dirty="0"/>
              <a:t>	</a:t>
            </a:r>
            <a:r>
              <a:rPr lang="en-US" sz="2800" cap="all" dirty="0" smtClean="0"/>
              <a:t>	</a:t>
            </a:r>
            <a:r>
              <a:rPr lang="en-US" sz="2800" dirty="0" smtClean="0"/>
              <a:t>Nov</a:t>
            </a:r>
            <a:r>
              <a:rPr lang="en-US" sz="2800" dirty="0"/>
              <a:t>. </a:t>
            </a:r>
            <a:r>
              <a:rPr lang="en-US" sz="2800" dirty="0" smtClean="0"/>
              <a:t>8, 2016     1pm-4pm Central</a:t>
            </a:r>
          </a:p>
          <a:p>
            <a:pPr marL="0" indent="0">
              <a:buNone/>
            </a:pPr>
            <a:r>
              <a:rPr lang="en-US" sz="2800" dirty="0"/>
              <a:t>	</a:t>
            </a:r>
            <a:r>
              <a:rPr lang="en-US" sz="2800" dirty="0" smtClean="0"/>
              <a:t>		Nov. 9, 2016</a:t>
            </a:r>
            <a:r>
              <a:rPr lang="en-US" sz="2800" dirty="0"/>
              <a:t> </a:t>
            </a:r>
            <a:r>
              <a:rPr lang="en-US" sz="2800" dirty="0" smtClean="0"/>
              <a:t>    8am-12pm Central</a:t>
            </a:r>
          </a:p>
          <a:p>
            <a:pPr marL="0" indent="0">
              <a:buNone/>
            </a:pPr>
            <a:endParaRPr lang="en-US" sz="800" dirty="0"/>
          </a:p>
          <a:p>
            <a:r>
              <a:rPr lang="en-US" sz="2800" cap="all" dirty="0" smtClean="0"/>
              <a:t>Where:</a:t>
            </a:r>
            <a:r>
              <a:rPr lang="en-US" sz="2800" cap="all" dirty="0"/>
              <a:t>	</a:t>
            </a:r>
            <a:r>
              <a:rPr lang="en-US" sz="2800" cap="all" dirty="0" smtClean="0"/>
              <a:t>	</a:t>
            </a:r>
            <a:r>
              <a:rPr lang="en-US" sz="2800" dirty="0" smtClean="0"/>
              <a:t>ERCOT Campus</a:t>
            </a:r>
          </a:p>
          <a:p>
            <a:pPr marL="0" indent="0">
              <a:buNone/>
            </a:pPr>
            <a:r>
              <a:rPr lang="en-US" sz="2800" dirty="0"/>
              <a:t>	</a:t>
            </a:r>
            <a:r>
              <a:rPr lang="en-US" sz="2800" dirty="0" smtClean="0"/>
              <a:t>		800 </a:t>
            </a:r>
            <a:r>
              <a:rPr lang="en-US" sz="2800" dirty="0"/>
              <a:t>Airport Rd., Taylor Texas </a:t>
            </a:r>
            <a:endParaRPr lang="en-US" sz="2800" dirty="0" smtClean="0"/>
          </a:p>
          <a:p>
            <a:pPr marL="0" indent="0">
              <a:buNone/>
            </a:pPr>
            <a:endParaRPr lang="en-US" sz="800" dirty="0"/>
          </a:p>
          <a:p>
            <a:pPr>
              <a:defRPr/>
            </a:pPr>
            <a:r>
              <a:rPr lang="en-US" sz="2800" dirty="0" smtClean="0"/>
              <a:t>WHO: 		BSWG, OTWG and GCWG</a:t>
            </a:r>
          </a:p>
          <a:p>
            <a:pPr>
              <a:defRPr/>
            </a:pPr>
            <a:endParaRPr lang="en-US" sz="2800" b="1" dirty="0" smtClean="0"/>
          </a:p>
          <a:p>
            <a:r>
              <a:rPr lang="en-US" sz="2800" dirty="0" smtClean="0"/>
              <a:t>Identify </a:t>
            </a:r>
            <a:r>
              <a:rPr lang="en-US" sz="2800" dirty="0"/>
              <a:t>actions after the point of “Synch &amp; Beyond” through hands-on simulation! </a:t>
            </a:r>
            <a:endParaRPr lang="en-US" sz="2800" dirty="0" smtClean="0"/>
          </a:p>
        </p:txBody>
      </p:sp>
      <p:sp>
        <p:nvSpPr>
          <p:cNvPr id="5" name="TextBox 4"/>
          <p:cNvSpPr txBox="1"/>
          <p:nvPr/>
        </p:nvSpPr>
        <p:spPr>
          <a:xfrm>
            <a:off x="5562600" y="5914807"/>
            <a:ext cx="3352800" cy="646331"/>
          </a:xfrm>
          <a:prstGeom prst="rect">
            <a:avLst/>
          </a:prstGeom>
          <a:noFill/>
        </p:spPr>
        <p:txBody>
          <a:bodyPr wrap="square" rtlCol="0">
            <a:spAutoFit/>
          </a:bodyPr>
          <a:lstStyle/>
          <a:p>
            <a:r>
              <a:rPr lang="en-US" dirty="0" smtClean="0"/>
              <a:t>See Flyer for more information.    Register using the LMS.</a:t>
            </a:r>
            <a:endParaRPr lang="en-US" dirty="0"/>
          </a:p>
        </p:txBody>
      </p:sp>
    </p:spTree>
    <p:extLst>
      <p:ext uri="{BB962C8B-B14F-4D97-AF65-F5344CB8AC3E}">
        <p14:creationId xmlns:p14="http://schemas.microsoft.com/office/powerpoint/2010/main" val="1529868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Black Start and Restoration Training</a:t>
            </a:r>
            <a:endParaRPr lang="en-US" dirty="0"/>
          </a:p>
        </p:txBody>
      </p:sp>
      <p:sp>
        <p:nvSpPr>
          <p:cNvPr id="3" name="Content Placeholder 2"/>
          <p:cNvSpPr>
            <a:spLocks noGrp="1"/>
          </p:cNvSpPr>
          <p:nvPr>
            <p:ph idx="1"/>
          </p:nvPr>
        </p:nvSpPr>
        <p:spPr>
          <a:xfrm>
            <a:off x="304800" y="914400"/>
            <a:ext cx="8534400" cy="5334000"/>
          </a:xfrm>
        </p:spPr>
        <p:txBody>
          <a:bodyPr/>
          <a:lstStyle/>
          <a:p>
            <a:r>
              <a:rPr lang="en-US" dirty="0"/>
              <a:t>The Black Start Simulation is being worked on. </a:t>
            </a:r>
            <a:endParaRPr lang="en-US" dirty="0" smtClean="0"/>
          </a:p>
          <a:p>
            <a:r>
              <a:rPr lang="en-US" dirty="0" smtClean="0"/>
              <a:t>Currently </a:t>
            </a:r>
            <a:r>
              <a:rPr lang="en-US" dirty="0"/>
              <a:t>all voltage control devices (capacitors, reactors and auto transformers) are on AVR (</a:t>
            </a:r>
            <a:r>
              <a:rPr lang="en-US" dirty="0" smtClean="0"/>
              <a:t>automatic)</a:t>
            </a:r>
          </a:p>
          <a:p>
            <a:r>
              <a:rPr lang="en-US" dirty="0" smtClean="0"/>
              <a:t>If </a:t>
            </a:r>
            <a:r>
              <a:rPr lang="en-US" dirty="0"/>
              <a:t>your company desires some or all the reactive devices in their area to be placed in Manual, please send a list to James Stone (</a:t>
            </a:r>
            <a:r>
              <a:rPr lang="en-US" u="sng" dirty="0">
                <a:hlinkClick r:id="rId2"/>
              </a:rPr>
              <a:t>James.Stone@ercot.com</a:t>
            </a:r>
            <a:r>
              <a:rPr lang="en-US" dirty="0"/>
              <a:t>) by November 10</a:t>
            </a:r>
            <a:r>
              <a:rPr lang="en-US" baseline="30000" dirty="0"/>
              <a:t>th</a:t>
            </a:r>
            <a:r>
              <a:rPr lang="en-US" dirty="0"/>
              <a:t>.</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247166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Black Start and Restoration Training </a:t>
            </a:r>
            <a:endParaRPr lang="en-US" sz="3200" dirty="0"/>
          </a:p>
        </p:txBody>
      </p:sp>
      <p:sp>
        <p:nvSpPr>
          <p:cNvPr id="3" name="Content Placeholder 2"/>
          <p:cNvSpPr>
            <a:spLocks noGrp="1"/>
          </p:cNvSpPr>
          <p:nvPr>
            <p:ph idx="1"/>
          </p:nvPr>
        </p:nvSpPr>
        <p:spPr>
          <a:xfrm>
            <a:off x="304800" y="990600"/>
            <a:ext cx="8534400" cy="4929433"/>
          </a:xfrm>
        </p:spPr>
        <p:txBody>
          <a:bodyPr/>
          <a:lstStyle/>
          <a:p>
            <a:r>
              <a:rPr lang="en-US" sz="2800" dirty="0" smtClean="0"/>
              <a:t>Delivery Schedule</a:t>
            </a:r>
            <a:endParaRPr lang="en-US" sz="2800" dirty="0"/>
          </a:p>
          <a:p>
            <a:pPr lvl="1"/>
            <a:r>
              <a:rPr lang="en-US" sz="2400" dirty="0"/>
              <a:t>Pilot			</a:t>
            </a:r>
            <a:r>
              <a:rPr lang="en-US" sz="2400" dirty="0" smtClean="0"/>
              <a:t>January </a:t>
            </a:r>
            <a:r>
              <a:rPr lang="en-US" sz="2400" dirty="0"/>
              <a:t>10-12, 2017</a:t>
            </a:r>
          </a:p>
          <a:p>
            <a:pPr lvl="1"/>
            <a:r>
              <a:rPr lang="en-US" sz="2400" dirty="0"/>
              <a:t>Session1		</a:t>
            </a:r>
            <a:r>
              <a:rPr lang="en-US" sz="2400" dirty="0" smtClean="0"/>
              <a:t>January </a:t>
            </a:r>
            <a:r>
              <a:rPr lang="en-US" sz="2400" dirty="0"/>
              <a:t>31 – February 2, 2017</a:t>
            </a:r>
          </a:p>
          <a:p>
            <a:pPr lvl="1"/>
            <a:r>
              <a:rPr lang="en-US" sz="2400" dirty="0"/>
              <a:t>Session2		</a:t>
            </a:r>
            <a:r>
              <a:rPr lang="en-US" sz="2400" dirty="0" smtClean="0"/>
              <a:t>February </a:t>
            </a:r>
            <a:r>
              <a:rPr lang="en-US" sz="2400" dirty="0"/>
              <a:t>7-9, 2017</a:t>
            </a:r>
          </a:p>
          <a:p>
            <a:pPr lvl="1"/>
            <a:r>
              <a:rPr lang="en-US" sz="2400" dirty="0"/>
              <a:t>Session3		</a:t>
            </a:r>
            <a:r>
              <a:rPr lang="en-US" sz="2400" dirty="0" smtClean="0"/>
              <a:t>February </a:t>
            </a:r>
            <a:r>
              <a:rPr lang="en-US" sz="2400" dirty="0"/>
              <a:t>14-16, 2017</a:t>
            </a:r>
          </a:p>
          <a:p>
            <a:pPr lvl="1"/>
            <a:r>
              <a:rPr lang="en-US" sz="2400" dirty="0"/>
              <a:t>Session4		</a:t>
            </a:r>
            <a:r>
              <a:rPr lang="en-US" sz="2400" dirty="0" smtClean="0"/>
              <a:t>February </a:t>
            </a:r>
            <a:r>
              <a:rPr lang="en-US" sz="2400" dirty="0"/>
              <a:t>21-23, 2017</a:t>
            </a:r>
          </a:p>
          <a:p>
            <a:pPr lvl="1"/>
            <a:r>
              <a:rPr lang="en-US" sz="2400" dirty="0"/>
              <a:t>Session5		</a:t>
            </a:r>
            <a:r>
              <a:rPr lang="en-US" sz="2400" dirty="0" smtClean="0"/>
              <a:t>February </a:t>
            </a:r>
            <a:r>
              <a:rPr lang="en-US" sz="2400" dirty="0"/>
              <a:t>28 – March 2, 2017</a:t>
            </a:r>
          </a:p>
          <a:p>
            <a:pPr lvl="1"/>
            <a:r>
              <a:rPr lang="en-US" sz="2400" dirty="0"/>
              <a:t>Session6 		</a:t>
            </a:r>
            <a:r>
              <a:rPr lang="en-US" sz="2400" dirty="0" smtClean="0"/>
              <a:t>March </a:t>
            </a:r>
            <a:r>
              <a:rPr lang="en-US" sz="2400" dirty="0"/>
              <a:t>7-9, 2017</a:t>
            </a:r>
          </a:p>
          <a:p>
            <a:pPr lvl="1"/>
            <a:r>
              <a:rPr lang="en-US" sz="2400" dirty="0"/>
              <a:t>*Bad Weather makeup week:	March 21-23, 2017</a:t>
            </a:r>
          </a:p>
          <a:p>
            <a:pPr lvl="1"/>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607226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7848600" cy="518318"/>
          </a:xfrm>
        </p:spPr>
        <p:txBody>
          <a:bodyPr/>
          <a:lstStyle/>
          <a:p>
            <a:r>
              <a:rPr lang="en-US" altLang="en-US" sz="3200" dirty="0" smtClean="0"/>
              <a:t>Trainer Development Series</a:t>
            </a:r>
            <a:endParaRPr lang="en-US" altLang="en-US" sz="32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7" name="Content Placeholder 2"/>
          <p:cNvSpPr>
            <a:spLocks noGrp="1"/>
          </p:cNvSpPr>
          <p:nvPr>
            <p:ph idx="1"/>
          </p:nvPr>
        </p:nvSpPr>
        <p:spPr>
          <a:xfrm>
            <a:off x="304800" y="815182"/>
            <a:ext cx="8534400" cy="5661818"/>
          </a:xfrm>
        </p:spPr>
        <p:txBody>
          <a:bodyPr/>
          <a:lstStyle/>
          <a:p>
            <a:r>
              <a:rPr lang="en-US" sz="2800" cap="all" dirty="0" smtClean="0"/>
              <a:t>When:		</a:t>
            </a:r>
            <a:r>
              <a:rPr lang="en-US" sz="2800" dirty="0" smtClean="0"/>
              <a:t>Nov</a:t>
            </a:r>
            <a:r>
              <a:rPr lang="en-US" sz="2800" dirty="0"/>
              <a:t>. 9, </a:t>
            </a:r>
            <a:r>
              <a:rPr lang="en-US" sz="2800" dirty="0" smtClean="0"/>
              <a:t>2016	1pm-4pm </a:t>
            </a:r>
            <a:r>
              <a:rPr lang="en-US" sz="2800" dirty="0"/>
              <a:t>Central</a:t>
            </a:r>
          </a:p>
          <a:p>
            <a:r>
              <a:rPr lang="en-US" sz="2800" cap="all" dirty="0" smtClean="0"/>
              <a:t>Where:		</a:t>
            </a:r>
            <a:r>
              <a:rPr lang="en-US" sz="2800" dirty="0" smtClean="0"/>
              <a:t>ERCOT Campus</a:t>
            </a:r>
          </a:p>
          <a:p>
            <a:pPr marL="0" indent="0">
              <a:buNone/>
            </a:pPr>
            <a:r>
              <a:rPr lang="en-US" sz="2800" dirty="0"/>
              <a:t>	</a:t>
            </a:r>
            <a:r>
              <a:rPr lang="en-US" sz="2800" dirty="0" smtClean="0"/>
              <a:t>		800 </a:t>
            </a:r>
            <a:r>
              <a:rPr lang="en-US" sz="2800" dirty="0"/>
              <a:t>Airport Rd</a:t>
            </a:r>
            <a:r>
              <a:rPr lang="en-US" sz="2800" dirty="0" smtClean="0"/>
              <a:t>., </a:t>
            </a:r>
            <a:r>
              <a:rPr lang="en-US" sz="2800" dirty="0"/>
              <a:t>Taylor </a:t>
            </a:r>
            <a:r>
              <a:rPr lang="en-US" sz="2800" dirty="0" smtClean="0"/>
              <a:t>Texas </a:t>
            </a:r>
            <a:endParaRPr lang="en-US" sz="2800" dirty="0"/>
          </a:p>
          <a:p>
            <a:endParaRPr lang="en-US" sz="2800" dirty="0"/>
          </a:p>
          <a:p>
            <a:r>
              <a:rPr lang="en-US" sz="2400" dirty="0"/>
              <a:t>The first of many courses designed to enhance the skills of Operations Trainers </a:t>
            </a:r>
            <a:r>
              <a:rPr lang="en-US" sz="2400" dirty="0" smtClean="0"/>
              <a:t>that will </a:t>
            </a:r>
            <a:r>
              <a:rPr lang="en-US" sz="2400" dirty="0"/>
              <a:t>be </a:t>
            </a:r>
            <a:r>
              <a:rPr lang="en-US" sz="2400" dirty="0" smtClean="0"/>
              <a:t>offered.</a:t>
            </a:r>
            <a:endParaRPr lang="en-US" sz="2400" dirty="0"/>
          </a:p>
          <a:p>
            <a:endParaRPr lang="en-US" sz="1000" dirty="0"/>
          </a:p>
          <a:p>
            <a:r>
              <a:rPr lang="en-US" sz="2400" dirty="0"/>
              <a:t>An evening event to network with other trainers will be planned for anyone choosing to stay over. The Operations Training Working Group meeting is scheduled for the following day and we are always looking for additional opinions and feedback to help us guide the development of training for our ERCOT members. </a:t>
            </a:r>
          </a:p>
        </p:txBody>
      </p:sp>
    </p:spTree>
    <p:extLst>
      <p:ext uri="{BB962C8B-B14F-4D97-AF65-F5344CB8AC3E}">
        <p14:creationId xmlns:p14="http://schemas.microsoft.com/office/powerpoint/2010/main" val="26060593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sz="3200" dirty="0" smtClean="0"/>
              <a:t>2017 Operator Training Seminar</a:t>
            </a:r>
            <a:endParaRPr lang="en-US" sz="3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6" name="Content Placeholder 2"/>
          <p:cNvSpPr txBox="1">
            <a:spLocks/>
          </p:cNvSpPr>
          <p:nvPr/>
        </p:nvSpPr>
        <p:spPr>
          <a:xfrm>
            <a:off x="304800" y="762000"/>
            <a:ext cx="8458200" cy="5715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457200">
              <a:defRPr/>
            </a:pPr>
            <a:r>
              <a:rPr lang="en-US" sz="2800" dirty="0" smtClean="0"/>
              <a:t>System Resiliency (</a:t>
            </a:r>
            <a:r>
              <a:rPr lang="en-US" sz="2800" dirty="0" smtClean="0"/>
              <a:t>14 </a:t>
            </a:r>
            <a:r>
              <a:rPr lang="en-US" sz="2800" dirty="0" smtClean="0"/>
              <a:t>CEHs)</a:t>
            </a:r>
          </a:p>
          <a:p>
            <a:pPr marL="914400" lvl="1" indent="-457200">
              <a:defRPr/>
            </a:pPr>
            <a:r>
              <a:rPr lang="en-US" sz="2400" dirty="0" smtClean="0"/>
              <a:t>Compliance </a:t>
            </a:r>
            <a:r>
              <a:rPr lang="en-US" sz="2400" dirty="0"/>
              <a:t>– </a:t>
            </a:r>
            <a:r>
              <a:rPr lang="en-US" sz="2400" dirty="0" smtClean="0"/>
              <a:t>Mark Henry (TRE)</a:t>
            </a:r>
            <a:endParaRPr lang="en-US" sz="2000" dirty="0" smtClean="0"/>
          </a:p>
          <a:p>
            <a:pPr marL="1314450" lvl="2" indent="-457200">
              <a:defRPr/>
            </a:pPr>
            <a:r>
              <a:rPr lang="en-US" sz="2000" dirty="0" smtClean="0"/>
              <a:t>Two 50 </a:t>
            </a:r>
            <a:r>
              <a:rPr lang="en-US" sz="2000" dirty="0"/>
              <a:t>minute </a:t>
            </a:r>
            <a:r>
              <a:rPr lang="en-US" sz="2000" dirty="0" smtClean="0"/>
              <a:t>blocks (2 CEHs)</a:t>
            </a:r>
          </a:p>
          <a:p>
            <a:pPr marL="914400" lvl="1" indent="-457200">
              <a:defRPr/>
            </a:pPr>
            <a:r>
              <a:rPr lang="en-US" sz="2400" dirty="0"/>
              <a:t>Physical/Cyber Security </a:t>
            </a:r>
            <a:r>
              <a:rPr lang="en-US" sz="2400" dirty="0" smtClean="0"/>
              <a:t>– Will Patton (Texas Department of Emergency Management (TDEM))</a:t>
            </a:r>
          </a:p>
          <a:p>
            <a:pPr marL="1314450" lvl="2" indent="-457200">
              <a:defRPr/>
            </a:pPr>
            <a:r>
              <a:rPr lang="en-US" sz="2000" dirty="0"/>
              <a:t>Two 50 minute </a:t>
            </a:r>
            <a:r>
              <a:rPr lang="en-US" sz="2000" dirty="0" smtClean="0"/>
              <a:t>blocks (2 CEHs)</a:t>
            </a:r>
            <a:endParaRPr lang="en-US" sz="2000" dirty="0"/>
          </a:p>
          <a:p>
            <a:pPr marL="914400" lvl="1" indent="-457200">
              <a:defRPr/>
            </a:pPr>
            <a:r>
              <a:rPr lang="en-US" sz="2400" dirty="0"/>
              <a:t>Outage </a:t>
            </a:r>
            <a:r>
              <a:rPr lang="en-US" sz="2400" dirty="0" smtClean="0"/>
              <a:t>Scheduler – Matt Carter/Victor Vaughn (Garland Power and Light)</a:t>
            </a:r>
            <a:endParaRPr lang="en-US" sz="2400" dirty="0"/>
          </a:p>
          <a:p>
            <a:pPr marL="1314450" lvl="2" indent="-457200">
              <a:defRPr/>
            </a:pPr>
            <a:r>
              <a:rPr lang="en-US" sz="2000" dirty="0"/>
              <a:t>Two 50 minute </a:t>
            </a:r>
            <a:r>
              <a:rPr lang="en-US" sz="2000" dirty="0" smtClean="0"/>
              <a:t>blocks (2 CEHs)</a:t>
            </a:r>
            <a:endParaRPr lang="en-US" sz="2000" dirty="0"/>
          </a:p>
          <a:p>
            <a:pPr marL="914400" lvl="1" indent="-457200">
              <a:defRPr/>
            </a:pPr>
            <a:r>
              <a:rPr lang="en-US" sz="2400" dirty="0" smtClean="0"/>
              <a:t>New Technology – Lei Ye (Austin Energy)</a:t>
            </a:r>
          </a:p>
          <a:p>
            <a:pPr marL="1314450" lvl="2" indent="-457200">
              <a:defRPr/>
            </a:pPr>
            <a:r>
              <a:rPr lang="en-US" sz="2000" dirty="0"/>
              <a:t>Two 50 minute </a:t>
            </a:r>
            <a:r>
              <a:rPr lang="en-US" sz="2000" dirty="0" smtClean="0"/>
              <a:t>blocks (2 CEHs)</a:t>
            </a:r>
            <a:endParaRPr lang="en-US" sz="2000" dirty="0"/>
          </a:p>
          <a:p>
            <a:pPr marL="914400" lvl="1" indent="-457200">
              <a:defRPr/>
            </a:pPr>
            <a:r>
              <a:rPr lang="en-US" sz="2400" dirty="0" smtClean="0"/>
              <a:t>Gas Industry – Jeff Hardgrave (</a:t>
            </a:r>
            <a:r>
              <a:rPr lang="en-US" sz="2400" dirty="0" err="1" smtClean="0"/>
              <a:t>Atmos</a:t>
            </a:r>
            <a:r>
              <a:rPr lang="en-US" sz="2400" dirty="0" smtClean="0"/>
              <a:t> Gas)</a:t>
            </a:r>
          </a:p>
          <a:p>
            <a:pPr marL="1314450" lvl="2" indent="-457200">
              <a:defRPr/>
            </a:pPr>
            <a:r>
              <a:rPr lang="en-US" sz="2000" dirty="0" smtClean="0"/>
              <a:t>One 50 minute block (1 CEH)</a:t>
            </a:r>
            <a:endParaRPr lang="en-US" sz="2000" dirty="0"/>
          </a:p>
        </p:txBody>
      </p:sp>
    </p:spTree>
    <p:extLst>
      <p:ext uri="{BB962C8B-B14F-4D97-AF65-F5344CB8AC3E}">
        <p14:creationId xmlns:p14="http://schemas.microsoft.com/office/powerpoint/2010/main" val="539185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sz="3200" dirty="0" smtClean="0"/>
              <a:t>2017 Operator Training Seminar</a:t>
            </a:r>
            <a:endParaRPr lang="en-US" sz="3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6" name="Content Placeholder 2"/>
          <p:cNvSpPr txBox="1">
            <a:spLocks/>
          </p:cNvSpPr>
          <p:nvPr/>
        </p:nvSpPr>
        <p:spPr>
          <a:xfrm>
            <a:off x="304800" y="990600"/>
            <a:ext cx="8458200" cy="4953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457200">
              <a:defRPr/>
            </a:pPr>
            <a:r>
              <a:rPr lang="en-US" sz="2800" dirty="0" smtClean="0"/>
              <a:t>System Resiliency</a:t>
            </a:r>
          </a:p>
          <a:p>
            <a:pPr marL="914400" lvl="1" indent="-457200">
              <a:defRPr/>
            </a:pPr>
            <a:r>
              <a:rPr lang="en-US" sz="2400" dirty="0" smtClean="0"/>
              <a:t>Operations Lessons Learned – CNP staff</a:t>
            </a:r>
            <a:endParaRPr lang="en-US" sz="2000" dirty="0" smtClean="0"/>
          </a:p>
          <a:p>
            <a:pPr marL="1314450" lvl="2" indent="-457200">
              <a:defRPr/>
            </a:pPr>
            <a:r>
              <a:rPr lang="en-US" sz="2000" dirty="0" smtClean="0"/>
              <a:t>Two 50 </a:t>
            </a:r>
            <a:r>
              <a:rPr lang="en-US" sz="2000" dirty="0"/>
              <a:t>minute </a:t>
            </a:r>
            <a:r>
              <a:rPr lang="en-US" sz="2000" dirty="0" smtClean="0"/>
              <a:t>blocks (2 CEHs) (Winter Weather to prepare for Winter Storm Simulation later in year)</a:t>
            </a:r>
          </a:p>
          <a:p>
            <a:pPr marL="914400" lvl="1" indent="-457200">
              <a:defRPr/>
            </a:pPr>
            <a:r>
              <a:rPr lang="en-US" sz="2400" dirty="0" smtClean="0"/>
              <a:t>Voltage Control – John Jarmon (ERCOT)</a:t>
            </a:r>
          </a:p>
          <a:p>
            <a:pPr marL="1314450" lvl="2" indent="-457200">
              <a:defRPr/>
            </a:pPr>
            <a:r>
              <a:rPr lang="en-US" sz="2000" dirty="0"/>
              <a:t>Two 50 minute </a:t>
            </a:r>
            <a:r>
              <a:rPr lang="en-US" sz="2000" dirty="0" smtClean="0"/>
              <a:t>blocks (2 CEHs)</a:t>
            </a:r>
            <a:endParaRPr lang="en-US" sz="2000" dirty="0"/>
          </a:p>
          <a:p>
            <a:pPr marL="914400" lvl="1" indent="-457200">
              <a:defRPr/>
            </a:pPr>
            <a:r>
              <a:rPr lang="en-US" sz="2400" dirty="0" smtClean="0"/>
              <a:t>ERCOT Weather – Chris Coleman (ERCOT)</a:t>
            </a:r>
          </a:p>
          <a:p>
            <a:pPr marL="1314450" lvl="2" indent="-457200">
              <a:defRPr/>
            </a:pPr>
            <a:r>
              <a:rPr lang="en-US" sz="2000" dirty="0" smtClean="0"/>
              <a:t>One 50 minute block (No CEHs)</a:t>
            </a:r>
          </a:p>
          <a:p>
            <a:pPr marL="914400" lvl="1" indent="-457200">
              <a:defRPr/>
            </a:pPr>
            <a:r>
              <a:rPr lang="en-US" sz="2400" dirty="0" smtClean="0"/>
              <a:t>ERCOT CEO Remarks – Bill </a:t>
            </a:r>
            <a:r>
              <a:rPr lang="en-US" sz="2400" dirty="0" err="1" smtClean="0"/>
              <a:t>Magness</a:t>
            </a:r>
            <a:r>
              <a:rPr lang="en-US" sz="2400" dirty="0" smtClean="0"/>
              <a:t> (ERCOT)</a:t>
            </a:r>
          </a:p>
          <a:p>
            <a:pPr marL="1314450" lvl="2" indent="-457200">
              <a:defRPr/>
            </a:pPr>
            <a:r>
              <a:rPr lang="en-US" sz="2000" dirty="0" smtClean="0"/>
              <a:t>One 50 minute block (No CEHs)</a:t>
            </a:r>
          </a:p>
          <a:p>
            <a:pPr marL="914400" lvl="1" indent="-457200">
              <a:defRPr/>
            </a:pPr>
            <a:r>
              <a:rPr lang="en-US" sz="2400" dirty="0" smtClean="0"/>
              <a:t>Weatherization and Wind – Nitika Mago (ERCOT)</a:t>
            </a:r>
          </a:p>
          <a:p>
            <a:pPr marL="1314450" lvl="2" indent="-457200">
              <a:defRPr/>
            </a:pPr>
            <a:r>
              <a:rPr lang="en-US" sz="2000" dirty="0" smtClean="0"/>
              <a:t>One 50 minute block </a:t>
            </a:r>
            <a:r>
              <a:rPr lang="en-US" sz="2000" dirty="0" smtClean="0"/>
              <a:t>(1 CEH)</a:t>
            </a:r>
            <a:endParaRPr lang="en-US" sz="2000" dirty="0"/>
          </a:p>
        </p:txBody>
      </p:sp>
    </p:spTree>
    <p:extLst>
      <p:ext uri="{BB962C8B-B14F-4D97-AF65-F5344CB8AC3E}">
        <p14:creationId xmlns:p14="http://schemas.microsoft.com/office/powerpoint/2010/main" val="3522699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2017 Operator Training Seminar</a:t>
            </a:r>
            <a:endParaRPr lang="en-US" dirty="0"/>
          </a:p>
        </p:txBody>
      </p:sp>
      <p:sp>
        <p:nvSpPr>
          <p:cNvPr id="3" name="Content Placeholder 2"/>
          <p:cNvSpPr>
            <a:spLocks noGrp="1"/>
          </p:cNvSpPr>
          <p:nvPr>
            <p:ph idx="1"/>
          </p:nvPr>
        </p:nvSpPr>
        <p:spPr>
          <a:xfrm>
            <a:off x="304800" y="990600"/>
            <a:ext cx="8534400" cy="4929433"/>
          </a:xfrm>
        </p:spPr>
        <p:txBody>
          <a:bodyPr/>
          <a:lstStyle/>
          <a:p>
            <a:r>
              <a:rPr lang="en-US" dirty="0" smtClean="0"/>
              <a:t>Operator Training Seminar materials due December 1</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4151077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t>2017 Operator Training Seminar</a:t>
            </a:r>
            <a:endParaRPr lang="en-US" sz="3200" dirty="0"/>
          </a:p>
        </p:txBody>
      </p:sp>
      <p:sp>
        <p:nvSpPr>
          <p:cNvPr id="3" name="Content Placeholder 2"/>
          <p:cNvSpPr>
            <a:spLocks noGrp="1"/>
          </p:cNvSpPr>
          <p:nvPr>
            <p:ph idx="1"/>
          </p:nvPr>
        </p:nvSpPr>
        <p:spPr>
          <a:xfrm>
            <a:off x="342900" y="1066800"/>
            <a:ext cx="8534400" cy="4319832"/>
          </a:xfrm>
        </p:spPr>
        <p:txBody>
          <a:bodyPr/>
          <a:lstStyle/>
          <a:p>
            <a:r>
              <a:rPr lang="en-US" sz="2800" dirty="0"/>
              <a:t>Delivery Schedule</a:t>
            </a:r>
          </a:p>
          <a:p>
            <a:pPr lvl="1"/>
            <a:r>
              <a:rPr lang="en-US" sz="2400" dirty="0"/>
              <a:t>Pilot				</a:t>
            </a:r>
            <a:r>
              <a:rPr lang="en-US" sz="2400" dirty="0" smtClean="0"/>
              <a:t>January </a:t>
            </a:r>
            <a:r>
              <a:rPr lang="en-US" sz="2400" dirty="0"/>
              <a:t>17-19, 2017</a:t>
            </a:r>
          </a:p>
          <a:p>
            <a:pPr lvl="1"/>
            <a:r>
              <a:rPr lang="en-US" sz="2400" dirty="0"/>
              <a:t>Session1			</a:t>
            </a:r>
            <a:r>
              <a:rPr lang="en-US" sz="2400" dirty="0" smtClean="0"/>
              <a:t>March </a:t>
            </a:r>
            <a:r>
              <a:rPr lang="en-US" sz="2400" dirty="0"/>
              <a:t>28-30, 2017</a:t>
            </a:r>
          </a:p>
          <a:p>
            <a:pPr lvl="1"/>
            <a:r>
              <a:rPr lang="en-US" sz="2400" dirty="0"/>
              <a:t>Session2			</a:t>
            </a:r>
            <a:r>
              <a:rPr lang="en-US" sz="2400" dirty="0" smtClean="0"/>
              <a:t>April </a:t>
            </a:r>
            <a:r>
              <a:rPr lang="en-US" sz="2400" dirty="0"/>
              <a:t>4-6, 2017</a:t>
            </a:r>
          </a:p>
          <a:p>
            <a:pPr lvl="1"/>
            <a:r>
              <a:rPr lang="en-US" sz="2400" dirty="0"/>
              <a:t>Session3			</a:t>
            </a:r>
            <a:r>
              <a:rPr lang="en-US" sz="2400" dirty="0" smtClean="0"/>
              <a:t>April </a:t>
            </a:r>
            <a:r>
              <a:rPr lang="en-US" sz="2400" dirty="0"/>
              <a:t>11-13, 2017</a:t>
            </a:r>
          </a:p>
          <a:p>
            <a:pPr lvl="1"/>
            <a:r>
              <a:rPr lang="en-US" sz="2400" dirty="0"/>
              <a:t>Session4			</a:t>
            </a:r>
            <a:r>
              <a:rPr lang="en-US" sz="2400" dirty="0" smtClean="0"/>
              <a:t>April </a:t>
            </a:r>
            <a:r>
              <a:rPr lang="en-US" sz="2400" dirty="0"/>
              <a:t>18-20, 2017</a:t>
            </a:r>
          </a:p>
          <a:p>
            <a:pPr lvl="1"/>
            <a:r>
              <a:rPr lang="en-US" sz="2400" dirty="0"/>
              <a:t>Session5			</a:t>
            </a:r>
            <a:r>
              <a:rPr lang="en-US" sz="2400" dirty="0" smtClean="0"/>
              <a:t>April </a:t>
            </a:r>
            <a:r>
              <a:rPr lang="en-US" sz="2400" dirty="0"/>
              <a:t>25-27</a:t>
            </a:r>
          </a:p>
          <a:p>
            <a:pPr lvl="1"/>
            <a:r>
              <a:rPr lang="en-US" sz="2400" dirty="0"/>
              <a:t>Session6			</a:t>
            </a:r>
            <a:r>
              <a:rPr lang="en-US" sz="2400" dirty="0" smtClean="0"/>
              <a:t>May </a:t>
            </a:r>
            <a:r>
              <a:rPr lang="en-US" sz="2400" dirty="0"/>
              <a:t>2-4, 2017</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313506682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48F63C-08AC-4CDD-B36F-0851B11853CB}">
  <ds:schemaRefs>
    <ds:schemaRef ds:uri="http://purl.org/dc/elements/1.1/"/>
    <ds:schemaRef ds:uri="http://www.w3.org/XML/1998/namespace"/>
    <ds:schemaRef ds:uri="c34af464-7aa1-4edd-9be4-83dffc1cb926"/>
    <ds:schemaRef ds:uri="http://purl.org/dc/terms/"/>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6594</TotalTime>
  <Words>642</Words>
  <Application>Microsoft Office PowerPoint</Application>
  <PresentationFormat>On-screen Show (4:3)</PresentationFormat>
  <Paragraphs>151</Paragraphs>
  <Slides>14</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14</vt:i4>
      </vt:variant>
    </vt:vector>
  </HeadingPairs>
  <TitlesOfParts>
    <vt:vector size="19" baseType="lpstr">
      <vt:lpstr>Arial</vt:lpstr>
      <vt:lpstr>Calibri</vt:lpstr>
      <vt:lpstr>1_Custom Design</vt:lpstr>
      <vt:lpstr>Office Theme</vt:lpstr>
      <vt:lpstr>Custom Design</vt:lpstr>
      <vt:lpstr>PowerPoint Presentation</vt:lpstr>
      <vt:lpstr>System Restoration: Synch and Beyond</vt:lpstr>
      <vt:lpstr>Black Start and Restoration Training</vt:lpstr>
      <vt:lpstr>Black Start and Restoration Training </vt:lpstr>
      <vt:lpstr>Trainer Development Series</vt:lpstr>
      <vt:lpstr>2017 Operator Training Seminar</vt:lpstr>
      <vt:lpstr>2017 Operator Training Seminar</vt:lpstr>
      <vt:lpstr>2017 Operator Training Seminar</vt:lpstr>
      <vt:lpstr>2017 Operator Training Seminar</vt:lpstr>
      <vt:lpstr>Virtual Instructor Led Training (Pilot)</vt:lpstr>
      <vt:lpstr>Winter Storm Drill / Grid Ex IV</vt:lpstr>
      <vt:lpstr>Proposal of the Future of Black Start and Operator Training Seminar</vt:lpstr>
      <vt:lpstr>Proposal of the Future of Black Start and Operator Training Seminar</vt:lpstr>
      <vt:lpstr>Proposal of the Future of Black Start and Operator Training Seminar</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Spinner, Mark</cp:lastModifiedBy>
  <cp:revision>303</cp:revision>
  <cp:lastPrinted>2016-06-07T20:04:50Z</cp:lastPrinted>
  <dcterms:created xsi:type="dcterms:W3CDTF">2016-01-21T15:20:31Z</dcterms:created>
  <dcterms:modified xsi:type="dcterms:W3CDTF">2016-10-24T12:37:20Z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