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9"/>
  </p:notesMasterIdLst>
  <p:handoutMasterIdLst>
    <p:handoutMasterId r:id="rId20"/>
  </p:handoutMasterIdLst>
  <p:sldIdLst>
    <p:sldId id="260" r:id="rId6"/>
    <p:sldId id="269" r:id="rId7"/>
    <p:sldId id="270" r:id="rId8"/>
    <p:sldId id="271" r:id="rId9"/>
    <p:sldId id="279" r:id="rId10"/>
    <p:sldId id="280" r:id="rId11"/>
    <p:sldId id="272" r:id="rId12"/>
    <p:sldId id="273" r:id="rId13"/>
    <p:sldId id="275" r:id="rId14"/>
    <p:sldId id="274" r:id="rId15"/>
    <p:sldId id="278" r:id="rId16"/>
    <p:sldId id="276" r:id="rId17"/>
    <p:sldId id="277"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2" d="100"/>
          <a:sy n="72" d="100"/>
        </p:scale>
        <p:origin x="1104" y="7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10/26/2016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10/26/2016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5533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209800"/>
            <a:ext cx="5646034" cy="2831544"/>
          </a:xfrm>
          <a:prstGeom prst="rect">
            <a:avLst/>
          </a:prstGeom>
          <a:noFill/>
        </p:spPr>
        <p:txBody>
          <a:bodyPr wrap="square" rtlCol="0">
            <a:spAutoFit/>
          </a:bodyPr>
          <a:lstStyle/>
          <a:p>
            <a:r>
              <a:rPr lang="en-US" sz="2400" b="1" dirty="0" smtClean="0">
                <a:solidFill>
                  <a:schemeClr val="tx2"/>
                </a:solidFill>
              </a:rPr>
              <a:t>Phase Angle Limitations</a:t>
            </a:r>
            <a:endParaRPr lang="en-US" sz="2400" b="1" dirty="0">
              <a:solidFill>
                <a:schemeClr val="tx2"/>
              </a:solidFill>
            </a:endParaRPr>
          </a:p>
          <a:p>
            <a:endParaRPr lang="en-US" dirty="0" smtClean="0">
              <a:solidFill>
                <a:schemeClr val="tx2"/>
              </a:solidFill>
            </a:endParaRPr>
          </a:p>
          <a:p>
            <a:endParaRPr lang="en-US" dirty="0" smtClean="0">
              <a:solidFill>
                <a:schemeClr val="tx2"/>
              </a:solidFill>
            </a:endParaRPr>
          </a:p>
          <a:p>
            <a:endParaRPr lang="en-US" dirty="0" smtClean="0">
              <a:solidFill>
                <a:schemeClr val="tx2"/>
              </a:solidFill>
            </a:endParaRPr>
          </a:p>
          <a:p>
            <a:r>
              <a:rPr lang="en-US" sz="2000" dirty="0" smtClean="0">
                <a:solidFill>
                  <a:schemeClr val="tx2"/>
                </a:solidFill>
              </a:rPr>
              <a:t>Stephen Solis</a:t>
            </a:r>
          </a:p>
          <a:p>
            <a:r>
              <a:rPr lang="en-US" sz="2000" dirty="0" smtClean="0">
                <a:solidFill>
                  <a:schemeClr val="tx2"/>
                </a:solidFill>
              </a:rPr>
              <a:t>System Operations Improvement Manager</a:t>
            </a:r>
            <a:endParaRPr lang="en-US" sz="2000" dirty="0">
              <a:solidFill>
                <a:schemeClr val="tx2"/>
              </a:solidFill>
            </a:endParaRPr>
          </a:p>
          <a:p>
            <a:endParaRPr lang="en-US" sz="2000" dirty="0" smtClean="0">
              <a:solidFill>
                <a:schemeClr val="tx2"/>
              </a:solidFill>
            </a:endParaRPr>
          </a:p>
          <a:p>
            <a:endParaRPr lang="en-US" sz="2000" dirty="0">
              <a:solidFill>
                <a:schemeClr val="tx2"/>
              </a:solidFill>
            </a:endParaRPr>
          </a:p>
          <a:p>
            <a:r>
              <a:rPr lang="en-US" sz="2000" dirty="0" smtClean="0">
                <a:solidFill>
                  <a:schemeClr val="tx2"/>
                </a:solidFill>
              </a:rPr>
              <a:t>November 3, 2016</a:t>
            </a:r>
            <a:endParaRPr lang="en-US" sz="2000"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 Angle Limitation Exceedances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If </a:t>
            </a:r>
            <a:r>
              <a:rPr lang="en-US" dirty="0" smtClean="0"/>
              <a:t>a phase angle limitation exceedance is observed in the Outage Coordination or Next Day studies (OPA) time frame, a </a:t>
            </a:r>
            <a:r>
              <a:rPr lang="en-US" dirty="0" smtClean="0"/>
              <a:t>Constraint Management Plan (CMP) may </a:t>
            </a:r>
            <a:r>
              <a:rPr lang="en-US" dirty="0" smtClean="0"/>
              <a:t>be created to resolve the post contingency exceedance or other alternative </a:t>
            </a:r>
            <a:r>
              <a:rPr lang="en-US" dirty="0"/>
              <a:t>actions will be taken as necessary.</a:t>
            </a:r>
            <a:endParaRPr lang="en-US" dirty="0" smtClean="0"/>
          </a:p>
          <a:p>
            <a:r>
              <a:rPr lang="en-US" dirty="0"/>
              <a:t>If a </a:t>
            </a:r>
            <a:r>
              <a:rPr lang="en-US" dirty="0"/>
              <a:t>post-contingency phase </a:t>
            </a:r>
            <a:r>
              <a:rPr lang="en-US" dirty="0"/>
              <a:t>angle limitation exceedance is observed in the </a:t>
            </a:r>
            <a:r>
              <a:rPr lang="en-US" dirty="0"/>
              <a:t>Real Time </a:t>
            </a:r>
            <a:r>
              <a:rPr lang="en-US" dirty="0" smtClean="0"/>
              <a:t>studies </a:t>
            </a:r>
            <a:r>
              <a:rPr lang="en-US" dirty="0"/>
              <a:t>time </a:t>
            </a:r>
            <a:r>
              <a:rPr lang="en-US" dirty="0" smtClean="0"/>
              <a:t>frame (RTA), </a:t>
            </a:r>
            <a:r>
              <a:rPr lang="en-US" dirty="0"/>
              <a:t>a </a:t>
            </a:r>
            <a:r>
              <a:rPr lang="en-US" dirty="0" smtClean="0"/>
              <a:t>CMP </a:t>
            </a:r>
            <a:r>
              <a:rPr lang="en-US" dirty="0" smtClean="0"/>
              <a:t>may </a:t>
            </a:r>
            <a:r>
              <a:rPr lang="en-US" dirty="0"/>
              <a:t>be created to resolve the post contingency </a:t>
            </a:r>
            <a:r>
              <a:rPr lang="en-US" dirty="0" smtClean="0"/>
              <a:t>exceedance </a:t>
            </a:r>
            <a:r>
              <a:rPr lang="en-US" dirty="0"/>
              <a:t>or other </a:t>
            </a:r>
            <a:r>
              <a:rPr lang="en-US" dirty="0" smtClean="0"/>
              <a:t>alternative </a:t>
            </a:r>
            <a:r>
              <a:rPr lang="en-US" dirty="0"/>
              <a:t>actions will be taken as </a:t>
            </a:r>
            <a:r>
              <a:rPr lang="en-US" dirty="0" smtClean="0"/>
              <a:t>necessary</a:t>
            </a:r>
            <a:r>
              <a:rPr lang="en-US" dirty="0" smtClean="0"/>
              <a:t>.</a:t>
            </a:r>
            <a:endParaRPr lang="en-US" dirty="0" smtClean="0"/>
          </a:p>
          <a:p>
            <a:r>
              <a:rPr lang="en-US" dirty="0" smtClean="0"/>
              <a:t>If a pre-contingency exceedance phase angle limitation exists in RTA, a </a:t>
            </a:r>
            <a:r>
              <a:rPr lang="en-US" dirty="0" smtClean="0"/>
              <a:t>CMP will </a:t>
            </a:r>
            <a:r>
              <a:rPr lang="en-US" dirty="0" smtClean="0"/>
              <a:t>be implemented or other alternative actions will be taken as necessary</a:t>
            </a:r>
            <a:r>
              <a:rPr lang="en-US" dirty="0" smtClean="0"/>
              <a:t>.</a:t>
            </a:r>
          </a:p>
          <a:p>
            <a:r>
              <a:rPr lang="en-US" dirty="0"/>
              <a:t>ERCOT is anticipating the potential need for providing feedback to </a:t>
            </a:r>
            <a:r>
              <a:rPr lang="en-US" dirty="0" smtClean="0"/>
              <a:t>TSPs on </a:t>
            </a:r>
            <a:r>
              <a:rPr lang="en-US" dirty="0"/>
              <a:t>reevaluating their phase angle limitations if the limitations are exceeded </a:t>
            </a:r>
            <a:r>
              <a:rPr lang="en-US" dirty="0" smtClean="0"/>
              <a:t>frequently.</a:t>
            </a:r>
            <a:endParaRPr lang="en-US" dirty="0"/>
          </a:p>
          <a:p>
            <a:pPr marL="0" indent="0">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8726268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Resolving Phase-Angle </a:t>
            </a:r>
            <a:r>
              <a:rPr lang="en-US" dirty="0" err="1" smtClean="0"/>
              <a:t>Exceedances</a:t>
            </a:r>
            <a:endParaRPr lang="en-US" dirty="0"/>
          </a:p>
        </p:txBody>
      </p:sp>
      <p:sp>
        <p:nvSpPr>
          <p:cNvPr id="3" name="Content Placeholder 2"/>
          <p:cNvSpPr>
            <a:spLocks noGrp="1"/>
          </p:cNvSpPr>
          <p:nvPr>
            <p:ph idx="1"/>
          </p:nvPr>
        </p:nvSpPr>
        <p:spPr/>
        <p:txBody>
          <a:bodyPr/>
          <a:lstStyle/>
          <a:p>
            <a:r>
              <a:rPr lang="en-US" sz="2400" dirty="0"/>
              <a:t>Objective for any corrective actions will be to reduce the phase angle difference to within the limitation to allow for the line to be closed back in service.</a:t>
            </a:r>
          </a:p>
          <a:p>
            <a:r>
              <a:rPr lang="en-US" sz="2400" dirty="0"/>
              <a:t>The </a:t>
            </a:r>
            <a:r>
              <a:rPr lang="en-US" sz="2400" dirty="0" smtClean="0"/>
              <a:t>line may be planned to remain open for a longer duration </a:t>
            </a:r>
            <a:r>
              <a:rPr lang="en-US" sz="2400" dirty="0"/>
              <a:t>if studies can demonstrate that with the line open, the ERCOT system will remain secure for any subsequent N-1 contingencies.</a:t>
            </a:r>
          </a:p>
          <a:p>
            <a:r>
              <a:rPr lang="en-US" sz="2400" dirty="0"/>
              <a:t>ERCOT and ERCOT TOs should coordinate to consider timeliness of any corrective actions.</a:t>
            </a:r>
          </a:p>
          <a:p>
            <a:r>
              <a:rPr lang="en-US" sz="2400" dirty="0"/>
              <a:t>Priority should be given to 345kV and 138kV lines respectively.</a:t>
            </a: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3271419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r>
              <a:rPr lang="en-US" dirty="0" smtClean="0"/>
              <a:t>ERCOT will begin monitoring the phase angle limit exceedances beginning early December 2016. </a:t>
            </a:r>
          </a:p>
          <a:p>
            <a:r>
              <a:rPr lang="en-US" dirty="0" smtClean="0"/>
              <a:t>ERCOT will begin taking action on the phase angle limit exceedances on January 1, 2017.</a:t>
            </a:r>
          </a:p>
          <a:p>
            <a:r>
              <a:rPr lang="en-US" dirty="0" smtClean="0"/>
              <a:t>ERCOT will send a Market Notice reminding Market Participants of the January 1, 2017 change.</a:t>
            </a:r>
          </a:p>
          <a:p>
            <a:r>
              <a:rPr lang="en-US" dirty="0" smtClean="0"/>
              <a:t>NPRR 790 will be implemented on January 1, 2017 barring any issues.</a:t>
            </a:r>
          </a:p>
          <a:p>
            <a:pPr marL="0" indent="0">
              <a:buNone/>
            </a:pPr>
            <a:r>
              <a:rPr lang="en-US" dirty="0" smtClean="0"/>
              <a:t> </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41593972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83877" y="2345944"/>
            <a:ext cx="2651291" cy="2651291"/>
          </a:xfrm>
        </p:spPr>
      </p:pic>
      <p:sp>
        <p:nvSpPr>
          <p:cNvPr id="3" name="Slide Number Placeholder 2"/>
          <p:cNvSpPr>
            <a:spLocks noGrp="1"/>
          </p:cNvSpPr>
          <p:nvPr>
            <p:ph type="sldNum" sz="quarter" idx="4"/>
          </p:nvPr>
        </p:nvSpPr>
        <p:spPr/>
        <p:txBody>
          <a:bodyPr/>
          <a:lstStyle/>
          <a:p>
            <a:fld id="{1D93BD3E-1E9A-4970-A6F7-E7AC52762E0C}" type="slidenum">
              <a:rPr lang="en-US" smtClean="0"/>
              <a:pPr/>
              <a:t>13</a:t>
            </a:fld>
            <a:endParaRPr lang="en-US"/>
          </a:p>
        </p:txBody>
      </p:sp>
    </p:spTree>
    <p:extLst>
      <p:ext uri="{BB962C8B-B14F-4D97-AF65-F5344CB8AC3E}">
        <p14:creationId xmlns:p14="http://schemas.microsoft.com/office/powerpoint/2010/main" val="1783031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smtClean="0"/>
              <a:t>NERC Standards Glossary of Terms</a:t>
            </a:r>
          </a:p>
          <a:p>
            <a:pPr lvl="1"/>
            <a:r>
              <a:rPr lang="en-US" dirty="0" smtClean="0"/>
              <a:t>Operational Planning Analysis</a:t>
            </a:r>
          </a:p>
          <a:p>
            <a:pPr lvl="1"/>
            <a:r>
              <a:rPr lang="en-US" dirty="0" smtClean="0"/>
              <a:t>Real Time </a:t>
            </a:r>
            <a:r>
              <a:rPr lang="en-US" dirty="0" smtClean="0"/>
              <a:t>Assessments</a:t>
            </a:r>
          </a:p>
          <a:p>
            <a:r>
              <a:rPr lang="en-US" dirty="0" smtClean="0"/>
              <a:t>Why monitor phase angle limitations?</a:t>
            </a:r>
            <a:endParaRPr lang="en-US" dirty="0" smtClean="0"/>
          </a:p>
          <a:p>
            <a:r>
              <a:rPr lang="en-US" dirty="0" smtClean="0"/>
              <a:t>NPRR 790</a:t>
            </a:r>
          </a:p>
          <a:p>
            <a:r>
              <a:rPr lang="en-US" dirty="0" smtClean="0"/>
              <a:t>Phase Angle Limitations </a:t>
            </a:r>
          </a:p>
          <a:p>
            <a:pPr lvl="1"/>
            <a:r>
              <a:rPr lang="en-US" dirty="0" smtClean="0"/>
              <a:t>Limit Exceedances</a:t>
            </a:r>
          </a:p>
          <a:p>
            <a:pPr lvl="1"/>
            <a:r>
              <a:rPr lang="en-US" dirty="0" smtClean="0"/>
              <a:t>Operational Measures</a:t>
            </a:r>
          </a:p>
          <a:p>
            <a:r>
              <a:rPr lang="en-US" dirty="0" smtClean="0"/>
              <a:t>Next Steps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2256956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NERC Glossary of Terms	</a:t>
            </a:r>
            <a:endParaRPr lang="en-US" dirty="0"/>
          </a:p>
        </p:txBody>
      </p:sp>
      <p:sp>
        <p:nvSpPr>
          <p:cNvPr id="3" name="Content Placeholder 2"/>
          <p:cNvSpPr>
            <a:spLocks noGrp="1"/>
          </p:cNvSpPr>
          <p:nvPr>
            <p:ph idx="1"/>
          </p:nvPr>
        </p:nvSpPr>
        <p:spPr>
          <a:xfrm>
            <a:off x="242887" y="1143000"/>
            <a:ext cx="8734425" cy="3642122"/>
          </a:xfrm>
        </p:spPr>
        <p:txBody>
          <a:bodyPr>
            <a:noAutofit/>
          </a:bodyPr>
          <a:lstStyle/>
          <a:p>
            <a:r>
              <a:rPr lang="en-US" sz="1800" b="1" dirty="0"/>
              <a:t>Operational Planning Analysis (OPA) </a:t>
            </a:r>
            <a:r>
              <a:rPr lang="en-US" sz="1800" dirty="0"/>
              <a:t>- An evaluation of projected system conditions to assess anticipated (pre-Contingency) and potential (post-Contingency) conditions for next-day operations. </a:t>
            </a:r>
            <a:r>
              <a:rPr lang="en-US" sz="1800" dirty="0">
                <a:solidFill>
                  <a:srgbClr val="FF0000"/>
                </a:solidFill>
              </a:rPr>
              <a:t>The evaluation shall reflect</a:t>
            </a:r>
            <a:r>
              <a:rPr lang="en-US" sz="1800" dirty="0"/>
              <a:t> applicable inputs including, but not limited to, load forecasts; generation output levels; Interchange; known Protection System and Special Protection System status or degradation; Transmission outages; generator outages; Facility Ratings; </a:t>
            </a:r>
            <a:r>
              <a:rPr lang="en-US" sz="1800" dirty="0">
                <a:solidFill>
                  <a:srgbClr val="FF0000"/>
                </a:solidFill>
              </a:rPr>
              <a:t>and identified phase angle </a:t>
            </a:r>
            <a:r>
              <a:rPr lang="en-US" sz="1800" dirty="0"/>
              <a:t>and equipment </a:t>
            </a:r>
            <a:r>
              <a:rPr lang="en-US" sz="1800" dirty="0">
                <a:solidFill>
                  <a:srgbClr val="FF0000"/>
                </a:solidFill>
              </a:rPr>
              <a:t>limitations</a:t>
            </a:r>
            <a:r>
              <a:rPr lang="en-US" sz="1800" dirty="0"/>
              <a:t>. (Operational Planning Analysis may be provided through internal systems or through third-party services.)</a:t>
            </a:r>
          </a:p>
          <a:p>
            <a:r>
              <a:rPr lang="en-US" sz="1800" b="1" dirty="0"/>
              <a:t>Real Time Assessment  (RTA) - </a:t>
            </a:r>
            <a:r>
              <a:rPr lang="en-US" sz="1800" dirty="0"/>
              <a:t>An evaluation of system conditions using Real-time data to assess existing (pre-Contingency) and potential (post- Contingency) operating conditions. </a:t>
            </a:r>
            <a:r>
              <a:rPr lang="en-US" sz="1800" dirty="0">
                <a:solidFill>
                  <a:srgbClr val="FF0000"/>
                </a:solidFill>
              </a:rPr>
              <a:t>The assessment shall reflect </a:t>
            </a:r>
            <a:r>
              <a:rPr lang="en-US" sz="1800" dirty="0"/>
              <a:t>applicable inputs including, but not limited to: load, generation output levels, known Protection System and Special Protection System status or degradation, Transmission outages, generator outages, Interchange, Facility Ratings, </a:t>
            </a:r>
            <a:r>
              <a:rPr lang="en-US" sz="1800" dirty="0">
                <a:solidFill>
                  <a:srgbClr val="FF0000"/>
                </a:solidFill>
              </a:rPr>
              <a:t>and identified phase angle </a:t>
            </a:r>
            <a:r>
              <a:rPr lang="en-US" sz="1800" dirty="0"/>
              <a:t>and equipment </a:t>
            </a:r>
            <a:r>
              <a:rPr lang="en-US" sz="1800" dirty="0">
                <a:solidFill>
                  <a:srgbClr val="FF0000"/>
                </a:solidFill>
              </a:rPr>
              <a:t>limitations</a:t>
            </a:r>
            <a:r>
              <a:rPr lang="en-US" sz="1800" dirty="0"/>
              <a:t>. (Real-time Assessment may be provided through internal systems or through third-party services.)</a:t>
            </a:r>
            <a:endParaRPr lang="en-US" sz="1800" b="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332449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NERC Glossary of Terms	</a:t>
            </a:r>
            <a:endParaRPr lang="en-US" dirty="0"/>
          </a:p>
        </p:txBody>
      </p:sp>
      <p:sp>
        <p:nvSpPr>
          <p:cNvPr id="3" name="Content Placeholder 2"/>
          <p:cNvSpPr>
            <a:spLocks noGrp="1"/>
          </p:cNvSpPr>
          <p:nvPr>
            <p:ph idx="1"/>
          </p:nvPr>
        </p:nvSpPr>
        <p:spPr>
          <a:xfrm>
            <a:off x="377687" y="1295400"/>
            <a:ext cx="8458200" cy="3642122"/>
          </a:xfrm>
        </p:spPr>
        <p:txBody>
          <a:bodyPr>
            <a:noAutofit/>
          </a:bodyPr>
          <a:lstStyle/>
          <a:p>
            <a:r>
              <a:rPr lang="en-US" sz="2000" dirty="0" smtClean="0"/>
              <a:t>New Definitions become mandatory and effective on January 1, 2017.</a:t>
            </a:r>
          </a:p>
          <a:p>
            <a:r>
              <a:rPr lang="en-US" sz="2000" dirty="0" smtClean="0"/>
              <a:t>Between January 1, 2017 and April 1, 2017, requirement only applies to OPA and RTA for IROL. [IRO-008-1, IRO-009-2]</a:t>
            </a:r>
          </a:p>
          <a:p>
            <a:r>
              <a:rPr lang="en-US" sz="2000" dirty="0" smtClean="0"/>
              <a:t>Beginning April 1, 2017 requirement will apply to all SOLs including the IROL. [IRO-008-2, IRO-009-2, TOP-001-3]</a:t>
            </a:r>
          </a:p>
          <a:p>
            <a:r>
              <a:rPr lang="en-US" sz="2000" dirty="0" smtClean="0"/>
              <a:t>ERCOT is responsible for Reliability Coordinator requirements to conduct OPAs and RTAs, including the evaluation for phase angle limitation exceedances.</a:t>
            </a:r>
          </a:p>
          <a:p>
            <a:r>
              <a:rPr lang="en-US" sz="2000" dirty="0" smtClean="0"/>
              <a:t>It is anticipated that the Transmission Operator Coordination Functional Registration (CFR) agreement will assign responsibility to ERCOT for conducting OPAs and RTAs for Transmission Operator requirements, including the evaluation for phase angle limitation exceedances.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642918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monitor phase angle limitations?</a:t>
            </a:r>
            <a:endParaRPr lang="en-US" dirty="0"/>
          </a:p>
        </p:txBody>
      </p:sp>
      <p:sp>
        <p:nvSpPr>
          <p:cNvPr id="3" name="Content Placeholder 2"/>
          <p:cNvSpPr>
            <a:spLocks noGrp="1"/>
          </p:cNvSpPr>
          <p:nvPr>
            <p:ph idx="1"/>
          </p:nvPr>
        </p:nvSpPr>
        <p:spPr/>
        <p:txBody>
          <a:bodyPr/>
          <a:lstStyle/>
          <a:p>
            <a:r>
              <a:rPr lang="en-US" dirty="0" smtClean="0"/>
              <a:t>Phase angle limitation was a contributing cause to the September 8, 2011 Southwest event.</a:t>
            </a:r>
          </a:p>
          <a:p>
            <a:pPr lvl="1"/>
            <a:r>
              <a:rPr lang="en-US" dirty="0" smtClean="0"/>
              <a:t>Recommendation #27:  </a:t>
            </a:r>
            <a:r>
              <a:rPr lang="en-US" b="1" dirty="0" smtClean="0"/>
              <a:t>TOPs </a:t>
            </a:r>
            <a:r>
              <a:rPr lang="en-US" b="1" dirty="0"/>
              <a:t>should have: (1) the tools necessary to determine phase angle differences following the loss of lines; and (2) mitigation and operating plans for reclosing lines with large phase angle differences. </a:t>
            </a:r>
            <a:r>
              <a:rPr lang="en-US" b="1" dirty="0" smtClean="0"/>
              <a:t>…</a:t>
            </a:r>
          </a:p>
          <a:p>
            <a:r>
              <a:rPr lang="en-US" dirty="0"/>
              <a:t>NERC Project 2014-03 Standard Drafting team addressed this </a:t>
            </a:r>
            <a:r>
              <a:rPr lang="en-US" dirty="0" smtClean="0"/>
              <a:t>concern by including the phase angle limitations </a:t>
            </a:r>
            <a:r>
              <a:rPr lang="en-US" dirty="0"/>
              <a:t>in the previously shown definitions.</a:t>
            </a:r>
            <a:endParaRPr lang="en-US" dirty="0"/>
          </a:p>
          <a:p>
            <a:pPr marL="0" indent="0">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581138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monitor phase angle limitations?</a:t>
            </a:r>
            <a:endParaRPr lang="en-US" dirty="0"/>
          </a:p>
        </p:txBody>
      </p:sp>
      <p:sp>
        <p:nvSpPr>
          <p:cNvPr id="3" name="Content Placeholder 2"/>
          <p:cNvSpPr>
            <a:spLocks noGrp="1"/>
          </p:cNvSpPr>
          <p:nvPr>
            <p:ph idx="1"/>
          </p:nvPr>
        </p:nvSpPr>
        <p:spPr/>
        <p:txBody>
          <a:bodyPr/>
          <a:lstStyle/>
          <a:p>
            <a:r>
              <a:rPr lang="en-US" sz="2200" dirty="0"/>
              <a:t>When a transmission line trips or goes out of service, the phase angle will generally increase between its two terminal points. </a:t>
            </a:r>
            <a:endParaRPr lang="en-US" sz="2200" dirty="0" smtClean="0"/>
          </a:p>
          <a:p>
            <a:r>
              <a:rPr lang="en-US" sz="2200" dirty="0" smtClean="0"/>
              <a:t>If the </a:t>
            </a:r>
            <a:r>
              <a:rPr lang="en-US" sz="2200" dirty="0"/>
              <a:t>phase angle is too large, closing the line breaker back into service with a large angle difference may result in damage to nearby generator turbine shafts, and the resulting power swings and oscillations could lead to system instability or collapse. </a:t>
            </a:r>
            <a:endParaRPr lang="en-US" sz="2200" dirty="0" smtClean="0"/>
          </a:p>
          <a:p>
            <a:r>
              <a:rPr lang="en-US" sz="2200" dirty="0" smtClean="0"/>
              <a:t>Phase angle limitations have been implemented by ERCOT TSPs on some synchronism-check relays to prevent some of the negative effects of closing a line breaker back into service with a large phase angle difference.  </a:t>
            </a:r>
          </a:p>
          <a:p>
            <a:r>
              <a:rPr lang="en-US" sz="2200" dirty="0" smtClean="0"/>
              <a:t>By monitoring phase angles vs the phase angle limitations pre-contingency and post contingency, situational awareness is enhanced to plan for and take coordinated actions to allow for lines to be safely closed back in.</a:t>
            </a:r>
            <a:endParaRPr lang="en-US" sz="22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4056180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NPRR 790</a:t>
            </a:r>
            <a:endParaRPr lang="en-US" dirty="0"/>
          </a:p>
        </p:txBody>
      </p:sp>
      <p:sp>
        <p:nvSpPr>
          <p:cNvPr id="3" name="Content Placeholder 2"/>
          <p:cNvSpPr>
            <a:spLocks noGrp="1"/>
          </p:cNvSpPr>
          <p:nvPr>
            <p:ph idx="1"/>
          </p:nvPr>
        </p:nvSpPr>
        <p:spPr>
          <a:xfrm>
            <a:off x="410816" y="990600"/>
            <a:ext cx="8428383" cy="3263504"/>
          </a:xfrm>
        </p:spPr>
        <p:txBody>
          <a:bodyPr>
            <a:noAutofit/>
          </a:bodyPr>
          <a:lstStyle/>
          <a:p>
            <a:r>
              <a:rPr lang="en-US" sz="1900" dirty="0"/>
              <a:t>A </a:t>
            </a:r>
            <a:r>
              <a:rPr lang="en-US" sz="1900" dirty="0" smtClean="0"/>
              <a:t>one</a:t>
            </a:r>
            <a:r>
              <a:rPr lang="en-US" sz="1900" dirty="0" smtClean="0">
                <a:solidFill>
                  <a:schemeClr val="accent3">
                    <a:lumMod val="60000"/>
                    <a:lumOff val="40000"/>
                  </a:schemeClr>
                </a:solidFill>
              </a:rPr>
              <a:t>-</a:t>
            </a:r>
            <a:r>
              <a:rPr lang="en-US" sz="1900" dirty="0" smtClean="0"/>
              <a:t>time </a:t>
            </a:r>
            <a:r>
              <a:rPr lang="en-US" sz="1900" dirty="0"/>
              <a:t>survey was conducted in spring of 2016 to identify all known phase angle limitations. </a:t>
            </a:r>
          </a:p>
          <a:p>
            <a:r>
              <a:rPr lang="en-US" sz="1900" dirty="0"/>
              <a:t>These limitations were identified as part of NPRR 790 to be synchronism check relay phase angle limitation applied to operator initiated, non-automated control actions on Transmission breakers.</a:t>
            </a:r>
          </a:p>
          <a:p>
            <a:r>
              <a:rPr lang="en-US" sz="1900" dirty="0"/>
              <a:t>These limits are being uploaded into the Network Operations Model and ERCOT Energy Management System (EMS) to allow ERCOT to evaluate for phase angle limitation exceedances as part of its OPA and RTA.</a:t>
            </a:r>
          </a:p>
          <a:p>
            <a:r>
              <a:rPr lang="en-US" sz="1900" dirty="0"/>
              <a:t>NPRR 790 is meant to provide a mechanism for maintaining phase angle </a:t>
            </a:r>
            <a:r>
              <a:rPr lang="en-US" sz="1900" dirty="0"/>
              <a:t>limitation </a:t>
            </a:r>
            <a:r>
              <a:rPr lang="en-US" sz="1900" dirty="0"/>
              <a:t>data points in </a:t>
            </a:r>
            <a:r>
              <a:rPr lang="en-US" sz="1900" dirty="0"/>
              <a:t>the Network Operations Model by the TSPs through the existing Network Operations Model Change Request (NOMCR) process.</a:t>
            </a:r>
          </a:p>
          <a:p>
            <a:r>
              <a:rPr lang="en-US" sz="1900" dirty="0"/>
              <a:t>This information is necessary for ERCOT to conduct its OPA and RTA consistent with IRO-010-2 and TOP-003-3 NERC Reliability Standards which become mandatory and effective on January 1, 2017.</a:t>
            </a:r>
          </a:p>
          <a:p>
            <a:endParaRPr lang="en-US" sz="19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30985987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 Angle Limitations</a:t>
            </a:r>
            <a:endParaRPr lang="en-US" dirty="0"/>
          </a:p>
        </p:txBody>
      </p:sp>
      <p:sp>
        <p:nvSpPr>
          <p:cNvPr id="3" name="Content Placeholder 2"/>
          <p:cNvSpPr>
            <a:spLocks noGrp="1"/>
          </p:cNvSpPr>
          <p:nvPr>
            <p:ph idx="1"/>
          </p:nvPr>
        </p:nvSpPr>
        <p:spPr/>
        <p:txBody>
          <a:bodyPr/>
          <a:lstStyle/>
          <a:p>
            <a:r>
              <a:rPr lang="en-US" sz="2400" dirty="0" smtClean="0"/>
              <a:t>ERCOT’s </a:t>
            </a:r>
            <a:r>
              <a:rPr lang="en-US" sz="2400" dirty="0" smtClean="0"/>
              <a:t>survey assessed 345kV, 138 kV, and 69kV.</a:t>
            </a:r>
          </a:p>
          <a:p>
            <a:r>
              <a:rPr lang="en-US" sz="2400" dirty="0" smtClean="0"/>
              <a:t>ERCOT received a variety of phase angle limitations between 10 degrees to 60 degrees.</a:t>
            </a:r>
          </a:p>
          <a:p>
            <a:r>
              <a:rPr lang="en-US" sz="2400" dirty="0" smtClean="0"/>
              <a:t>Some TSPs utilized consistent settings or approach company wide while others had more variations.</a:t>
            </a:r>
          </a:p>
          <a:p>
            <a:r>
              <a:rPr lang="en-US" sz="2400" dirty="0" smtClean="0"/>
              <a:t>Some TSPs do not utilize or arm synchronism check relays.</a:t>
            </a:r>
          </a:p>
          <a:p>
            <a:r>
              <a:rPr lang="en-US" sz="2400" dirty="0" smtClean="0"/>
              <a:t>IEEE PC37.104 GUIDE FOR AUTOMATIC RECLOSING OF CIRCUIT BREAKERS for AC DISTRIBUTION AND TRANSMISSION LINES was referred to as a guide by one TSP.</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2608245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 Angle Limitation Exceedances</a:t>
            </a:r>
            <a:endParaRPr lang="en-US" dirty="0"/>
          </a:p>
        </p:txBody>
      </p:sp>
      <p:sp>
        <p:nvSpPr>
          <p:cNvPr id="3" name="Content Placeholder 2"/>
          <p:cNvSpPr>
            <a:spLocks noGrp="1"/>
          </p:cNvSpPr>
          <p:nvPr>
            <p:ph idx="1"/>
          </p:nvPr>
        </p:nvSpPr>
        <p:spPr/>
        <p:txBody>
          <a:bodyPr/>
          <a:lstStyle/>
          <a:p>
            <a:r>
              <a:rPr lang="en-US" sz="2400" dirty="0"/>
              <a:t>ERCOT will begin monitoring for phase angle limitation exceedances in early December of 2016.</a:t>
            </a:r>
          </a:p>
          <a:p>
            <a:r>
              <a:rPr lang="en-US" sz="2400" dirty="0"/>
              <a:t>This monitoring will occur in Outage Coordination studies, Next Day studies (OPA), and Real Time studies (RTA).</a:t>
            </a:r>
          </a:p>
          <a:p>
            <a:r>
              <a:rPr lang="en-US" sz="2400" dirty="0" smtClean="0"/>
              <a:t>Corrective actions for phase angle limitation exceedances </a:t>
            </a:r>
            <a:r>
              <a:rPr lang="en-US" sz="2400" dirty="0" smtClean="0"/>
              <a:t>may include but are not limited to:</a:t>
            </a:r>
          </a:p>
          <a:p>
            <a:pPr lvl="1"/>
            <a:r>
              <a:rPr lang="en-US" sz="2000" dirty="0"/>
              <a:t>Creating, or implementing a Constraint Management Plan (e.g. TOAP</a:t>
            </a:r>
            <a:r>
              <a:rPr lang="en-US" sz="2000" dirty="0"/>
              <a:t>) to allow for coordinated actions to either allow for line to remain open or for angle difference to be </a:t>
            </a:r>
            <a:r>
              <a:rPr lang="en-US" sz="2000" dirty="0" smtClean="0"/>
              <a:t>reduced</a:t>
            </a:r>
            <a:endParaRPr lang="en-US" sz="2000" dirty="0"/>
          </a:p>
          <a:p>
            <a:pPr lvl="1"/>
            <a:r>
              <a:rPr lang="en-US" sz="2000" dirty="0"/>
              <a:t>Creating </a:t>
            </a:r>
            <a:r>
              <a:rPr lang="en-US" sz="2000" dirty="0"/>
              <a:t>a manual constraint (e.g. Generic Transmission Constraint</a:t>
            </a:r>
            <a:r>
              <a:rPr lang="en-US" sz="2000" dirty="0"/>
              <a:t>) resulting in appropriate re-dispatch</a:t>
            </a:r>
            <a:endParaRPr lang="en-US" sz="2000" dirty="0"/>
          </a:p>
          <a:p>
            <a:pPr lvl="1"/>
            <a:r>
              <a:rPr lang="en-US" sz="2000" dirty="0"/>
              <a:t>Commitment of </a:t>
            </a:r>
            <a:r>
              <a:rPr lang="en-US" sz="2000" dirty="0"/>
              <a:t>generation to allow for </a:t>
            </a:r>
            <a:r>
              <a:rPr lang="en-US" sz="2000" dirty="0" err="1"/>
              <a:t>redispatch</a:t>
            </a:r>
            <a:endParaRPr lang="en-US" sz="2000" dirty="0"/>
          </a:p>
          <a:p>
            <a:pPr lvl="1"/>
            <a:r>
              <a:rPr lang="en-US" sz="2000" dirty="0"/>
              <a:t>Recalling transmission </a:t>
            </a:r>
            <a:r>
              <a:rPr lang="en-US" sz="2000" dirty="0" smtClean="0"/>
              <a:t>outages</a:t>
            </a:r>
            <a:endParaRPr lang="en-US" sz="2400" dirty="0"/>
          </a:p>
          <a:p>
            <a:endParaRPr lang="en-US" sz="2400" b="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3280236357"/>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c34af464-7aa1-4edd-9be4-83dffc1cb926"/>
    <ds:schemaRef ds:uri="http://www.w3.org/XML/1998/namespace"/>
    <ds:schemaRef ds:uri="http://purl.org/dc/dcmitype/"/>
    <ds:schemaRef ds:uri="http://schemas.microsoft.com/office/2006/documentManagement/types"/>
    <ds:schemaRef ds:uri="http://purl.org/dc/terms/"/>
    <ds:schemaRef ds:uri="http://schemas.microsoft.com/office/2006/metadata/properties"/>
    <ds:schemaRef ds:uri="http://purl.org/dc/elements/1.1/"/>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
  <TotalTime>332</TotalTime>
  <Words>1246</Words>
  <Application>Microsoft Office PowerPoint</Application>
  <PresentationFormat>On-screen Show (4:3)</PresentationFormat>
  <Paragraphs>87</Paragraphs>
  <Slides>13</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13</vt:i4>
      </vt:variant>
    </vt:vector>
  </HeadingPairs>
  <TitlesOfParts>
    <vt:vector size="17" baseType="lpstr">
      <vt:lpstr>Arial</vt:lpstr>
      <vt:lpstr>Calibri</vt:lpstr>
      <vt:lpstr>1_Custom Design</vt:lpstr>
      <vt:lpstr>Office Theme</vt:lpstr>
      <vt:lpstr>PowerPoint Presentation</vt:lpstr>
      <vt:lpstr>Overview</vt:lpstr>
      <vt:lpstr>NERC Glossary of Terms </vt:lpstr>
      <vt:lpstr>NERC Glossary of Terms </vt:lpstr>
      <vt:lpstr>Why monitor phase angle limitations?</vt:lpstr>
      <vt:lpstr>Why monitor phase angle limitations?</vt:lpstr>
      <vt:lpstr>NPRR 790</vt:lpstr>
      <vt:lpstr>Phase Angle Limitations</vt:lpstr>
      <vt:lpstr>Phase Angle Limitation Exceedances</vt:lpstr>
      <vt:lpstr>Phase Angle Limitation Exceedances</vt:lpstr>
      <vt:lpstr>Resolving Phase-Angle Exceedances</vt:lpstr>
      <vt:lpstr>Next Steps</vt:lpstr>
      <vt:lpstr>Questions?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Solis, Stephen</cp:lastModifiedBy>
  <cp:revision>43</cp:revision>
  <cp:lastPrinted>2016-01-21T20:53:15Z</cp:lastPrinted>
  <dcterms:created xsi:type="dcterms:W3CDTF">2016-01-21T15:20:31Z</dcterms:created>
  <dcterms:modified xsi:type="dcterms:W3CDTF">2016-10-27T01:58:58Z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