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4"/>
  </p:notesMasterIdLst>
  <p:handoutMasterIdLst>
    <p:handoutMasterId r:id="rId15"/>
  </p:handoutMasterIdLst>
  <p:sldIdLst>
    <p:sldId id="260" r:id="rId6"/>
    <p:sldId id="278" r:id="rId7"/>
    <p:sldId id="269" r:id="rId8"/>
    <p:sldId id="272" r:id="rId9"/>
    <p:sldId id="275" r:id="rId10"/>
    <p:sldId id="276" r:id="rId11"/>
    <p:sldId id="274" r:id="rId12"/>
    <p:sldId id="277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26" y="24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Weather</a:t>
            </a:r>
            <a:r>
              <a:rPr lang="en-US" baseline="0" dirty="0" smtClean="0"/>
              <a:t> 5/12/2015 at 11:00 was mild again this year.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6460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33400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UFLS Discussion</a:t>
            </a:r>
            <a:endParaRPr lang="en-US" sz="2000" b="1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smtClean="0"/>
              <a:t>Matt Mereness</a:t>
            </a:r>
            <a:endParaRPr lang="en-US" dirty="0" smtClean="0"/>
          </a:p>
          <a:p>
            <a:r>
              <a:rPr lang="en-US" dirty="0" smtClean="0"/>
              <a:t>Director of Compliance </a:t>
            </a:r>
          </a:p>
          <a:p>
            <a:endParaRPr lang="en-US" dirty="0"/>
          </a:p>
          <a:p>
            <a:r>
              <a:rPr lang="en-US" dirty="0" smtClean="0"/>
              <a:t>October 27,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UFLS Discussion 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Background on ERCOT Compliance survey</a:t>
            </a:r>
          </a:p>
          <a:p>
            <a:r>
              <a:rPr lang="en-US" sz="2000" dirty="0" smtClean="0"/>
              <a:t>Examples of issues and questions with handling Load Resources in survey</a:t>
            </a:r>
          </a:p>
          <a:p>
            <a:r>
              <a:rPr lang="en-US" sz="2000" dirty="0" smtClean="0"/>
              <a:t>Differences between </a:t>
            </a:r>
            <a:r>
              <a:rPr lang="en-US" sz="2000" dirty="0" smtClean="0"/>
              <a:t>Annual Survey </a:t>
            </a:r>
            <a:r>
              <a:rPr lang="en-US" sz="2000" dirty="0" smtClean="0"/>
              <a:t>and Ops/Planning</a:t>
            </a:r>
          </a:p>
          <a:p>
            <a:r>
              <a:rPr lang="en-US" sz="2000" dirty="0" smtClean="0"/>
              <a:t>Other emerging issues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486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Background on UFLS Survey Requirement</a:t>
            </a:r>
            <a:endParaRPr lang="en-US" sz="20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971675" y="30940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895600"/>
            <a:ext cx="8037322" cy="24120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Content Placeholder 1"/>
          <p:cNvSpPr>
            <a:spLocks noGrp="1"/>
          </p:cNvSpPr>
          <p:nvPr>
            <p:ph idx="1"/>
          </p:nvPr>
        </p:nvSpPr>
        <p:spPr>
          <a:xfrm>
            <a:off x="441036" y="1143000"/>
            <a:ext cx="8686800" cy="5052221"/>
          </a:xfrm>
        </p:spPr>
        <p:txBody>
          <a:bodyPr>
            <a:normAutofit/>
          </a:bodyPr>
          <a:lstStyle/>
          <a:p>
            <a:r>
              <a:rPr lang="en-US" sz="1800" dirty="0" smtClean="0"/>
              <a:t>ERCOT Compliance coordinates </a:t>
            </a:r>
            <a:r>
              <a:rPr lang="en-US" sz="1800" dirty="0"/>
              <a:t>and </a:t>
            </a:r>
            <a:r>
              <a:rPr lang="en-US" sz="1800" dirty="0" smtClean="0"/>
              <a:t>conducts </a:t>
            </a:r>
            <a:r>
              <a:rPr lang="en-US" sz="1800" dirty="0"/>
              <a:t>an annual survey </a:t>
            </a:r>
            <a:r>
              <a:rPr lang="en-US" sz="1800" dirty="0" smtClean="0"/>
              <a:t>with </a:t>
            </a:r>
            <a:r>
              <a:rPr lang="en-US" sz="1800" dirty="0"/>
              <a:t>the TSPs and DSPs to ensure that the required automatic under-frequency load shed circuits </a:t>
            </a:r>
            <a:r>
              <a:rPr lang="en-US" sz="1800" dirty="0" smtClean="0"/>
              <a:t>are </a:t>
            </a:r>
            <a:r>
              <a:rPr lang="en-US" sz="1800" dirty="0"/>
              <a:t>configured to provide the appropriate load relief in an under-frequency event as required by table below from Operating Guides 2.6.1(1</a:t>
            </a:r>
            <a:r>
              <a:rPr lang="en-US" sz="1800" dirty="0" smtClean="0"/>
              <a:t>) </a:t>
            </a:r>
            <a:r>
              <a:rPr lang="en-US" sz="1800" dirty="0"/>
              <a:t>Requirements for Under-Frequency Load </a:t>
            </a:r>
            <a:r>
              <a:rPr lang="en-US" sz="1800" dirty="0" smtClean="0"/>
              <a:t>Shedding:</a:t>
            </a:r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 smtClean="0"/>
          </a:p>
          <a:p>
            <a:r>
              <a:rPr lang="en-US" sz="1800" dirty="0" smtClean="0"/>
              <a:t>2016 results were 7.2% / 12.2% / 12.6%  for total of 31.23% </a:t>
            </a:r>
            <a:endParaRPr lang="en-US" sz="1800" dirty="0"/>
          </a:p>
          <a:p>
            <a:endParaRPr lang="en-US" sz="1800" dirty="0" smtClean="0"/>
          </a:p>
          <a:p>
            <a:endParaRPr lang="en-US" sz="2600" dirty="0" smtClean="0"/>
          </a:p>
        </p:txBody>
      </p:sp>
    </p:spTree>
    <p:extLst>
      <p:ext uri="{BB962C8B-B14F-4D97-AF65-F5344CB8AC3E}">
        <p14:creationId xmlns:p14="http://schemas.microsoft.com/office/powerpoint/2010/main" val="307757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" y="1066800"/>
            <a:ext cx="8839200" cy="4724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 smtClean="0"/>
              <a:t>ERCOT Compliance has been asked questions (at OWG) that may point to </a:t>
            </a:r>
            <a:r>
              <a:rPr lang="en-US" sz="1600" dirty="0" smtClean="0"/>
              <a:t>clarifying the </a:t>
            </a:r>
            <a:r>
              <a:rPr lang="en-US" sz="1600" dirty="0" smtClean="0"/>
              <a:t>assumptions for measurement of UFLS in the survey, as well as emerging operational concerns.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u="sng" dirty="0" smtClean="0"/>
              <a:t>For reference:</a:t>
            </a:r>
          </a:p>
          <a:p>
            <a:r>
              <a:rPr lang="en-US" sz="1600" dirty="0" smtClean="0"/>
              <a:t>NERC </a:t>
            </a:r>
            <a:r>
              <a:rPr lang="en-US" sz="1600" dirty="0"/>
              <a:t>Requirements reflect </a:t>
            </a:r>
            <a:r>
              <a:rPr lang="en-US" sz="1600" dirty="0" smtClean="0"/>
              <a:t>Planning Coordinator shall </a:t>
            </a:r>
            <a:r>
              <a:rPr lang="en-US" sz="1600" dirty="0"/>
              <a:t>have a </a:t>
            </a:r>
            <a:r>
              <a:rPr lang="en-US" sz="1600" dirty="0" smtClean="0"/>
              <a:t>“</a:t>
            </a:r>
            <a:r>
              <a:rPr lang="en-US" sz="1600" dirty="0">
                <a:solidFill>
                  <a:srgbClr val="FF0000"/>
                </a:solidFill>
              </a:rPr>
              <a:t>UFLS program </a:t>
            </a:r>
            <a:r>
              <a:rPr lang="en-US" sz="1600" dirty="0" smtClean="0">
                <a:solidFill>
                  <a:srgbClr val="FF0000"/>
                </a:solidFill>
              </a:rPr>
              <a:t>design</a:t>
            </a:r>
            <a:r>
              <a:rPr lang="en-US" sz="1600" dirty="0" smtClean="0"/>
              <a:t>”  </a:t>
            </a:r>
          </a:p>
          <a:p>
            <a:pPr lvl="1"/>
            <a:r>
              <a:rPr lang="en-US" sz="1200" dirty="0" smtClean="0"/>
              <a:t>See Appendix for NERC details</a:t>
            </a:r>
          </a:p>
          <a:p>
            <a:r>
              <a:rPr lang="en-US" sz="1600" dirty="0" smtClean="0"/>
              <a:t>Operating </a:t>
            </a:r>
            <a:r>
              <a:rPr lang="en-US" sz="1600" dirty="0" smtClean="0"/>
              <a:t>Guide 2.6.1 is the design of ERCOT Automatic Load Shedding</a:t>
            </a:r>
          </a:p>
          <a:p>
            <a:pPr lvl="1"/>
            <a:r>
              <a:rPr lang="en-US" sz="1200" dirty="0" smtClean="0"/>
              <a:t>In </a:t>
            </a:r>
            <a:r>
              <a:rPr lang="en-US" sz="1200" dirty="0"/>
              <a:t>effect since </a:t>
            </a:r>
            <a:r>
              <a:rPr lang="en-US" sz="1200" dirty="0" smtClean="0"/>
              <a:t>zonal </a:t>
            </a:r>
            <a:r>
              <a:rPr lang="en-US" sz="1200" dirty="0"/>
              <a:t>Operating Guides in 2010</a:t>
            </a:r>
          </a:p>
          <a:p>
            <a:pPr marL="0" lvl="0" indent="0">
              <a:buNone/>
            </a:pPr>
            <a:endParaRPr lang="en-US" sz="1600" dirty="0" smtClean="0"/>
          </a:p>
          <a:p>
            <a:pPr marL="0" lvl="0" indent="0">
              <a:buNone/>
            </a:pPr>
            <a:r>
              <a:rPr lang="en-US" sz="1600" u="sng" dirty="0" smtClean="0"/>
              <a:t>Issues:</a:t>
            </a:r>
            <a:endParaRPr lang="en-US" sz="1600" u="sng" dirty="0" smtClean="0"/>
          </a:p>
          <a:p>
            <a:pPr lvl="0"/>
            <a:r>
              <a:rPr lang="en-US" sz="1600" dirty="0" smtClean="0"/>
              <a:t>For the survey just reviewed, current </a:t>
            </a:r>
            <a:r>
              <a:rPr lang="en-US" sz="1600" dirty="0" err="1" smtClean="0"/>
              <a:t>OpGuide</a:t>
            </a:r>
            <a:r>
              <a:rPr lang="en-US" sz="1600" dirty="0" smtClean="0"/>
              <a:t> language </a:t>
            </a:r>
            <a:r>
              <a:rPr lang="en-US" sz="1600" dirty="0" smtClean="0"/>
              <a:t>reflects the approach of “</a:t>
            </a:r>
            <a:r>
              <a:rPr lang="en-US" sz="1400" dirty="0"/>
              <a:t>At least 25% of the ERCOT System Load </a:t>
            </a:r>
            <a:r>
              <a:rPr lang="en-US" sz="1400" u="sng" dirty="0">
                <a:solidFill>
                  <a:srgbClr val="FF0000"/>
                </a:solidFill>
              </a:rPr>
              <a:t>that is not equipped with high-set under-frequency </a:t>
            </a:r>
            <a:r>
              <a:rPr lang="en-US" sz="1400" u="sng" dirty="0" smtClean="0">
                <a:solidFill>
                  <a:srgbClr val="FF0000"/>
                </a:solidFill>
              </a:rPr>
              <a:t>relays</a:t>
            </a:r>
            <a:r>
              <a:rPr lang="en-US" sz="1400" dirty="0" smtClean="0"/>
              <a:t> shall </a:t>
            </a:r>
            <a:r>
              <a:rPr lang="en-US" sz="1400" dirty="0"/>
              <a:t>be equipped at all times with provisions for automatic under-frequency load shedding.</a:t>
            </a:r>
            <a:r>
              <a:rPr lang="en-US" sz="1600" dirty="0" smtClean="0"/>
              <a:t>”</a:t>
            </a:r>
          </a:p>
          <a:p>
            <a:pPr lvl="1"/>
            <a:r>
              <a:rPr lang="en-US" sz="1200" dirty="0" smtClean="0"/>
              <a:t>Survey data collected does not identify or align circuits with Load Resources for exclusion</a:t>
            </a:r>
          </a:p>
          <a:p>
            <a:pPr lvl="0"/>
            <a:endParaRPr lang="en-US" sz="1600" dirty="0"/>
          </a:p>
          <a:p>
            <a:pPr lvl="0"/>
            <a:r>
              <a:rPr lang="en-US" sz="1600" dirty="0" smtClean="0"/>
              <a:t>There has also been some “double-counting” discussions over whether Load Resources that deploy at 59.7 Hz can be counted towards the UFLS response at 59.3Hz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Current Issues with UFLS</a:t>
            </a:r>
            <a:endParaRPr lang="en-US" sz="20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971675" y="30940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9490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172200" y="1447800"/>
            <a:ext cx="990600" cy="7608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Load  20MW</a:t>
            </a:r>
          </a:p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876800" y="1444437"/>
            <a:ext cx="990600" cy="7641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Load  20MW</a:t>
            </a:r>
          </a:p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057400" y="1448471"/>
            <a:ext cx="990600" cy="7536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Load  20MW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429000" y="1458966"/>
            <a:ext cx="990600" cy="7496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Load  20MW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65015" y="1458966"/>
            <a:ext cx="990600" cy="7432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Load  20MW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149653" y="1916096"/>
            <a:ext cx="444893" cy="2925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rgbClr val="FF0000"/>
                </a:solidFill>
              </a:rPr>
              <a:t>LR = 1MW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9" name="Content Placeholder 1"/>
          <p:cNvSpPr>
            <a:spLocks noGrp="1"/>
          </p:cNvSpPr>
          <p:nvPr>
            <p:ph idx="1"/>
          </p:nvPr>
        </p:nvSpPr>
        <p:spPr>
          <a:xfrm>
            <a:off x="381000" y="2650451"/>
            <a:ext cx="8398042" cy="100714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800" dirty="0" smtClean="0"/>
              <a:t>Current </a:t>
            </a:r>
            <a:r>
              <a:rPr lang="en-US" sz="1800" dirty="0" smtClean="0"/>
              <a:t>Annual Survey </a:t>
            </a:r>
            <a:r>
              <a:rPr lang="en-US" sz="1800" dirty="0" smtClean="0"/>
              <a:t>language would imply this methodology: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 smtClean="0"/>
              <a:t>Actual System Load 		= 100 MW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09600" y="1219200"/>
            <a:ext cx="5507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#1</a:t>
            </a:r>
            <a:endParaRPr lang="en-US" sz="1200" dirty="0"/>
          </a:p>
        </p:txBody>
      </p:sp>
      <p:sp>
        <p:nvSpPr>
          <p:cNvPr id="21" name="TextBox 20"/>
          <p:cNvSpPr txBox="1"/>
          <p:nvPr/>
        </p:nvSpPr>
        <p:spPr>
          <a:xfrm>
            <a:off x="1981200" y="1219200"/>
            <a:ext cx="5507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#2</a:t>
            </a:r>
            <a:endParaRPr lang="en-US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5553904" y="1224352"/>
            <a:ext cx="5507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#4</a:t>
            </a:r>
            <a:endParaRPr lang="en-US" sz="1200" dirty="0"/>
          </a:p>
        </p:txBody>
      </p:sp>
      <p:sp>
        <p:nvSpPr>
          <p:cNvPr id="23" name="TextBox 22"/>
          <p:cNvSpPr txBox="1"/>
          <p:nvPr/>
        </p:nvSpPr>
        <p:spPr>
          <a:xfrm>
            <a:off x="3352800" y="1247001"/>
            <a:ext cx="5507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#3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797154" y="1196680"/>
            <a:ext cx="5507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#5</a:t>
            </a:r>
            <a:endParaRPr lang="en-US" sz="1200" dirty="0"/>
          </a:p>
        </p:txBody>
      </p:sp>
      <p:sp>
        <p:nvSpPr>
          <p:cNvPr id="25" name="Rectangle 24"/>
          <p:cNvSpPr/>
          <p:nvPr/>
        </p:nvSpPr>
        <p:spPr>
          <a:xfrm>
            <a:off x="6424774" y="1909641"/>
            <a:ext cx="485451" cy="2925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>
                <a:solidFill>
                  <a:srgbClr val="FF0000"/>
                </a:solidFill>
              </a:rPr>
              <a:t>LR = 10MW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990761" y="784743"/>
            <a:ext cx="1803066" cy="4099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TDSP</a:t>
            </a:r>
            <a:endParaRPr lang="en-US" dirty="0"/>
          </a:p>
        </p:txBody>
      </p:sp>
      <p:cxnSp>
        <p:nvCxnSpPr>
          <p:cNvPr id="28" name="Elbow Connector 27"/>
          <p:cNvCxnSpPr>
            <a:stCxn id="26" idx="2"/>
            <a:endCxn id="8" idx="0"/>
          </p:cNvCxnSpPr>
          <p:nvPr/>
        </p:nvCxnSpPr>
        <p:spPr>
          <a:xfrm rot="16200000" flipH="1">
            <a:off x="4507345" y="579682"/>
            <a:ext cx="249704" cy="1479806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lbow Connector 28"/>
          <p:cNvCxnSpPr>
            <a:endCxn id="7" idx="0"/>
          </p:cNvCxnSpPr>
          <p:nvPr/>
        </p:nvCxnSpPr>
        <p:spPr>
          <a:xfrm>
            <a:off x="3878833" y="1071125"/>
            <a:ext cx="2788667" cy="376675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lbow Connector 32"/>
          <p:cNvCxnSpPr>
            <a:stCxn id="26" idx="1"/>
            <a:endCxn id="11" idx="0"/>
          </p:cNvCxnSpPr>
          <p:nvPr/>
        </p:nvCxnSpPr>
        <p:spPr>
          <a:xfrm rot="10800000" flipV="1">
            <a:off x="1060315" y="989738"/>
            <a:ext cx="1930446" cy="469228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lbow Connector 34"/>
          <p:cNvCxnSpPr>
            <a:stCxn id="26" idx="2"/>
            <a:endCxn id="9" idx="0"/>
          </p:cNvCxnSpPr>
          <p:nvPr/>
        </p:nvCxnSpPr>
        <p:spPr>
          <a:xfrm rot="5400000">
            <a:off x="3095628" y="651805"/>
            <a:ext cx="253738" cy="1339594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lbow Connector 36"/>
          <p:cNvCxnSpPr/>
          <p:nvPr/>
        </p:nvCxnSpPr>
        <p:spPr>
          <a:xfrm rot="16200000" flipH="1">
            <a:off x="3770086" y="1310847"/>
            <a:ext cx="264234" cy="32006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5044554" y="1438870"/>
            <a:ext cx="6463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endParaRPr lang="en-US" sz="5400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344333" y="1420485"/>
            <a:ext cx="6463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endParaRPr lang="en-US" sz="5400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2" name="Content Placeholder 1"/>
          <p:cNvSpPr txBox="1">
            <a:spLocks/>
          </p:cNvSpPr>
          <p:nvPr/>
        </p:nvSpPr>
        <p:spPr>
          <a:xfrm>
            <a:off x="381000" y="3657600"/>
            <a:ext cx="8398042" cy="19050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" dirty="0" smtClean="0"/>
              <a:t>Survey System Load	 	= 100 – </a:t>
            </a:r>
            <a:r>
              <a:rPr lang="en-US" sz="1800" dirty="0" smtClean="0">
                <a:solidFill>
                  <a:srgbClr val="FF0000"/>
                </a:solidFill>
              </a:rPr>
              <a:t>40 (Feeders with any LR)</a:t>
            </a:r>
            <a:r>
              <a:rPr lang="en-US" sz="1800" dirty="0" smtClean="0"/>
              <a:t> = 60 MW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800" dirty="0" smtClean="0"/>
              <a:t>TDSP </a:t>
            </a:r>
            <a:r>
              <a:rPr lang="en-US" sz="1800" dirty="0" smtClean="0"/>
              <a:t>Breaker #1 armed at 59.3 	= 20MW shed (20/60 = 33%)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800" dirty="0" smtClean="0"/>
              <a:t>TDSP </a:t>
            </a:r>
            <a:r>
              <a:rPr lang="en-US" sz="1800" dirty="0" smtClean="0"/>
              <a:t>Breaker #2 armed at 58.9 	= 20MW shed (20/60 = 33%)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800" dirty="0" smtClean="0"/>
              <a:t>TDSP </a:t>
            </a:r>
            <a:r>
              <a:rPr lang="en-US" sz="1800" dirty="0" smtClean="0"/>
              <a:t>Breaker #3 armed at 58.5 	= 20MW shed (20/60 = 33%)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2623143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  <p:bldP spid="4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172200" y="1447800"/>
            <a:ext cx="990600" cy="7608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Load  20MW</a:t>
            </a:r>
          </a:p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876800" y="1444437"/>
            <a:ext cx="990600" cy="7641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Load  20MW</a:t>
            </a:r>
          </a:p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057400" y="1448471"/>
            <a:ext cx="990600" cy="7536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Load  20MW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429000" y="1458966"/>
            <a:ext cx="990600" cy="7699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Load  20MW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65015" y="1458966"/>
            <a:ext cx="990600" cy="7432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Load  20MW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149653" y="1916096"/>
            <a:ext cx="444893" cy="2925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rgbClr val="FF0000"/>
                </a:solidFill>
              </a:rPr>
              <a:t>LR = 1MW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9" name="Content Placeholder 1"/>
          <p:cNvSpPr>
            <a:spLocks noGrp="1"/>
          </p:cNvSpPr>
          <p:nvPr>
            <p:ph idx="1"/>
          </p:nvPr>
        </p:nvSpPr>
        <p:spPr>
          <a:xfrm>
            <a:off x="381000" y="2650451"/>
            <a:ext cx="8398042" cy="100714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800" dirty="0" smtClean="0"/>
              <a:t>ERCOT assumption in Planning and Operations: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 smtClean="0"/>
              <a:t>System Load at 60Hz		= 100 MW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09600" y="1219200"/>
            <a:ext cx="5507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#1</a:t>
            </a:r>
            <a:endParaRPr lang="en-US" sz="1200" dirty="0"/>
          </a:p>
        </p:txBody>
      </p:sp>
      <p:sp>
        <p:nvSpPr>
          <p:cNvPr id="21" name="TextBox 20"/>
          <p:cNvSpPr txBox="1"/>
          <p:nvPr/>
        </p:nvSpPr>
        <p:spPr>
          <a:xfrm>
            <a:off x="1981200" y="1219200"/>
            <a:ext cx="5507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#2</a:t>
            </a:r>
            <a:endParaRPr lang="en-US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5553904" y="1224352"/>
            <a:ext cx="5507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#4</a:t>
            </a:r>
            <a:endParaRPr lang="en-US" sz="1200" dirty="0"/>
          </a:p>
        </p:txBody>
      </p:sp>
      <p:sp>
        <p:nvSpPr>
          <p:cNvPr id="23" name="TextBox 22"/>
          <p:cNvSpPr txBox="1"/>
          <p:nvPr/>
        </p:nvSpPr>
        <p:spPr>
          <a:xfrm>
            <a:off x="3352800" y="1247001"/>
            <a:ext cx="5507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#3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797154" y="1196680"/>
            <a:ext cx="5507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#5</a:t>
            </a:r>
            <a:endParaRPr lang="en-US" sz="1200" dirty="0"/>
          </a:p>
        </p:txBody>
      </p:sp>
      <p:sp>
        <p:nvSpPr>
          <p:cNvPr id="25" name="Rectangle 24"/>
          <p:cNvSpPr/>
          <p:nvPr/>
        </p:nvSpPr>
        <p:spPr>
          <a:xfrm>
            <a:off x="6424774" y="1909641"/>
            <a:ext cx="485451" cy="2925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>
                <a:solidFill>
                  <a:srgbClr val="FF0000"/>
                </a:solidFill>
              </a:rPr>
              <a:t>LR = 10MW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990761" y="784743"/>
            <a:ext cx="1803066" cy="4099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TDSP</a:t>
            </a:r>
            <a:endParaRPr lang="en-US" dirty="0"/>
          </a:p>
        </p:txBody>
      </p:sp>
      <p:cxnSp>
        <p:nvCxnSpPr>
          <p:cNvPr id="28" name="Elbow Connector 27"/>
          <p:cNvCxnSpPr>
            <a:stCxn id="26" idx="2"/>
            <a:endCxn id="8" idx="0"/>
          </p:cNvCxnSpPr>
          <p:nvPr/>
        </p:nvCxnSpPr>
        <p:spPr>
          <a:xfrm rot="16200000" flipH="1">
            <a:off x="4507345" y="579682"/>
            <a:ext cx="249704" cy="1479806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lbow Connector 28"/>
          <p:cNvCxnSpPr>
            <a:endCxn id="7" idx="0"/>
          </p:cNvCxnSpPr>
          <p:nvPr/>
        </p:nvCxnSpPr>
        <p:spPr>
          <a:xfrm>
            <a:off x="3878833" y="1071125"/>
            <a:ext cx="2788667" cy="376675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lbow Connector 32"/>
          <p:cNvCxnSpPr>
            <a:stCxn id="26" idx="1"/>
            <a:endCxn id="11" idx="0"/>
          </p:cNvCxnSpPr>
          <p:nvPr/>
        </p:nvCxnSpPr>
        <p:spPr>
          <a:xfrm rot="10800000" flipV="1">
            <a:off x="1060315" y="989738"/>
            <a:ext cx="1930446" cy="469228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lbow Connector 34"/>
          <p:cNvCxnSpPr>
            <a:stCxn id="26" idx="2"/>
            <a:endCxn id="9" idx="0"/>
          </p:cNvCxnSpPr>
          <p:nvPr/>
        </p:nvCxnSpPr>
        <p:spPr>
          <a:xfrm rot="5400000">
            <a:off x="3095628" y="651805"/>
            <a:ext cx="253738" cy="1339594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lbow Connector 36"/>
          <p:cNvCxnSpPr/>
          <p:nvPr/>
        </p:nvCxnSpPr>
        <p:spPr>
          <a:xfrm rot="16200000" flipH="1">
            <a:off x="3770086" y="1310847"/>
            <a:ext cx="264234" cy="32006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5178914" y="1865979"/>
            <a:ext cx="356187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cap="none" spc="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endParaRPr lang="en-US" sz="5400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489404" y="1828800"/>
            <a:ext cx="356188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cap="none" spc="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endParaRPr lang="en-US" sz="2000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2" name="Content Placeholder 1"/>
          <p:cNvSpPr txBox="1">
            <a:spLocks/>
          </p:cNvSpPr>
          <p:nvPr/>
        </p:nvSpPr>
        <p:spPr>
          <a:xfrm>
            <a:off x="381000" y="3657600"/>
            <a:ext cx="8398042" cy="19050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" dirty="0" smtClean="0"/>
              <a:t>System Load in EEA3 or 59.7	= 100 – </a:t>
            </a:r>
            <a:r>
              <a:rPr lang="en-US" sz="1800" dirty="0" smtClean="0">
                <a:solidFill>
                  <a:srgbClr val="FF0000"/>
                </a:solidFill>
              </a:rPr>
              <a:t>11MW LR  </a:t>
            </a:r>
            <a:r>
              <a:rPr lang="en-US" sz="1800" dirty="0" smtClean="0"/>
              <a:t>= 89 MW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800" dirty="0" smtClean="0"/>
              <a:t>TDSP </a:t>
            </a:r>
            <a:r>
              <a:rPr lang="en-US" sz="1800" dirty="0" smtClean="0"/>
              <a:t>Breaker #1 armed at 59.3 	= 20MW shed (20/89 = 22%)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800" dirty="0" smtClean="0"/>
              <a:t>TDSP </a:t>
            </a:r>
            <a:r>
              <a:rPr lang="en-US" sz="1800" dirty="0" smtClean="0"/>
              <a:t>Breaker #2 armed at 58.9 	= 20MW shed (20/89 = 22%)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800" dirty="0" smtClean="0"/>
              <a:t>TDSP </a:t>
            </a:r>
            <a:r>
              <a:rPr lang="en-US" sz="1800" dirty="0" smtClean="0"/>
              <a:t>Breaker #3 armed at 58.5 	= 20MW shed (20/89 = 22%)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8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4820479" y="1371600"/>
            <a:ext cx="121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Load 19MW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----------------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096000" y="1371600"/>
            <a:ext cx="121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Load 10MW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-----------------</a:t>
            </a:r>
            <a:endParaRPr lang="en-US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1684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  <p:bldP spid="42" grpId="0"/>
      <p:bldP spid="3" grpId="0"/>
      <p:bldP spid="2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Emerging Issues and 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sz="1800" u="sng" dirty="0"/>
              <a:t>Emerging issues</a:t>
            </a:r>
          </a:p>
          <a:p>
            <a:r>
              <a:rPr lang="en-US" sz="1600" dirty="0" smtClean="0"/>
              <a:t>Because of scenario </a:t>
            </a:r>
            <a:r>
              <a:rPr lang="en-US" sz="1600" dirty="0"/>
              <a:t>of UFLS event when in an </a:t>
            </a:r>
            <a:r>
              <a:rPr lang="en-US" sz="1600" dirty="0" smtClean="0"/>
              <a:t>EEA, ERCOT does not believe double-counting of Load Resources should be allowed for UFLS 5/10/10 performance.</a:t>
            </a:r>
            <a:endParaRPr lang="en-US" sz="1600" dirty="0"/>
          </a:p>
          <a:p>
            <a:r>
              <a:rPr lang="en-US" sz="1600" dirty="0"/>
              <a:t>Similar to Load Resources, load amounts that are shed from ERS </a:t>
            </a:r>
            <a:r>
              <a:rPr lang="en-US" sz="1600" dirty="0" smtClean="0"/>
              <a:t>should also not </a:t>
            </a:r>
            <a:r>
              <a:rPr lang="en-US" sz="1600" dirty="0"/>
              <a:t>contribute to </a:t>
            </a:r>
            <a:r>
              <a:rPr lang="en-US" sz="1600" dirty="0" smtClean="0"/>
              <a:t>UFLS performance.</a:t>
            </a:r>
            <a:endParaRPr lang="en-US" sz="1600" dirty="0"/>
          </a:p>
          <a:p>
            <a:r>
              <a:rPr lang="en-US" sz="1600" dirty="0"/>
              <a:t>Distributed Energy Resources are not considered in language at this </a:t>
            </a:r>
            <a:r>
              <a:rPr lang="en-US" sz="1600" dirty="0" smtClean="0"/>
              <a:t>point.</a:t>
            </a:r>
            <a:endParaRPr lang="en-US" sz="1600" dirty="0"/>
          </a:p>
          <a:p>
            <a:pPr lvl="0"/>
            <a:endParaRPr lang="en-US" sz="1800" dirty="0"/>
          </a:p>
          <a:p>
            <a:pPr marL="0" lvl="0" indent="0">
              <a:buNone/>
            </a:pPr>
            <a:r>
              <a:rPr lang="en-US" sz="1800" u="sng" dirty="0"/>
              <a:t>Conclusion and possible issues to consider resolution to:</a:t>
            </a:r>
          </a:p>
          <a:p>
            <a:r>
              <a:rPr lang="en-US" sz="1600" dirty="0"/>
              <a:t>Inconsistency in UFLS Survey and Ops/Planning</a:t>
            </a:r>
          </a:p>
          <a:p>
            <a:pPr lvl="1"/>
            <a:r>
              <a:rPr lang="en-US" sz="1400" dirty="0"/>
              <a:t>Address exemption of entire circuits </a:t>
            </a:r>
            <a:r>
              <a:rPr lang="en-US" sz="1400" dirty="0" smtClean="0"/>
              <a:t>equipped with Load Resources in </a:t>
            </a:r>
            <a:r>
              <a:rPr lang="en-US" sz="1400" dirty="0"/>
              <a:t>survey </a:t>
            </a:r>
            <a:endParaRPr lang="en-US" sz="1400" dirty="0" smtClean="0"/>
          </a:p>
          <a:p>
            <a:r>
              <a:rPr lang="en-US" sz="1600" dirty="0" smtClean="0"/>
              <a:t>Potentially </a:t>
            </a:r>
            <a:r>
              <a:rPr lang="en-US" sz="1600" dirty="0"/>
              <a:t>out-of-date language in </a:t>
            </a:r>
            <a:r>
              <a:rPr lang="en-US" sz="1600" dirty="0" smtClean="0"/>
              <a:t>Protocols and Guides </a:t>
            </a:r>
            <a:r>
              <a:rPr lang="en-US" sz="1600" dirty="0"/>
              <a:t>may be worth re-alignment</a:t>
            </a:r>
          </a:p>
          <a:p>
            <a:pPr lvl="1"/>
            <a:r>
              <a:rPr lang="en-US" sz="1400" dirty="0" smtClean="0"/>
              <a:t>Consistent handling of Load Resource and ERS</a:t>
            </a:r>
          </a:p>
          <a:p>
            <a:pPr lvl="1"/>
            <a:r>
              <a:rPr lang="en-US" sz="1400" dirty="0" smtClean="0"/>
              <a:t>Any considerations for DERs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936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b="1" dirty="0" smtClean="0"/>
              <a:t>NERC standard </a:t>
            </a:r>
            <a:r>
              <a:rPr lang="en-US" sz="1600" b="1" dirty="0"/>
              <a:t>PRC-006-2 — Automatic </a:t>
            </a:r>
            <a:r>
              <a:rPr lang="en-US" sz="1600" b="1" dirty="0" err="1"/>
              <a:t>Underfrequency</a:t>
            </a:r>
            <a:r>
              <a:rPr lang="en-US" sz="1600" b="1" dirty="0"/>
              <a:t> Load Shedding</a:t>
            </a:r>
            <a:r>
              <a:rPr lang="en-US" sz="1600" dirty="0" smtClean="0"/>
              <a:t>:</a:t>
            </a:r>
          </a:p>
          <a:p>
            <a:endParaRPr lang="en-US" sz="1600" dirty="0" smtClean="0"/>
          </a:p>
          <a:p>
            <a:r>
              <a:rPr lang="en-US" sz="1600" dirty="0" smtClean="0"/>
              <a:t>Requirement 9</a:t>
            </a:r>
            <a:r>
              <a:rPr lang="en-US" sz="1600" dirty="0"/>
              <a:t>. Each UFLS entity shall provide automatic tripping of Load in accordance with the </a:t>
            </a:r>
            <a:r>
              <a:rPr lang="en-US" sz="1600" dirty="0" smtClean="0">
                <a:solidFill>
                  <a:srgbClr val="FF0000"/>
                </a:solidFill>
              </a:rPr>
              <a:t>UFLS program </a:t>
            </a:r>
            <a:r>
              <a:rPr lang="en-US" sz="1600" dirty="0">
                <a:solidFill>
                  <a:srgbClr val="FF0000"/>
                </a:solidFill>
              </a:rPr>
              <a:t>design and schedule </a:t>
            </a:r>
            <a:r>
              <a:rPr lang="en-US" sz="1600" dirty="0"/>
              <a:t>for implementation, including any Corrective Action Plan</a:t>
            </a:r>
            <a:r>
              <a:rPr lang="en-US" sz="1600" dirty="0" smtClean="0"/>
              <a:t>, </a:t>
            </a:r>
            <a:r>
              <a:rPr lang="en-US" sz="1600" dirty="0" smtClean="0">
                <a:solidFill>
                  <a:srgbClr val="FF0000"/>
                </a:solidFill>
              </a:rPr>
              <a:t>as </a:t>
            </a:r>
            <a:r>
              <a:rPr lang="en-US" sz="1600" dirty="0">
                <a:solidFill>
                  <a:srgbClr val="FF0000"/>
                </a:solidFill>
              </a:rPr>
              <a:t>determined by its Planning Coordinator(s) in each Planning Coordinator area </a:t>
            </a:r>
            <a:r>
              <a:rPr lang="en-US" sz="1600" dirty="0" smtClean="0"/>
              <a:t>in which </a:t>
            </a:r>
            <a:r>
              <a:rPr lang="en-US" sz="1600" dirty="0"/>
              <a:t>it owns assets. [VRF: High][Time Horizon: Long-term Planning]</a:t>
            </a:r>
          </a:p>
          <a:p>
            <a:endParaRPr lang="en-US" sz="1600" dirty="0" smtClean="0"/>
          </a:p>
          <a:p>
            <a:r>
              <a:rPr lang="en-US" sz="1600" dirty="0" smtClean="0"/>
              <a:t>Measurement 9</a:t>
            </a:r>
            <a:r>
              <a:rPr lang="en-US" sz="1600" dirty="0"/>
              <a:t>. Each UFLS Entity shall have dated evidence such as spreadsheets summarizing </a:t>
            </a:r>
            <a:r>
              <a:rPr lang="en-US" sz="1600" dirty="0" smtClean="0"/>
              <a:t>feeder load </a:t>
            </a:r>
            <a:r>
              <a:rPr lang="en-US" sz="1600" dirty="0"/>
              <a:t>armed with UFLS relays, spreadsheets with UFLS relay settings, or other </a:t>
            </a:r>
            <a:r>
              <a:rPr lang="en-US" sz="1600" dirty="0" smtClean="0"/>
              <a:t>dated documentation </a:t>
            </a:r>
            <a:r>
              <a:rPr lang="en-US" sz="1600" dirty="0"/>
              <a:t>that it provided automatic tripping of load </a:t>
            </a:r>
            <a:r>
              <a:rPr lang="en-US" sz="1600" dirty="0">
                <a:solidFill>
                  <a:srgbClr val="FF0000"/>
                </a:solidFill>
              </a:rPr>
              <a:t>in accordance with the </a:t>
            </a:r>
            <a:r>
              <a:rPr lang="en-US" sz="1600" dirty="0" smtClean="0">
                <a:solidFill>
                  <a:srgbClr val="FF0000"/>
                </a:solidFill>
              </a:rPr>
              <a:t>UFLS program </a:t>
            </a:r>
            <a:r>
              <a:rPr lang="en-US" sz="1600" dirty="0">
                <a:solidFill>
                  <a:srgbClr val="FF0000"/>
                </a:solidFill>
              </a:rPr>
              <a:t>design</a:t>
            </a:r>
            <a:r>
              <a:rPr lang="en-US" sz="1600" dirty="0"/>
              <a:t> and schedule for </a:t>
            </a:r>
            <a:r>
              <a:rPr lang="en-US" sz="1600" dirty="0" smtClean="0"/>
              <a:t>implementation, </a:t>
            </a:r>
            <a:r>
              <a:rPr lang="en-US" sz="1600" dirty="0"/>
              <a:t>including any Corrective </a:t>
            </a:r>
            <a:r>
              <a:rPr lang="en-US" sz="1600" dirty="0" smtClean="0"/>
              <a:t>Action Plan</a:t>
            </a:r>
            <a:r>
              <a:rPr lang="en-US" sz="1600" dirty="0"/>
              <a:t>, per Requirement R9.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091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purl.org/dc/dcmitype/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c34af464-7aa1-4edd-9be4-83dffc1cb926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933</TotalTime>
  <Words>631</Words>
  <Application>Microsoft Office PowerPoint</Application>
  <PresentationFormat>On-screen Show (4:3)</PresentationFormat>
  <Paragraphs>116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1_Custom Design</vt:lpstr>
      <vt:lpstr>Office Theme</vt:lpstr>
      <vt:lpstr>PowerPoint Presentation</vt:lpstr>
      <vt:lpstr>UFLS Discussion outline</vt:lpstr>
      <vt:lpstr>Background on UFLS Survey Requirement</vt:lpstr>
      <vt:lpstr>Current Issues with UFLS</vt:lpstr>
      <vt:lpstr>Example</vt:lpstr>
      <vt:lpstr>Example</vt:lpstr>
      <vt:lpstr>Emerging Issues and Conclusion</vt:lpstr>
      <vt:lpstr>Appendix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Mereness, Matt</cp:lastModifiedBy>
  <cp:revision>57</cp:revision>
  <cp:lastPrinted>2016-01-21T20:53:15Z</cp:lastPrinted>
  <dcterms:created xsi:type="dcterms:W3CDTF">2016-01-21T15:20:31Z</dcterms:created>
  <dcterms:modified xsi:type="dcterms:W3CDTF">2016-10-25T21:32:57Z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