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57" r:id="rId7"/>
    <p:sldId id="269" r:id="rId8"/>
    <p:sldId id="270" r:id="rId9"/>
    <p:sldId id="26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DG Reporting Update </a:t>
            </a:r>
            <a:endParaRPr lang="en-US" sz="2000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Kenan </a:t>
            </a:r>
            <a:r>
              <a:rPr lang="en-US" dirty="0" err="1" smtClean="0"/>
              <a:t>Ögelman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October 27,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Current Status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Currently ERCOT compiles data from a variety of sources: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For resources less than or equal to 50 kW ERCOT gets data via two routes: Load Profiles and annual PUCT Reports.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For resources greater than 50 kW but less than or equal to 1 MW ERCOT gets data via three routes: Load Profiles, PUCT Reports, and Unregistered DG Reports.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For resources greater than 1 MW that </a:t>
            </a:r>
            <a:r>
              <a:rPr lang="en-US" sz="1600" b="1" dirty="0" smtClean="0"/>
              <a:t>are not exporting to the grid </a:t>
            </a:r>
            <a:r>
              <a:rPr lang="en-US" sz="1600" dirty="0" smtClean="0"/>
              <a:t>ERCOT gets data from the PUCT Reports and Unregistered DG Reports.</a:t>
            </a:r>
            <a:endParaRPr lang="en-US" sz="1600" dirty="0" smtClean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For resources greater than 1 MW that export to the grid: ERCOT gets RARF data for non-modeled generation, but only from resources that </a:t>
            </a:r>
            <a:r>
              <a:rPr lang="en-US" sz="1600" dirty="0" smtClean="0"/>
              <a:t>inject into the grid.</a:t>
            </a: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Registered DG summary as of 10/26/16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1"/>
            <a:ext cx="8534400" cy="1447800"/>
          </a:xfrm>
        </p:spPr>
        <p:txBody>
          <a:bodyPr/>
          <a:lstStyle/>
          <a:p>
            <a:r>
              <a:rPr lang="en-US" sz="2400" dirty="0" smtClean="0"/>
              <a:t>Aggregated data for Registered DG </a:t>
            </a:r>
          </a:p>
          <a:p>
            <a:pPr lvl="1"/>
            <a:r>
              <a:rPr lang="en-US" sz="2000" dirty="0" smtClean="0"/>
              <a:t>&gt;1 MW and injects to grid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33400" y="2264226"/>
          <a:ext cx="7696200" cy="3069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40"/>
                <a:gridCol w="1539240"/>
                <a:gridCol w="1539240"/>
                <a:gridCol w="1539240"/>
                <a:gridCol w="1539240"/>
              </a:tblGrid>
              <a:tr h="511629"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TDSP</a:t>
                      </a:r>
                    </a:p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Type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‘Self-Dispatched’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Renewable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162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Units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MW</a:t>
                      </a:r>
                      <a:endParaRPr lang="en-US" dirty="0"/>
                    </a:p>
                  </a:txBody>
                  <a:tcPr anchor="ctr"/>
                </a:tc>
              </a:tr>
              <a:tr h="511629">
                <a:tc>
                  <a:txBody>
                    <a:bodyPr/>
                    <a:lstStyle/>
                    <a:p>
                      <a:r>
                        <a:rPr lang="en-US" dirty="0" smtClean="0"/>
                        <a:t>Competitive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anchor="ctr"/>
                </a:tc>
              </a:tr>
              <a:tr h="511629">
                <a:tc>
                  <a:txBody>
                    <a:bodyPr/>
                    <a:lstStyle/>
                    <a:p>
                      <a:r>
                        <a:rPr lang="en-US" dirty="0" smtClean="0"/>
                        <a:t>NOIE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 anchor="ctr"/>
                </a:tc>
              </a:tr>
              <a:tr h="511629">
                <a:tc>
                  <a:txBody>
                    <a:bodyPr/>
                    <a:lstStyle/>
                    <a:p>
                      <a:r>
                        <a:rPr lang="en-US" dirty="0" smtClean="0"/>
                        <a:t>Totals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118</a:t>
                      </a:r>
                      <a:endParaRPr lang="en-US" dirty="0"/>
                    </a:p>
                  </a:txBody>
                  <a:tcPr anchor="ctr"/>
                </a:tc>
              </a:tr>
              <a:tr h="511629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Grand Totals:  77 Units; 541 MW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54864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Self-dispatched includes Natural Gas, Distillate Fuel Oil, Landfill Gas.</a:t>
            </a:r>
          </a:p>
          <a:p>
            <a:pPr algn="ctr"/>
            <a:r>
              <a:rPr lang="en-US" sz="1200" dirty="0" smtClean="0"/>
              <a:t>This data is available via an MIS Extract.  Numbers do not match due to rounding.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43025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Unregistered DG report for 3Q16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7286"/>
            <a:ext cx="8534400" cy="423837"/>
          </a:xfrm>
        </p:spPr>
        <p:txBody>
          <a:bodyPr/>
          <a:lstStyle/>
          <a:p>
            <a:r>
              <a:rPr lang="en-US" sz="1400" dirty="0" smtClean="0"/>
              <a:t>Posted 10/25/16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57300" y="5545475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sz="1000" dirty="0"/>
              <a:t>Other Renewable category includes: biomass (wood/wood wastes), landfill gas, other biomass gases, </a:t>
            </a:r>
            <a:r>
              <a:rPr lang="en-US" sz="1000" dirty="0" smtClean="0"/>
              <a:t>water</a:t>
            </a:r>
          </a:p>
          <a:p>
            <a:pPr fontAlgn="t"/>
            <a:endParaRPr lang="en-US" sz="600" dirty="0"/>
          </a:p>
          <a:p>
            <a:pPr fontAlgn="t"/>
            <a:r>
              <a:rPr lang="en-US" sz="1000" dirty="0"/>
              <a:t>Other Non-Renewable category includes: bituminous coal, subbituminous coal, lignite coal, petroleum coke, distillate fuel oil, natural gas, other gases, waste heat </a:t>
            </a:r>
            <a:r>
              <a:rPr lang="en-US" sz="1000" dirty="0" smtClean="0"/>
              <a:t>not </a:t>
            </a:r>
            <a:r>
              <a:rPr lang="en-US" sz="1000" dirty="0"/>
              <a:t>directly attributed to a fuel </a:t>
            </a:r>
            <a:r>
              <a:rPr lang="en-US" sz="1000" dirty="0" smtClean="0"/>
              <a:t>source</a:t>
            </a:r>
            <a:endParaRPr lang="en-US" sz="1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257300" y="1191123"/>
          <a:ext cx="6705600" cy="422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/>
                <a:gridCol w="838200"/>
                <a:gridCol w="1028700"/>
                <a:gridCol w="1117600"/>
                <a:gridCol w="1117600"/>
                <a:gridCol w="1117600"/>
              </a:tblGrid>
              <a:tr h="370840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Load Zone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Aggregate MW by Primary Fuel Type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Solar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Wind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Other Renewable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Other Non-Renewable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Total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LZ_AEN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13.56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LZ_CPS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LZ_HOUSTON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11.98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LZ_LCRA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LZ_NORTH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60.98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LZ_RAYBN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LZ_SOUTH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11.51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LZ_WEST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Total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103.78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112.29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877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Progress on the DREAM or DER Matrix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ERCOT’s Primary focus currently is on: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Developing an NPRR to map registered DG units (DER Issues Matrix Item 1) and completing a whitepaper on the reliability issues surrounding DERs.  Both items are close to having drafts completed.</a:t>
            </a:r>
          </a:p>
          <a:p>
            <a:pPr lvl="1">
              <a:lnSpc>
                <a:spcPct val="150000"/>
              </a:lnSpc>
            </a:pP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Other Items from the Matrix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NPRR 719 </a:t>
            </a:r>
            <a:r>
              <a:rPr lang="en-US" sz="1600" dirty="0" smtClean="0"/>
              <a:t>(Item 2, removed </a:t>
            </a:r>
            <a:r>
              <a:rPr lang="en-US" sz="1600" dirty="0"/>
              <a:t>provision that reset DG </a:t>
            </a:r>
            <a:r>
              <a:rPr lang="en-US" sz="1600"/>
              <a:t>registration </a:t>
            </a:r>
            <a:r>
              <a:rPr lang="en-US" sz="1600" smtClean="0"/>
              <a:t>thresholds) </a:t>
            </a:r>
            <a:r>
              <a:rPr lang="en-US" sz="1600" dirty="0"/>
              <a:t>has been approved by the ERCOT </a:t>
            </a:r>
            <a:r>
              <a:rPr lang="en-US" sz="1600" dirty="0" smtClean="0"/>
              <a:t>BOD.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NPRR 757 (Item 3, Excel format for PUCT DG reports withdrawn)  This objective is being voluntarily complied with.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NPRR 777 (Item 13, Voluntary SCED participation of DGs) is at WMS.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purl.org/dc/elements/1.1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</TotalTime>
  <Words>461</Words>
  <Application>Microsoft Office PowerPoint</Application>
  <PresentationFormat>On-screen Show (4:3)</PresentationFormat>
  <Paragraphs>122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Current Status</vt:lpstr>
      <vt:lpstr>Registered DG summary as of 10/26/16</vt:lpstr>
      <vt:lpstr>Unregistered DG report for 3Q16</vt:lpstr>
      <vt:lpstr>Progress on the DREAM or DER Matrix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Ogelman, Kenan</cp:lastModifiedBy>
  <cp:revision>39</cp:revision>
  <cp:lastPrinted>2016-01-21T20:53:15Z</cp:lastPrinted>
  <dcterms:created xsi:type="dcterms:W3CDTF">2016-01-21T15:20:31Z</dcterms:created>
  <dcterms:modified xsi:type="dcterms:W3CDTF">2016-10-26T19:02:40Z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