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906" r:id="rId2"/>
  </p:sldMasterIdLst>
  <p:notesMasterIdLst>
    <p:notesMasterId r:id="rId11"/>
  </p:notesMasterIdLst>
  <p:sldIdLst>
    <p:sldId id="256" r:id="rId3"/>
    <p:sldId id="270" r:id="rId4"/>
    <p:sldId id="276" r:id="rId5"/>
    <p:sldId id="273" r:id="rId6"/>
    <p:sldId id="268" r:id="rId7"/>
    <p:sldId id="269" r:id="rId8"/>
    <p:sldId id="261" r:id="rId9"/>
    <p:sldId id="262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75" autoAdjust="0"/>
    <p:restoredTop sz="94532" autoAdjust="0"/>
  </p:normalViewPr>
  <p:slideViewPr>
    <p:cSldViewPr>
      <p:cViewPr varScale="1">
        <p:scale>
          <a:sx n="110" d="100"/>
          <a:sy n="110" d="100"/>
        </p:scale>
        <p:origin x="168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372" cy="464820"/>
          </a:xfrm>
          <a:prstGeom prst="rect">
            <a:avLst/>
          </a:prstGeom>
        </p:spPr>
        <p:txBody>
          <a:bodyPr vert="horz" lIns="93151" tIns="46575" rIns="93151" bIns="4657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437" y="0"/>
            <a:ext cx="3038372" cy="464820"/>
          </a:xfrm>
          <a:prstGeom prst="rect">
            <a:avLst/>
          </a:prstGeom>
        </p:spPr>
        <p:txBody>
          <a:bodyPr vert="horz" lIns="93151" tIns="46575" rIns="93151" bIns="4657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3101AC-D26F-4973-A895-0130FEC505A5}" type="datetimeFigureOut">
              <a:rPr lang="en-US"/>
              <a:pPr>
                <a:defRPr/>
              </a:pPr>
              <a:t>10/18/2016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1" tIns="46575" rIns="93151" bIns="4657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51" tIns="46575" rIns="93151" bIns="46575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89"/>
            <a:ext cx="3038372" cy="464820"/>
          </a:xfrm>
          <a:prstGeom prst="rect">
            <a:avLst/>
          </a:prstGeom>
        </p:spPr>
        <p:txBody>
          <a:bodyPr vert="horz" lIns="93151" tIns="46575" rIns="93151" bIns="4657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437" y="8829989"/>
            <a:ext cx="3038372" cy="464820"/>
          </a:xfrm>
          <a:prstGeom prst="rect">
            <a:avLst/>
          </a:prstGeom>
        </p:spPr>
        <p:txBody>
          <a:bodyPr vert="horz" lIns="93151" tIns="46575" rIns="93151" bIns="4657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BB6702-E691-478F-AD30-863CD4C8AF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61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4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5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7C3CBBD-B26E-43E9-90A1-86A671B06D3F}" type="datetime1">
              <a:rPr lang="en-US"/>
              <a:pPr>
                <a:defRPr/>
              </a:pPr>
              <a:t>10/18/2016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7992F04-AD4F-4FF3-AFF2-77D2FC58CF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3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3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C476D-167C-4CE1-9A48-ADC59739DBEA}" type="datetime1">
              <a:rPr lang="en-US"/>
              <a:pPr>
                <a:defRPr/>
              </a:pPr>
              <a:t>10/18/2016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0FB7B-6B34-43A1-8A08-271D9F0667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6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4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B378B-502D-4ADD-9C39-6CDF7F4301CC}" type="datetime1">
              <a:rPr lang="en-US"/>
              <a:pPr>
                <a:defRPr/>
              </a:pPr>
              <a:t>10/18/2016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4F828-3863-4A7D-BAA6-A32B10A63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96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289" y="2130430"/>
            <a:ext cx="7771423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357" y="3886200"/>
            <a:ext cx="64012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FC1EF-BBCE-4823-A225-CE6DBBBE0A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4EBD-E13E-478A-8843-EF1F5D4B0F2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10/18/2016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951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63EFC-C947-4978-B298-04A2BF6034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E4EE1-E75B-4723-96C9-C3C9C18AB6D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10/18/2016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021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925" y="4406905"/>
            <a:ext cx="777142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25" y="2906713"/>
            <a:ext cx="777142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05-B161-4BDD-A11B-CF12D21FFF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878D-0F9C-41B9-8CCE-A1D64CAEB8F5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10/18/2016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910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173" y="1863725"/>
            <a:ext cx="428380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4212" y="1863725"/>
            <a:ext cx="4285029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EB011-61E0-45D6-B902-AB7297DD72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AD106-BE79-4239-9970-719F296C3F7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10/18/2016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60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4638"/>
            <a:ext cx="823057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13" y="1535113"/>
            <a:ext cx="40407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13" y="2174875"/>
            <a:ext cx="40407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2" y="1535113"/>
            <a:ext cx="40420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2" y="2174875"/>
            <a:ext cx="40420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79B77-850F-40D9-9DE3-FD907E21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05DA-59AB-4D47-8680-4736641EAFD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10/18/2016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553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E9D54-7CF0-494C-B0FF-C678D01D58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646C2-BAFB-430C-B5F9-D0407ECF028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10/18/2016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599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A9D15-6AD5-4E7F-8829-3A2A455B32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A3F20-15F6-4A75-AF67-81AA9AAE863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10/18/2016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651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3050"/>
            <a:ext cx="300892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4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12" y="1435103"/>
            <a:ext cx="30089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80012-20C7-4582-A96F-DB4DF81A36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404E5-97E3-4BFE-BD74-DDF460A6C8DC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10/18/2016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59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5F1A4-D06F-4A1A-BC17-1255EDCCCD48}" type="datetime1">
              <a:rPr lang="en-US"/>
              <a:pPr>
                <a:defRPr/>
              </a:pPr>
              <a:t>10/18/2016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139A6-CD8A-436C-892A-681EACA973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75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56" y="4800600"/>
            <a:ext cx="548664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56" y="612775"/>
            <a:ext cx="54866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56" y="5367338"/>
            <a:ext cx="54866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842D-0426-4C3D-B27F-577349F276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01BC0-5D60-4571-A477-822E4A9685C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10/18/2016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499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AE529-F1A1-4405-8C24-7FD399AA80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D6B13-B539-4084-A2CF-3F6CFDCE4327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10/18/2016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40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8029" y="457205"/>
            <a:ext cx="2171212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3176" y="457205"/>
            <a:ext cx="6397625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6885F-5CFA-45A9-950E-F458DAFE87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FE122-51F0-4BFD-946E-8BC56C5C731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10/18/2016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17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4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4CA8A-0D75-4E83-8A60-E7BE551BF945}" type="datetime1">
              <a:rPr lang="en-US"/>
              <a:pPr>
                <a:defRPr/>
              </a:pPr>
              <a:t>10/18/2016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2F35A8-63EA-4481-9129-A6DBBEEBD8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15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A0389E-AD8E-4F74-A13E-DC71B9A62ADD}" type="datetime1">
              <a:rPr lang="en-US"/>
              <a:pPr>
                <a:defRPr/>
              </a:pPr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9C3ED6-3C56-4729-B9B4-B70FE2B17C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952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8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8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E27C8A-257A-43C6-B99D-AABF67475200}" type="datetime1">
              <a:rPr lang="en-US"/>
              <a:pPr>
                <a:defRPr/>
              </a:pPr>
              <a:t>10/18/2016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718626-B00A-4501-8726-035CF97493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4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F38301-5A8E-489C-A227-A47A27DD7DF7}" type="datetime1">
              <a:rPr lang="en-US"/>
              <a:pPr>
                <a:defRPr/>
              </a:pPr>
              <a:t>10/18/2016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3734CF-CEFB-4896-BFCF-FB9713690D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163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6C2D7-CFF2-4154-8194-B211DA8DFDA6}" type="datetime1">
              <a:rPr lang="en-US"/>
              <a:pPr>
                <a:defRPr/>
              </a:pPr>
              <a:t>10/18/2016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EBE1D-087E-4D8F-843D-044D19102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8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5382E0-9A64-4540-80FF-6899856DAEBE}" type="datetime1">
              <a:rPr lang="en-US"/>
              <a:pPr>
                <a:defRPr/>
              </a:pPr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5AD0FF-BD21-4C71-84BB-6CC74EF3E3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959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2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C9F548-AEFC-4F6A-BCE9-5FB6783DEF49}" type="datetime1">
              <a:rPr lang="en-US"/>
              <a:pPr>
                <a:defRPr/>
              </a:pPr>
              <a:t>10/18/2016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3DE2C2B-2C19-4412-9FE7-3742CDEB21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44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42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8C52F7D-E4AC-482C-8EE9-10628A77AFDA}" type="datetime1">
              <a:rPr lang="en-US"/>
              <a:pPr>
                <a:defRPr/>
              </a:pPr>
              <a:t>10/18/2016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5" y="6408742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42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FA53E04-7DDC-4961-99B9-D17D66CE8A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5" r:id="rId2"/>
    <p:sldLayoutId id="2147483900" r:id="rId3"/>
    <p:sldLayoutId id="2147483901" r:id="rId4"/>
    <p:sldLayoutId id="2147483902" r:id="rId5"/>
    <p:sldLayoutId id="2147483903" r:id="rId6"/>
    <p:sldLayoutId id="2147483896" r:id="rId7"/>
    <p:sldLayoutId id="2147483904" r:id="rId8"/>
    <p:sldLayoutId id="2147483905" r:id="rId9"/>
    <p:sldLayoutId id="2147483897" r:id="rId10"/>
    <p:sldLayoutId id="214748389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173" y="457205"/>
            <a:ext cx="868606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173" y="1863725"/>
            <a:ext cx="868606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293079" y="968375"/>
            <a:ext cx="85944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75846" y="6553200"/>
            <a:ext cx="366346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D698C850-EE6C-4C99-BF89-30256EE745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7540" y="6553200"/>
            <a:ext cx="100501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3510AAFF-23FC-48F1-BB03-522193471CA7}" type="datetime1">
              <a:rPr lang="en-US" altLang="en-US">
                <a:solidFill>
                  <a:srgbClr val="000000"/>
                </a:solidFill>
                <a:latin typeface="Arial" charset="0"/>
              </a:rPr>
              <a:pPr>
                <a:defRPr/>
              </a:pPr>
              <a:t>10/18/2016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rgbClr val="FFFFFF"/>
                </a:solidFill>
              </a:rPr>
              <a:t>3</a:t>
            </a:r>
            <a:r>
              <a:rPr lang="en-US" sz="800" baseline="30000" smtClean="0">
                <a:solidFill>
                  <a:srgbClr val="FFFFFF"/>
                </a:solidFill>
              </a:rPr>
              <a:t>rd</a:t>
            </a:r>
            <a:r>
              <a:rPr lang="en-US" sz="800" smtClean="0">
                <a:solidFill>
                  <a:srgbClr val="FFFFFF"/>
                </a:solidFill>
              </a:rPr>
              <a:t> Party Registration &amp;</a:t>
            </a:r>
            <a:br>
              <a:rPr lang="en-US" sz="800" smtClean="0">
                <a:solidFill>
                  <a:srgbClr val="FFFFFF"/>
                </a:solidFill>
              </a:rPr>
            </a:br>
            <a:r>
              <a:rPr lang="en-US" sz="800" smtClean="0">
                <a:solidFill>
                  <a:srgbClr val="FFFFFF"/>
                </a:solidFill>
              </a:rPr>
              <a:t>Account Management</a:t>
            </a:r>
            <a:endParaRPr lang="en-US" sz="800" b="1" smtClean="0">
              <a:solidFill>
                <a:srgbClr val="FFFFFF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rgbClr val="FFFFFF"/>
                </a:solidFill>
              </a:rPr>
              <a:t>3</a:t>
            </a:r>
            <a:r>
              <a:rPr lang="en-US" sz="800" baseline="30000" smtClean="0">
                <a:solidFill>
                  <a:srgbClr val="FFFFFF"/>
                </a:solidFill>
              </a:rPr>
              <a:t>rd</a:t>
            </a:r>
            <a:r>
              <a:rPr lang="en-US" sz="800" smtClean="0">
                <a:solidFill>
                  <a:srgbClr val="FFFFFF"/>
                </a:solidFill>
              </a:rPr>
              <a:t> Party Registration &amp;</a:t>
            </a:r>
            <a:br>
              <a:rPr lang="en-US" sz="800" smtClean="0">
                <a:solidFill>
                  <a:srgbClr val="FFFFFF"/>
                </a:solidFill>
              </a:rPr>
            </a:br>
            <a:r>
              <a:rPr lang="en-US" sz="800" smtClean="0">
                <a:solidFill>
                  <a:srgbClr val="FFFFFF"/>
                </a:solidFill>
              </a:rPr>
              <a:t>Account Management</a:t>
            </a:r>
            <a:endParaRPr lang="en-US" sz="800" b="1" smtClean="0">
              <a:solidFill>
                <a:srgbClr val="FFFFFF"/>
              </a:solidFill>
            </a:endParaRPr>
          </a:p>
        </p:txBody>
      </p:sp>
      <p:pic>
        <p:nvPicPr>
          <p:cNvPr id="1036" name="Picture 8" descr="SMT 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6310" y="152405"/>
            <a:ext cx="95738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72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Advanced Metering Working Group (AMWG)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algn="l" eaLnBrk="1" hangingPunct="1"/>
            <a:r>
              <a:rPr lang="en-US" altLang="en-US" dirty="0" smtClean="0"/>
              <a:t>Update to RMS</a:t>
            </a:r>
          </a:p>
          <a:p>
            <a:pPr marR="0" algn="l" eaLnBrk="1" hangingPunct="1"/>
            <a:r>
              <a:rPr lang="en-US" altLang="en-US" dirty="0" smtClean="0"/>
              <a:t>November 1, 2016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8A8C18-DE8D-44CE-B5D9-C66C804FA22D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168900"/>
          </a:xfrm>
        </p:spPr>
        <p:txBody>
          <a:bodyPr/>
          <a:lstStyle/>
          <a:p>
            <a:r>
              <a:rPr lang="en-US" altLang="en-US" dirty="0" smtClean="0"/>
              <a:t>Reviewed AMS Volume &amp; Count Report with a  +/- 2 kWh threshold (details to follow)</a:t>
            </a:r>
          </a:p>
          <a:p>
            <a:endParaRPr lang="en-US" altLang="en-US" sz="800" dirty="0" smtClean="0"/>
          </a:p>
          <a:p>
            <a:r>
              <a:rPr lang="en-US" altLang="en-US" dirty="0" smtClean="0"/>
              <a:t>ERCOT presentation re: update of ERCOT’s External Web Services (EWS)</a:t>
            </a:r>
          </a:p>
          <a:p>
            <a:endParaRPr lang="en-US" altLang="en-US" sz="800" dirty="0" smtClean="0"/>
          </a:p>
          <a:p>
            <a:r>
              <a:rPr lang="en-US" altLang="en-US" dirty="0" smtClean="0"/>
              <a:t>Sept. 17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Release successfully implemented</a:t>
            </a:r>
          </a:p>
          <a:p>
            <a:endParaRPr lang="en-US" altLang="en-US" sz="800" dirty="0" smtClean="0"/>
          </a:p>
          <a:p>
            <a:r>
              <a:rPr lang="en-US" altLang="en-US" dirty="0" smtClean="0"/>
              <a:t>Oct. 8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through 15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DR </a:t>
            </a:r>
            <a:r>
              <a:rPr lang="en-US" altLang="en-US" dirty="0" smtClean="0"/>
              <a:t>exercise - successful</a:t>
            </a:r>
            <a:endParaRPr lang="en-US" altLang="en-US" dirty="0" smtClean="0"/>
          </a:p>
          <a:p>
            <a:endParaRPr lang="en-US" altLang="en-US" sz="800" dirty="0" smtClean="0"/>
          </a:p>
          <a:p>
            <a:r>
              <a:rPr lang="en-US" altLang="en-US" dirty="0" smtClean="0"/>
              <a:t>Nov. 19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regular maintenance</a:t>
            </a:r>
          </a:p>
          <a:p>
            <a:endParaRPr lang="en-US" altLang="en-US" sz="800" dirty="0"/>
          </a:p>
          <a:p>
            <a:r>
              <a:rPr lang="en-US" altLang="en-US" dirty="0" smtClean="0"/>
              <a:t>Dec. 17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minor release</a:t>
            </a:r>
          </a:p>
          <a:p>
            <a:pPr lvl="1"/>
            <a:r>
              <a:rPr lang="en-US" altLang="en-US" dirty="0" smtClean="0"/>
              <a:t>Multiple meter issue; hyphenated 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party names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u="sng" dirty="0" smtClean="0"/>
              <a:t>Noteworthy October Meeting Items</a:t>
            </a:r>
            <a:endParaRPr lang="en-US" sz="40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C7BFE-5F75-4C76-B7E5-608A244B0F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48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861424" cy="4864100"/>
          </a:xfrm>
        </p:spPr>
        <p:txBody>
          <a:bodyPr/>
          <a:lstStyle/>
          <a:p>
            <a:r>
              <a:rPr lang="en-US" dirty="0" smtClean="0"/>
              <a:t>Reviewed SMT Monthly Market Reports</a:t>
            </a:r>
          </a:p>
          <a:p>
            <a:pPr lvl="1"/>
            <a:r>
              <a:rPr lang="en-US" dirty="0" smtClean="0"/>
              <a:t>9,076 August ODRs represented 1,549 ESIs</a:t>
            </a:r>
          </a:p>
          <a:p>
            <a:pPr lvl="1"/>
            <a:r>
              <a:rPr lang="en-US" dirty="0" smtClean="0"/>
              <a:t>ROR Validation category is a dumping ground for other issues (e.g., 3 of 81 issues were true ROR validation issues)</a:t>
            </a:r>
          </a:p>
          <a:p>
            <a:endParaRPr lang="en-US" sz="800" dirty="0" smtClean="0"/>
          </a:p>
          <a:p>
            <a:r>
              <a:rPr lang="en-US" dirty="0" smtClean="0"/>
              <a:t>Change Request Groupings</a:t>
            </a:r>
          </a:p>
          <a:p>
            <a:pPr lvl="1"/>
            <a:r>
              <a:rPr lang="en-US" dirty="0" smtClean="0"/>
              <a:t>31 Change Requests pending</a:t>
            </a:r>
          </a:p>
          <a:p>
            <a:pPr lvl="2"/>
            <a:r>
              <a:rPr lang="en-US" dirty="0" smtClean="0"/>
              <a:t>12 = customer usability improvement / 6 = SMT reporting</a:t>
            </a:r>
          </a:p>
          <a:p>
            <a:pPr lvl="2"/>
            <a:r>
              <a:rPr lang="en-US" dirty="0" smtClean="0"/>
              <a:t>7 = 3</a:t>
            </a:r>
            <a:r>
              <a:rPr lang="en-US" baseline="30000" dirty="0" smtClean="0"/>
              <a:t>rd</a:t>
            </a:r>
            <a:r>
              <a:rPr lang="en-US" dirty="0" smtClean="0"/>
              <a:t> Party enhancement / 6 = REP usability improvement</a:t>
            </a:r>
          </a:p>
          <a:p>
            <a:endParaRPr lang="en-US" sz="800" dirty="0" smtClean="0"/>
          </a:p>
          <a:p>
            <a:r>
              <a:rPr lang="en-US" dirty="0" smtClean="0"/>
              <a:t>Green Button Connect</a:t>
            </a:r>
          </a:p>
          <a:p>
            <a:pPr lvl="1"/>
            <a:r>
              <a:rPr lang="en-US" dirty="0" smtClean="0"/>
              <a:t>General overview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u="sng" dirty="0" smtClean="0"/>
              <a:t>October Meeting Items, cont.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39A6-CD8A-436C-892A-681EACA973A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91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AMSR Cycle Read Analysis</a:t>
            </a:r>
            <a:endParaRPr lang="en-US" b="1" u="sng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000" b="1" dirty="0" smtClean="0"/>
              <a:t>How many ESIs are there if the kWh delta was set at +/- 250 kWh?</a:t>
            </a:r>
          </a:p>
          <a:p>
            <a:endParaRPr lang="en-US" sz="2000" b="1" dirty="0"/>
          </a:p>
          <a:p>
            <a:endParaRPr lang="en-US" sz="2000" b="1" dirty="0" smtClean="0"/>
          </a:p>
          <a:p>
            <a:pPr marL="457200" lvl="1" indent="0">
              <a:buNone/>
            </a:pPr>
            <a:endParaRPr lang="en-US" sz="800" dirty="0" smtClean="0"/>
          </a:p>
          <a:p>
            <a:pPr marL="109537" indent="0">
              <a:buNone/>
            </a:pPr>
            <a:endParaRPr lang="en-US" sz="2000" b="1" dirty="0" smtClean="0"/>
          </a:p>
          <a:p>
            <a:pPr lvl="1"/>
            <a:endParaRPr lang="en-US" sz="1400" b="1" dirty="0" smtClean="0"/>
          </a:p>
          <a:p>
            <a:pPr lvl="1"/>
            <a:endParaRPr lang="en-US" sz="1400" b="1" dirty="0"/>
          </a:p>
          <a:p>
            <a:pPr lvl="1"/>
            <a:endParaRPr lang="en-US" sz="1400" b="1" dirty="0" smtClean="0"/>
          </a:p>
          <a:p>
            <a:r>
              <a:rPr lang="en-US" sz="1800" b="1" dirty="0"/>
              <a:t>How many ESIs are there if the kWh delta was set at +/- </a:t>
            </a:r>
            <a:r>
              <a:rPr lang="en-US" sz="1800" b="1" u="sng" dirty="0" smtClean="0"/>
              <a:t>2 kWh</a:t>
            </a:r>
            <a:r>
              <a:rPr lang="en-US" sz="1800" b="1" dirty="0"/>
              <a:t>?</a:t>
            </a:r>
          </a:p>
          <a:p>
            <a:endParaRPr lang="en-US" sz="18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763000" y="6561138"/>
            <a:ext cx="228600" cy="212725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787377"/>
              </p:ext>
            </p:extLst>
          </p:nvPr>
        </p:nvGraphicFramePr>
        <p:xfrm>
          <a:off x="1066800" y="1905000"/>
          <a:ext cx="6829237" cy="1524000"/>
        </p:xfrm>
        <a:graphic>
          <a:graphicData uri="http://schemas.openxmlformats.org/drawingml/2006/table">
            <a:tbl>
              <a:tblPr/>
              <a:tblGrid>
                <a:gridCol w="731705"/>
                <a:gridCol w="871076"/>
                <a:gridCol w="871076"/>
                <a:gridCol w="871076"/>
                <a:gridCol w="871076"/>
                <a:gridCol w="871076"/>
                <a:gridCol w="871076"/>
                <a:gridCol w="871076"/>
              </a:tblGrid>
              <a:tr h="26670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 of AMSR Cycle Reads Above Threshold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Apr-15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Dec-15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Mar-16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&gt;1000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&gt;250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15-day lag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45-day lag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7086600" y="3352800"/>
            <a:ext cx="8517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842700" y="3352800"/>
            <a:ext cx="13906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892708"/>
              </p:ext>
            </p:extLst>
          </p:nvPr>
        </p:nvGraphicFramePr>
        <p:xfrm>
          <a:off x="1066798" y="4419600"/>
          <a:ext cx="6829237" cy="1790700"/>
        </p:xfrm>
        <a:graphic>
          <a:graphicData uri="http://schemas.openxmlformats.org/drawingml/2006/table">
            <a:tbl>
              <a:tblPr/>
              <a:tblGrid>
                <a:gridCol w="731705"/>
                <a:gridCol w="871076"/>
                <a:gridCol w="871076"/>
                <a:gridCol w="871076"/>
                <a:gridCol w="871076"/>
                <a:gridCol w="871076"/>
                <a:gridCol w="871076"/>
                <a:gridCol w="871076"/>
              </a:tblGrid>
              <a:tr h="26670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- Count of AMSR Cycle Reads Above Threshold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Apr-15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Dec-15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Mar-16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&gt;1000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&gt;250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10,326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15-day lag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45-day lag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flipH="1">
            <a:off x="3786091" y="6146074"/>
            <a:ext cx="13906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086600" y="6159137"/>
            <a:ext cx="6953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64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334000"/>
          </a:xfrm>
        </p:spPr>
        <p:txBody>
          <a:bodyPr/>
          <a:lstStyle/>
          <a:p>
            <a:r>
              <a:rPr lang="en-US" altLang="en-US" dirty="0" smtClean="0"/>
              <a:t>SMT Help Desk Calls	590	(</a:t>
            </a:r>
            <a:r>
              <a:rPr lang="en-US" altLang="en-US" dirty="0" smtClean="0">
                <a:solidFill>
                  <a:srgbClr val="FF0000"/>
                </a:solidFill>
              </a:rPr>
              <a:t>-15</a:t>
            </a:r>
            <a:r>
              <a:rPr lang="en-US" altLang="en-US" dirty="0" smtClean="0"/>
              <a:t>) </a:t>
            </a:r>
            <a:r>
              <a:rPr lang="en-US" altLang="en-US" sz="1600" dirty="0" smtClean="0"/>
              <a:t>{9/15 = 517}</a:t>
            </a:r>
            <a:endParaRPr lang="en-US" altLang="en-US" dirty="0" smtClean="0"/>
          </a:p>
          <a:p>
            <a:endParaRPr lang="en-US" altLang="en-US" sz="1200" dirty="0" smtClean="0"/>
          </a:p>
          <a:p>
            <a:r>
              <a:rPr lang="en-US" altLang="en-US" dirty="0" smtClean="0"/>
              <a:t>SMT Help Desk Tickets	482	(</a:t>
            </a:r>
            <a:r>
              <a:rPr lang="en-US" altLang="en-US" dirty="0">
                <a:solidFill>
                  <a:srgbClr val="FF0000"/>
                </a:solidFill>
              </a:rPr>
              <a:t>-73</a:t>
            </a:r>
            <a:r>
              <a:rPr lang="en-US" altLang="en-US" dirty="0" smtClean="0"/>
              <a:t>) </a:t>
            </a:r>
            <a:r>
              <a:rPr lang="en-US" altLang="en-US" sz="1600" dirty="0" smtClean="0"/>
              <a:t>{9/15 </a:t>
            </a:r>
            <a:r>
              <a:rPr lang="en-US" altLang="en-US" sz="1600" dirty="0"/>
              <a:t>= </a:t>
            </a:r>
            <a:r>
              <a:rPr lang="en-US" altLang="en-US" sz="1600" dirty="0" smtClean="0"/>
              <a:t>512}</a:t>
            </a:r>
          </a:p>
          <a:p>
            <a:pPr lvl="1"/>
            <a:r>
              <a:rPr lang="en-US" altLang="en-US" dirty="0" smtClean="0"/>
              <a:t>Residential = 419 </a:t>
            </a:r>
            <a:r>
              <a:rPr lang="en-US" altLang="en-US" sz="2400" dirty="0" smtClean="0"/>
              <a:t>(</a:t>
            </a:r>
            <a:r>
              <a:rPr lang="en-US" altLang="en-US" sz="2400" dirty="0" smtClean="0">
                <a:solidFill>
                  <a:srgbClr val="FF0000"/>
                </a:solidFill>
              </a:rPr>
              <a:t>-41</a:t>
            </a:r>
            <a:r>
              <a:rPr lang="en-US" altLang="en-US" sz="2400" dirty="0" smtClean="0"/>
              <a:t>)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GUI access issues = 81 (</a:t>
            </a:r>
            <a:r>
              <a:rPr lang="en-US" altLang="en-US" sz="2400" dirty="0">
                <a:solidFill>
                  <a:srgbClr val="FF0000"/>
                </a:solidFill>
              </a:rPr>
              <a:t>-22</a:t>
            </a:r>
            <a:r>
              <a:rPr lang="en-US" altLang="en-US" dirty="0" smtClean="0"/>
              <a:t>)  {U/ID &amp; P/W Invalid}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2"/>
            <a:r>
              <a:rPr lang="en-US" altLang="en-US" dirty="0" smtClean="0"/>
              <a:t>Registration issues = 164 (</a:t>
            </a:r>
            <a:r>
              <a:rPr lang="en-US" altLang="en-US" sz="2400" dirty="0">
                <a:solidFill>
                  <a:srgbClr val="FF0000"/>
                </a:solidFill>
              </a:rPr>
              <a:t>-58</a:t>
            </a:r>
            <a:r>
              <a:rPr lang="en-US" altLang="en-US" dirty="0" smtClean="0"/>
              <a:t>)  {Typo errors}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SMT Registered Users (Res)	75,492 (+2,530)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ESIs in SMT			7,220,066 (+25,861)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Active Meters in SMT	7,156,140 (+27,199)</a:t>
            </a:r>
          </a:p>
          <a:p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u="sng" dirty="0" smtClean="0"/>
              <a:t>Selected SMT Statistics - September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D1497-312A-4FAA-9417-B4986404EB7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8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486400"/>
          </a:xfrm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altLang="en-US" b="1" i="1" u="sng" dirty="0" smtClean="0"/>
              <a:t>Active</a:t>
            </a:r>
            <a:r>
              <a:rPr lang="en-US" altLang="en-US" dirty="0" smtClean="0"/>
              <a:t> Energy Data Agreements  1,538 </a:t>
            </a:r>
            <a:r>
              <a:rPr lang="en-US" altLang="en-US" sz="1600" dirty="0" smtClean="0"/>
              <a:t>(10/1/16)</a:t>
            </a:r>
            <a:endParaRPr lang="en-US" altLang="en-US" b="1" i="1" u="sng" dirty="0" smtClean="0"/>
          </a:p>
          <a:p>
            <a:r>
              <a:rPr lang="en-US" altLang="en-US" b="1" i="1" u="sng" dirty="0" smtClean="0"/>
              <a:t>Total </a:t>
            </a:r>
            <a:r>
              <a:rPr lang="en-US" altLang="en-US" dirty="0" smtClean="0"/>
              <a:t>* Energy Data Agreements 1,789 (+45)</a:t>
            </a:r>
            <a:endParaRPr lang="en-US" altLang="en-US" dirty="0" smtClean="0">
              <a:ln>
                <a:solidFill>
                  <a:srgbClr val="FF0000"/>
                </a:solidFill>
              </a:ln>
              <a:effectLst>
                <a:outerShdw blurRad="50800" dist="50800" dir="5400000" algn="ctr" rotWithShape="0">
                  <a:srgbClr val="7030A0"/>
                </a:outerShdw>
              </a:effectLst>
            </a:endParaRPr>
          </a:p>
          <a:p>
            <a:pPr marL="392113" lvl="1" indent="0"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* </a:t>
            </a:r>
            <a:r>
              <a:rPr lang="en-US" altLang="en-US" dirty="0"/>
              <a:t>Active and Pending</a:t>
            </a:r>
          </a:p>
          <a:p>
            <a:pPr lvl="1"/>
            <a:r>
              <a:rPr lang="en-US" altLang="en-US" dirty="0" smtClean="0"/>
              <a:t>AEPN = 11; CNP = 729; </a:t>
            </a:r>
            <a:r>
              <a:rPr lang="en-US" altLang="en-US" dirty="0" err="1" smtClean="0"/>
              <a:t>Oncor</a:t>
            </a:r>
            <a:r>
              <a:rPr lang="en-US" altLang="en-US" dirty="0" smtClean="0"/>
              <a:t> = 754; TNMP = 42</a:t>
            </a:r>
          </a:p>
          <a:p>
            <a:r>
              <a:rPr lang="en-US" altLang="en-US" dirty="0" smtClean="0"/>
              <a:t>HAN Device Agreements		251 (</a:t>
            </a:r>
            <a:r>
              <a:rPr lang="en-US" altLang="en-US" dirty="0">
                <a:solidFill>
                  <a:srgbClr val="FF0000"/>
                </a:solidFill>
              </a:rPr>
              <a:t>-141</a:t>
            </a:r>
            <a:r>
              <a:rPr lang="en-US" altLang="en-US" dirty="0" smtClean="0"/>
              <a:t>)</a:t>
            </a:r>
          </a:p>
          <a:p>
            <a:r>
              <a:rPr lang="en-US" altLang="en-US" dirty="0" smtClean="0"/>
              <a:t>HAN Devices				9,078 (</a:t>
            </a:r>
            <a:r>
              <a:rPr lang="en-US" altLang="en-US" dirty="0" smtClean="0">
                <a:solidFill>
                  <a:srgbClr val="FF0000"/>
                </a:solidFill>
              </a:rPr>
              <a:t>-191</a:t>
            </a:r>
            <a:r>
              <a:rPr lang="en-US" altLang="en-US" dirty="0" smtClean="0"/>
              <a:t>)</a:t>
            </a:r>
          </a:p>
          <a:p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Parties Registered @ SMT	106 (</a:t>
            </a:r>
            <a:r>
              <a:rPr lang="en-US" altLang="en-US" dirty="0">
                <a:solidFill>
                  <a:srgbClr val="FF0000"/>
                </a:solidFill>
              </a:rPr>
              <a:t>-10</a:t>
            </a:r>
            <a:r>
              <a:rPr lang="en-US" altLang="en-US" dirty="0" smtClean="0"/>
              <a:t>)</a:t>
            </a:r>
          </a:p>
          <a:p>
            <a:r>
              <a:rPr lang="en-US" altLang="en-US" dirty="0" smtClean="0"/>
              <a:t>REPs Registered @ SMT		112 (+2)</a:t>
            </a:r>
          </a:p>
          <a:p>
            <a:r>
              <a:rPr lang="en-US" altLang="en-US" dirty="0" smtClean="0"/>
              <a:t>On Demand Reads</a:t>
            </a:r>
          </a:p>
          <a:p>
            <a:pPr lvl="1"/>
            <a:r>
              <a:rPr lang="en-US" altLang="en-US" dirty="0" smtClean="0"/>
              <a:t>Customer				7,195</a:t>
            </a:r>
          </a:p>
          <a:p>
            <a:pPr lvl="1"/>
            <a:r>
              <a:rPr lang="en-US" altLang="en-US" dirty="0" smtClean="0"/>
              <a:t>REP					9</a:t>
            </a:r>
          </a:p>
          <a:p>
            <a:pPr lvl="1"/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Party					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u="sng" dirty="0" smtClean="0"/>
              <a:t>September Stats – Cont.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0114D9-D508-4C34-96DD-D6C0A32E813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41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2"/>
          </a:xfrm>
        </p:spPr>
        <p:txBody>
          <a:bodyPr/>
          <a:lstStyle/>
          <a:p>
            <a:pPr marL="109537" indent="0" algn="ctr" eaLnBrk="1" hangingPunct="1">
              <a:buNone/>
            </a:pPr>
            <a:endParaRPr lang="en-US" altLang="en-US" sz="3600" b="1" dirty="0" smtClean="0"/>
          </a:p>
          <a:p>
            <a:pPr marL="109537" indent="0" algn="ctr" eaLnBrk="1" hangingPunct="1">
              <a:buNone/>
            </a:pPr>
            <a:r>
              <a:rPr lang="en-US" altLang="en-US" sz="3600" b="1" dirty="0" smtClean="0"/>
              <a:t>November 15,  9:30 – 3:00</a:t>
            </a:r>
            <a:endParaRPr lang="en-US" altLang="en-US" sz="3600" b="1" dirty="0" smtClean="0">
              <a:solidFill>
                <a:srgbClr val="FF0000"/>
              </a:solidFill>
            </a:endParaRPr>
          </a:p>
          <a:p>
            <a:pPr marL="109537" indent="0" algn="ctr" eaLnBrk="1" hangingPunct="1">
              <a:buNone/>
            </a:pPr>
            <a:r>
              <a:rPr lang="en-US" altLang="en-US" sz="3600" b="1" dirty="0" smtClean="0"/>
              <a:t>F-T-F and WebEx</a:t>
            </a:r>
          </a:p>
          <a:p>
            <a:pPr marL="109537" indent="0" algn="ctr" eaLnBrk="1" hangingPunct="1">
              <a:buNone/>
            </a:pPr>
            <a:r>
              <a:rPr lang="en-US" altLang="en-US" sz="3600" b="1" dirty="0" smtClean="0"/>
              <a:t>ERCOT MET Center Room 168</a:t>
            </a:r>
            <a:endParaRPr lang="en-US" altLang="en-US" sz="3600" b="1" dirty="0"/>
          </a:p>
          <a:p>
            <a:pPr marL="109537" indent="0" eaLnBrk="1" hangingPunct="1">
              <a:buNone/>
            </a:pPr>
            <a:endParaRPr lang="en-US" altLang="en-US" sz="2000" dirty="0" smtClean="0"/>
          </a:p>
          <a:p>
            <a:pPr marL="392113" lvl="1" indent="0" algn="ctr" eaLnBrk="1" hangingPunct="1">
              <a:buNone/>
            </a:pPr>
            <a:endParaRPr lang="en-US" altLang="en-US" sz="3200" b="1" dirty="0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DBFE05-8710-4CD8-ACF2-8476A2CF306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/>
              <a:t>Next Meeting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F1C0EE-50F3-48D4-8A7B-25B902767B7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alt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1027" name="Picture 3" descr="C:\Users\iv3i\AppData\Local\Microsoft\Windows\Temporary Internet Files\Content.IE5\AAWN31BQ\question-mark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0"/>
            <a:ext cx="54864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6624</TotalTime>
  <Words>339</Words>
  <Application>Microsoft Office PowerPoint</Application>
  <PresentationFormat>On-screen Show (4:3)</PresentationFormat>
  <Paragraphs>155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S&amp;C-2010</vt:lpstr>
      <vt:lpstr>Advanced Metering Working Group (AMWG)</vt:lpstr>
      <vt:lpstr>Noteworthy October Meeting Items</vt:lpstr>
      <vt:lpstr>October Meeting Items, cont.</vt:lpstr>
      <vt:lpstr>AMSR Cycle Read Analysis</vt:lpstr>
      <vt:lpstr>Selected SMT Statistics - September</vt:lpstr>
      <vt:lpstr>September Stats – Cont.</vt:lpstr>
      <vt:lpstr>Next Meeting</vt:lpstr>
      <vt:lpstr>Questions?</vt:lpstr>
    </vt:vector>
  </TitlesOfParts>
  <Company>EFH Corporate Services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Metering Working Group (AMWG)</dc:title>
  <dc:creator>Schatz, John</dc:creator>
  <cp:lastModifiedBy>Schatz, John</cp:lastModifiedBy>
  <cp:revision>227</cp:revision>
  <cp:lastPrinted>2016-10-18T19:04:48Z</cp:lastPrinted>
  <dcterms:created xsi:type="dcterms:W3CDTF">2014-12-16T20:53:10Z</dcterms:created>
  <dcterms:modified xsi:type="dcterms:W3CDTF">2016-10-18T19:20:25Z</dcterms:modified>
</cp:coreProperties>
</file>