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1"/>
  </p:notesMasterIdLst>
  <p:sldIdLst>
    <p:sldId id="256" r:id="rId3"/>
    <p:sldId id="270" r:id="rId4"/>
    <p:sldId id="276" r:id="rId5"/>
    <p:sldId id="273" r:id="rId6"/>
    <p:sldId id="268" r:id="rId7"/>
    <p:sldId id="269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 varScale="1">
        <p:scale>
          <a:sx n="110" d="100"/>
          <a:sy n="110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7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7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10/18/2016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l" eaLnBrk="1" hangingPunct="1"/>
            <a:r>
              <a:rPr lang="en-US" altLang="en-US" dirty="0" smtClean="0"/>
              <a:t>Update to RMS</a:t>
            </a:r>
          </a:p>
          <a:p>
            <a:pPr marR="0" algn="l" eaLnBrk="1" hangingPunct="1"/>
            <a:r>
              <a:rPr lang="en-US" altLang="en-US" dirty="0" smtClean="0"/>
              <a:t>November 1, 2016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68900"/>
          </a:xfrm>
        </p:spPr>
        <p:txBody>
          <a:bodyPr/>
          <a:lstStyle/>
          <a:p>
            <a:r>
              <a:rPr lang="en-US" altLang="en-US" dirty="0" smtClean="0"/>
              <a:t>Reviewed AMS Volume &amp; Count Report with a  +/- 2 kWh threshold (details to follow)</a:t>
            </a:r>
          </a:p>
          <a:p>
            <a:endParaRPr lang="en-US" altLang="en-US" sz="800" dirty="0" smtClean="0"/>
          </a:p>
          <a:p>
            <a:r>
              <a:rPr lang="en-US" altLang="en-US" dirty="0" smtClean="0"/>
              <a:t>ERCOT presentation re: update of ERCOT’s External Web Services (EWS)</a:t>
            </a:r>
          </a:p>
          <a:p>
            <a:endParaRPr lang="en-US" altLang="en-US" sz="800" dirty="0" smtClean="0"/>
          </a:p>
          <a:p>
            <a:r>
              <a:rPr lang="en-US" altLang="en-US" dirty="0" smtClean="0"/>
              <a:t>Sept. 17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Release successfully implemented</a:t>
            </a:r>
          </a:p>
          <a:p>
            <a:endParaRPr lang="en-US" altLang="en-US" sz="800" dirty="0" smtClean="0"/>
          </a:p>
          <a:p>
            <a:r>
              <a:rPr lang="en-US" altLang="en-US" dirty="0" smtClean="0"/>
              <a:t>Oct. 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through 15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DR </a:t>
            </a:r>
            <a:r>
              <a:rPr lang="en-US" altLang="en-US" dirty="0" smtClean="0"/>
              <a:t>exercise - successful</a:t>
            </a:r>
            <a:endParaRPr lang="en-US" altLang="en-US" dirty="0" smtClean="0"/>
          </a:p>
          <a:p>
            <a:endParaRPr lang="en-US" altLang="en-US" sz="800" dirty="0" smtClean="0"/>
          </a:p>
          <a:p>
            <a:r>
              <a:rPr lang="en-US" altLang="en-US" dirty="0" smtClean="0"/>
              <a:t>Nov. 19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regular maintenance</a:t>
            </a:r>
          </a:p>
          <a:p>
            <a:endParaRPr lang="en-US" altLang="en-US" sz="800" dirty="0"/>
          </a:p>
          <a:p>
            <a:r>
              <a:rPr lang="en-US" altLang="en-US" dirty="0" smtClean="0"/>
              <a:t>Dec. 17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minor release</a:t>
            </a:r>
          </a:p>
          <a:p>
            <a:pPr lvl="1"/>
            <a:r>
              <a:rPr lang="en-US" altLang="en-US" dirty="0" smtClean="0"/>
              <a:t>Multiple meter issue; hyphenated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 names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 smtClean="0"/>
              <a:t>Noteworthy October Meeting Items</a:t>
            </a:r>
            <a:endParaRPr lang="en-US" sz="4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61424" cy="4864100"/>
          </a:xfrm>
        </p:spPr>
        <p:txBody>
          <a:bodyPr/>
          <a:lstStyle/>
          <a:p>
            <a:r>
              <a:rPr lang="en-US" dirty="0" smtClean="0"/>
              <a:t>Reviewed SMT Monthly Market Reports</a:t>
            </a:r>
          </a:p>
          <a:p>
            <a:pPr lvl="1"/>
            <a:r>
              <a:rPr lang="en-US" dirty="0" smtClean="0"/>
              <a:t>9,076 August ODRs represented 1,549 ESIs</a:t>
            </a:r>
          </a:p>
          <a:p>
            <a:pPr lvl="1"/>
            <a:r>
              <a:rPr lang="en-US" dirty="0" smtClean="0"/>
              <a:t>ROR Validation category is a dumping ground for other issues (e.g., 3 of 81 issues were true ROR validation issues)</a:t>
            </a:r>
          </a:p>
          <a:p>
            <a:endParaRPr lang="en-US" sz="800" dirty="0" smtClean="0"/>
          </a:p>
          <a:p>
            <a:r>
              <a:rPr lang="en-US" dirty="0" smtClean="0"/>
              <a:t>Change Request Groupings</a:t>
            </a:r>
          </a:p>
          <a:p>
            <a:pPr lvl="1"/>
            <a:r>
              <a:rPr lang="en-US" dirty="0" smtClean="0"/>
              <a:t>31 Change Requests pending</a:t>
            </a:r>
          </a:p>
          <a:p>
            <a:pPr lvl="2"/>
            <a:r>
              <a:rPr lang="en-US" dirty="0" smtClean="0"/>
              <a:t>12 = customer usability improvement / 6 = SMT reporting</a:t>
            </a:r>
          </a:p>
          <a:p>
            <a:pPr lvl="2"/>
            <a:r>
              <a:rPr lang="en-US" dirty="0" smtClean="0"/>
              <a:t>7 = 3</a:t>
            </a:r>
            <a:r>
              <a:rPr lang="en-US" baseline="30000" dirty="0" smtClean="0"/>
              <a:t>rd</a:t>
            </a:r>
            <a:r>
              <a:rPr lang="en-US" dirty="0" smtClean="0"/>
              <a:t> Party enhancement / 6 = REP usability improvement</a:t>
            </a:r>
          </a:p>
          <a:p>
            <a:endParaRPr lang="en-US" sz="800" dirty="0" smtClean="0"/>
          </a:p>
          <a:p>
            <a:r>
              <a:rPr lang="en-US" dirty="0" smtClean="0"/>
              <a:t>Green Button Connect</a:t>
            </a:r>
          </a:p>
          <a:p>
            <a:pPr lvl="1"/>
            <a:r>
              <a:rPr lang="en-US" dirty="0" smtClean="0"/>
              <a:t>General overview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u="sng" dirty="0" smtClean="0"/>
              <a:t>October Meeting Items, cont.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AMSR Cycle Read Analysis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000" b="1" dirty="0" smtClean="0"/>
              <a:t>How many ESIs are there if the kWh delta was set at +/- 250 kWh?</a:t>
            </a:r>
          </a:p>
          <a:p>
            <a:endParaRPr lang="en-US" sz="2000" b="1" dirty="0"/>
          </a:p>
          <a:p>
            <a:endParaRPr lang="en-US" sz="2000" b="1" dirty="0" smtClean="0"/>
          </a:p>
          <a:p>
            <a:pPr marL="457200" lvl="1" indent="0">
              <a:buNone/>
            </a:pPr>
            <a:endParaRPr lang="en-US" sz="800" dirty="0" smtClean="0"/>
          </a:p>
          <a:p>
            <a:pPr marL="109537" indent="0">
              <a:buNone/>
            </a:pPr>
            <a:endParaRPr lang="en-US" sz="2000" b="1" dirty="0" smtClean="0"/>
          </a:p>
          <a:p>
            <a:pPr lvl="1"/>
            <a:endParaRPr lang="en-US" sz="1400" b="1" dirty="0" smtClean="0"/>
          </a:p>
          <a:p>
            <a:pPr lvl="1"/>
            <a:endParaRPr lang="en-US" sz="1400" b="1" dirty="0"/>
          </a:p>
          <a:p>
            <a:pPr lvl="1"/>
            <a:endParaRPr lang="en-US" sz="1400" b="1" dirty="0" smtClean="0"/>
          </a:p>
          <a:p>
            <a:r>
              <a:rPr lang="en-US" sz="1800" b="1" dirty="0"/>
              <a:t>How many ESIs are there if the kWh delta was set at +/- </a:t>
            </a:r>
            <a:r>
              <a:rPr lang="en-US" sz="1800" b="1" u="sng" dirty="0" smtClean="0"/>
              <a:t>2 kWh</a:t>
            </a:r>
            <a:r>
              <a:rPr lang="en-US" sz="1800" b="1" dirty="0"/>
              <a:t>?</a:t>
            </a:r>
          </a:p>
          <a:p>
            <a:endParaRPr lang="en-US" sz="1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87377"/>
              </p:ext>
            </p:extLst>
          </p:nvPr>
        </p:nvGraphicFramePr>
        <p:xfrm>
          <a:off x="1066800" y="1905000"/>
          <a:ext cx="6829237" cy="1524000"/>
        </p:xfrm>
        <a:graphic>
          <a:graphicData uri="http://schemas.openxmlformats.org/drawingml/2006/table">
            <a:tbl>
              <a:tblPr/>
              <a:tblGrid>
                <a:gridCol w="731705"/>
                <a:gridCol w="871076"/>
                <a:gridCol w="871076"/>
                <a:gridCol w="871076"/>
                <a:gridCol w="871076"/>
                <a:gridCol w="871076"/>
                <a:gridCol w="871076"/>
                <a:gridCol w="871076"/>
              </a:tblGrid>
              <a:tr h="2667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AMSR Cycle Reads Above Threshold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15-day lag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45-day lag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7086600" y="3352800"/>
            <a:ext cx="8517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842700" y="3352800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92708"/>
              </p:ext>
            </p:extLst>
          </p:nvPr>
        </p:nvGraphicFramePr>
        <p:xfrm>
          <a:off x="1066798" y="4419600"/>
          <a:ext cx="6829237" cy="1790700"/>
        </p:xfrm>
        <a:graphic>
          <a:graphicData uri="http://schemas.openxmlformats.org/drawingml/2006/table">
            <a:tbl>
              <a:tblPr/>
              <a:tblGrid>
                <a:gridCol w="731705"/>
                <a:gridCol w="871076"/>
                <a:gridCol w="871076"/>
                <a:gridCol w="871076"/>
                <a:gridCol w="871076"/>
                <a:gridCol w="871076"/>
                <a:gridCol w="871076"/>
                <a:gridCol w="871076"/>
              </a:tblGrid>
              <a:tr h="2667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- Count of AMSR Cycle Reads Above Threshold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10,326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15-day lag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45-day lag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H="1">
            <a:off x="3786091" y="6146074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6159137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590	(</a:t>
            </a:r>
            <a:r>
              <a:rPr lang="en-US" altLang="en-US" dirty="0" smtClean="0">
                <a:solidFill>
                  <a:srgbClr val="FF0000"/>
                </a:solidFill>
              </a:rPr>
              <a:t>-15</a:t>
            </a:r>
            <a:r>
              <a:rPr lang="en-US" altLang="en-US" dirty="0" smtClean="0"/>
              <a:t>) </a:t>
            </a:r>
            <a:r>
              <a:rPr lang="en-US" altLang="en-US" sz="1600" dirty="0" smtClean="0"/>
              <a:t>{9/15 = 517}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482	(</a:t>
            </a:r>
            <a:r>
              <a:rPr lang="en-US" altLang="en-US" dirty="0">
                <a:solidFill>
                  <a:srgbClr val="FF0000"/>
                </a:solidFill>
              </a:rPr>
              <a:t>-73</a:t>
            </a:r>
            <a:r>
              <a:rPr lang="en-US" altLang="en-US" dirty="0" smtClean="0"/>
              <a:t>) </a:t>
            </a:r>
            <a:r>
              <a:rPr lang="en-US" altLang="en-US" sz="1600" dirty="0" smtClean="0"/>
              <a:t>{9/15 </a:t>
            </a:r>
            <a:r>
              <a:rPr lang="en-US" altLang="en-US" sz="1600" dirty="0"/>
              <a:t>= </a:t>
            </a:r>
            <a:r>
              <a:rPr lang="en-US" altLang="en-US" sz="1600" dirty="0" smtClean="0"/>
              <a:t>512}</a:t>
            </a:r>
          </a:p>
          <a:p>
            <a:pPr lvl="1"/>
            <a:r>
              <a:rPr lang="en-US" altLang="en-US" dirty="0" smtClean="0"/>
              <a:t>Residential = 419 </a:t>
            </a:r>
            <a:r>
              <a:rPr lang="en-US" altLang="en-US" sz="2400" dirty="0" smtClean="0"/>
              <a:t>(</a:t>
            </a:r>
            <a:r>
              <a:rPr lang="en-US" altLang="en-US" sz="2400" dirty="0" smtClean="0">
                <a:solidFill>
                  <a:srgbClr val="FF0000"/>
                </a:solidFill>
              </a:rPr>
              <a:t>-41</a:t>
            </a:r>
            <a:r>
              <a:rPr lang="en-US" altLang="en-US" sz="2400" dirty="0" smtClean="0"/>
              <a:t>)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GUI access issues = 81 (</a:t>
            </a:r>
            <a:r>
              <a:rPr lang="en-US" altLang="en-US" sz="2400" dirty="0">
                <a:solidFill>
                  <a:srgbClr val="FF0000"/>
                </a:solidFill>
              </a:rPr>
              <a:t>-22</a:t>
            </a:r>
            <a:r>
              <a:rPr lang="en-US" altLang="en-US" dirty="0" smtClean="0"/>
              <a:t>)  {U/ID &amp; P/W Invalid}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Registration issues = 164 (</a:t>
            </a:r>
            <a:r>
              <a:rPr lang="en-US" altLang="en-US" sz="2400" dirty="0">
                <a:solidFill>
                  <a:srgbClr val="FF0000"/>
                </a:solidFill>
              </a:rPr>
              <a:t>-58</a:t>
            </a:r>
            <a:r>
              <a:rPr lang="en-US" altLang="en-US" dirty="0" smtClean="0"/>
              <a:t>)  {Typo errors}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75,492 (+2,530)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7,220,066 (+25,861)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7,156,140 (+27,199)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u="sng" dirty="0" smtClean="0"/>
              <a:t>Selected SMT Statistics - September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 smtClean="0"/>
              <a:t>Active</a:t>
            </a:r>
            <a:r>
              <a:rPr lang="en-US" altLang="en-US" dirty="0" smtClean="0"/>
              <a:t> Energy Data Agreements  1,538 </a:t>
            </a:r>
            <a:r>
              <a:rPr lang="en-US" altLang="en-US" sz="1600" dirty="0" smtClean="0"/>
              <a:t>(10/1/16)</a:t>
            </a:r>
            <a:endParaRPr lang="en-US" altLang="en-US" b="1" i="1" u="sng" dirty="0" smtClean="0"/>
          </a:p>
          <a:p>
            <a:r>
              <a:rPr lang="en-US" altLang="en-US" b="1" i="1" u="sng" dirty="0" smtClean="0"/>
              <a:t>Total </a:t>
            </a:r>
            <a:r>
              <a:rPr lang="en-US" altLang="en-US" dirty="0" smtClean="0"/>
              <a:t>* Energy Data Agreements 1,789 (+45)</a:t>
            </a:r>
            <a:endParaRPr lang="en-US" altLang="en-US" dirty="0" smtClean="0">
              <a:ln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* </a:t>
            </a:r>
            <a:r>
              <a:rPr lang="en-US" altLang="en-US" dirty="0"/>
              <a:t>Active and Pending</a:t>
            </a:r>
          </a:p>
          <a:p>
            <a:pPr lvl="1"/>
            <a:r>
              <a:rPr lang="en-US" altLang="en-US" dirty="0" smtClean="0"/>
              <a:t>AEPN = 11; CNP = 729;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754; TNMP = 42</a:t>
            </a:r>
          </a:p>
          <a:p>
            <a:r>
              <a:rPr lang="en-US" altLang="en-US" dirty="0" smtClean="0"/>
              <a:t>HAN Device Agreements		251 (</a:t>
            </a:r>
            <a:r>
              <a:rPr lang="en-US" altLang="en-US" dirty="0">
                <a:solidFill>
                  <a:srgbClr val="FF0000"/>
                </a:solidFill>
              </a:rPr>
              <a:t>-141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HAN Devices				9,078 (</a:t>
            </a:r>
            <a:r>
              <a:rPr lang="en-US" altLang="en-US" dirty="0" smtClean="0">
                <a:solidFill>
                  <a:srgbClr val="FF0000"/>
                </a:solidFill>
              </a:rPr>
              <a:t>-191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106 (</a:t>
            </a:r>
            <a:r>
              <a:rPr lang="en-US" altLang="en-US" dirty="0">
                <a:solidFill>
                  <a:srgbClr val="FF0000"/>
                </a:solidFill>
              </a:rPr>
              <a:t>-10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REPs Registered @ SMT		112 (+2)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				7,195</a:t>
            </a:r>
          </a:p>
          <a:p>
            <a:pPr lvl="1"/>
            <a:r>
              <a:rPr lang="en-US" altLang="en-US" dirty="0" smtClean="0"/>
              <a:t>REP					9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 smtClean="0"/>
              <a:t>September Stats – Cont.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endParaRPr lang="en-US" altLang="en-US" sz="3600" b="1" dirty="0" smtClean="0"/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November 15,  9:30 – 3:00</a:t>
            </a:r>
            <a:endParaRPr lang="en-US" altLang="en-US" sz="3600" b="1" dirty="0" smtClean="0">
              <a:solidFill>
                <a:srgbClr val="FF0000"/>
              </a:solidFill>
            </a:endParaRPr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F-T-F and WebEx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ERCOT MET Center Room 168</a:t>
            </a:r>
            <a:endParaRPr lang="en-US" altLang="en-US" sz="3600" b="1" dirty="0"/>
          </a:p>
          <a:p>
            <a:pPr marL="109537" indent="0" eaLnBrk="1" hangingPunct="1">
              <a:buNone/>
            </a:pPr>
            <a:endParaRPr lang="en-US" altLang="en-US" sz="2000" dirty="0" smtClean="0"/>
          </a:p>
          <a:p>
            <a:pPr marL="392113" lvl="1" indent="0" algn="ctr" eaLnBrk="1" hangingPunct="1">
              <a:buNone/>
            </a:pPr>
            <a:endParaRPr lang="en-US" altLang="en-US" sz="3200" b="1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Next Meeting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6624</TotalTime>
  <Words>339</Words>
  <Application>Microsoft Office PowerPoint</Application>
  <PresentationFormat>On-screen Show (4:3)</PresentationFormat>
  <Paragraphs>155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S&amp;C-2010</vt:lpstr>
      <vt:lpstr>Advanced Metering Working Group (AMWG)</vt:lpstr>
      <vt:lpstr>Noteworthy October Meeting Items</vt:lpstr>
      <vt:lpstr>October Meeting Items, cont.</vt:lpstr>
      <vt:lpstr>AMSR Cycle Read Analysis</vt:lpstr>
      <vt:lpstr>Selected SMT Statistics - September</vt:lpstr>
      <vt:lpstr>September Stats – Cont.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227</cp:revision>
  <cp:lastPrinted>2016-10-18T19:04:48Z</cp:lastPrinted>
  <dcterms:created xsi:type="dcterms:W3CDTF">2014-12-16T20:53:10Z</dcterms:created>
  <dcterms:modified xsi:type="dcterms:W3CDTF">2016-10-18T19:20:25Z</dcterms:modified>
</cp:coreProperties>
</file>