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3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9DD6-B7C6-43FA-83BF-EEDA17628E9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7E81-FC09-47CC-8CC6-7E9486B8C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21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9DD6-B7C6-43FA-83BF-EEDA17628E9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7E81-FC09-47CC-8CC6-7E9486B8C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896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9DD6-B7C6-43FA-83BF-EEDA17628E9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7E81-FC09-47CC-8CC6-7E9486B8C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3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9DD6-B7C6-43FA-83BF-EEDA17628E9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7E81-FC09-47CC-8CC6-7E9486B8C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98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9DD6-B7C6-43FA-83BF-EEDA17628E9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7E81-FC09-47CC-8CC6-7E9486B8C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01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9DD6-B7C6-43FA-83BF-EEDA17628E9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7E81-FC09-47CC-8CC6-7E9486B8C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60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9DD6-B7C6-43FA-83BF-EEDA17628E9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7E81-FC09-47CC-8CC6-7E9486B8C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75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9DD6-B7C6-43FA-83BF-EEDA17628E9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7E81-FC09-47CC-8CC6-7E9486B8C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401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9DD6-B7C6-43FA-83BF-EEDA17628E9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7E81-FC09-47CC-8CC6-7E9486B8C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68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9DD6-B7C6-43FA-83BF-EEDA17628E9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7E81-FC09-47CC-8CC6-7E9486B8C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46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9DD6-B7C6-43FA-83BF-EEDA17628E9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27E81-FC09-47CC-8CC6-7E9486B8C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81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E9DD6-B7C6-43FA-83BF-EEDA17628E9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27E81-FC09-47CC-8CC6-7E9486B8C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95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4109921" y="1143330"/>
            <a:ext cx="1990610" cy="2224109"/>
          </a:xfrm>
          <a:custGeom>
            <a:avLst/>
            <a:gdLst>
              <a:gd name="connsiteX0" fmla="*/ 0 w 1224632"/>
              <a:gd name="connsiteY0" fmla="*/ 0 h 1849120"/>
              <a:gd name="connsiteX1" fmla="*/ 1224632 w 1224632"/>
              <a:gd name="connsiteY1" fmla="*/ 0 h 1849120"/>
              <a:gd name="connsiteX2" fmla="*/ 1224632 w 1224632"/>
              <a:gd name="connsiteY2" fmla="*/ 1849120 h 1849120"/>
              <a:gd name="connsiteX3" fmla="*/ 0 w 1224632"/>
              <a:gd name="connsiteY3" fmla="*/ 1849120 h 1849120"/>
              <a:gd name="connsiteX4" fmla="*/ 0 w 1224632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4632" h="1849120">
                <a:moveTo>
                  <a:pt x="0" y="0"/>
                </a:moveTo>
                <a:lnTo>
                  <a:pt x="1224632" y="0"/>
                </a:lnTo>
                <a:lnTo>
                  <a:pt x="1224632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28016" rIns="0" bIns="128016" numCol="1" spcCol="1270" anchor="b" anchorCtr="0">
            <a:noAutofit/>
          </a:bodyPr>
          <a:lstStyle/>
          <a:p>
            <a:pPr marL="0" lvl="1" indent="0" algn="ctr" defTabSz="622300">
              <a:lnSpc>
                <a:spcPct val="90000"/>
              </a:lnSpc>
              <a:spcBef>
                <a:spcPts val="300"/>
              </a:spcBef>
            </a:pPr>
            <a:endParaRPr lang="en-US" sz="1400" b="1" dirty="0">
              <a:solidFill>
                <a:srgbClr val="000000"/>
              </a:solidFill>
              <a:ea typeface="ＭＳ Ｐゴシック"/>
            </a:endParaRPr>
          </a:p>
          <a:p>
            <a:pPr marL="0" lvl="1" indent="0" algn="ctr" defTabSz="622300">
              <a:lnSpc>
                <a:spcPct val="90000"/>
              </a:lnSpc>
              <a:spcBef>
                <a:spcPts val="300"/>
              </a:spcBef>
              <a:buChar char="••"/>
            </a:pPr>
            <a:r>
              <a:rPr lang="en-US" sz="1400" b="1" kern="1200" dirty="0" smtClean="0">
                <a:solidFill>
                  <a:srgbClr val="000000"/>
                </a:solidFill>
                <a:ea typeface="ＭＳ Ｐゴシック"/>
              </a:rPr>
              <a:t>R3</a:t>
            </a:r>
            <a:endParaRPr lang="en-US" sz="1400" b="1" kern="1200" dirty="0">
              <a:solidFill>
                <a:srgbClr val="000000"/>
              </a:solidFill>
              <a:ea typeface="ＭＳ Ｐゴシック"/>
            </a:endParaRP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kern="1200" dirty="0" smtClean="0">
                <a:solidFill>
                  <a:srgbClr val="000000"/>
                </a:solidFill>
                <a:ea typeface="ＭＳ Ｐゴシック"/>
              </a:rPr>
              <a:t>Determine </a:t>
            </a:r>
            <a:r>
              <a:rPr lang="en-US" sz="1400" kern="1200" dirty="0" smtClean="0">
                <a:solidFill>
                  <a:srgbClr val="000000"/>
                </a:solidFill>
                <a:ea typeface="ＭＳ Ｐゴシック"/>
              </a:rPr>
              <a:t>System </a:t>
            </a:r>
            <a:r>
              <a:rPr lang="en-US" sz="1400" kern="1200" dirty="0" smtClean="0">
                <a:solidFill>
                  <a:srgbClr val="000000"/>
                </a:solidFill>
                <a:ea typeface="ＭＳ Ｐゴシック"/>
              </a:rPr>
              <a:t>Steady State </a:t>
            </a:r>
            <a:r>
              <a:rPr lang="en-US" sz="1400" dirty="0">
                <a:solidFill>
                  <a:srgbClr val="000000"/>
                </a:solidFill>
                <a:ea typeface="ＭＳ Ｐゴシック"/>
              </a:rPr>
              <a:t>Voltage Criteria for </a:t>
            </a:r>
            <a:r>
              <a:rPr lang="en-US" sz="1400" dirty="0" smtClean="0">
                <a:solidFill>
                  <a:srgbClr val="000000"/>
                </a:solidFill>
                <a:ea typeface="ＭＳ Ｐゴシック"/>
              </a:rPr>
              <a:t>System </a:t>
            </a:r>
            <a:r>
              <a:rPr lang="en-US" sz="1400" dirty="0" smtClean="0">
                <a:solidFill>
                  <a:srgbClr val="000000"/>
                </a:solidFill>
                <a:ea typeface="ＭＳ Ｐゴシック"/>
              </a:rPr>
              <a:t>Performance</a:t>
            </a: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dirty="0" smtClean="0">
                <a:solidFill>
                  <a:srgbClr val="000000"/>
                </a:solidFill>
                <a:ea typeface="ＭＳ Ｐゴシック"/>
              </a:rPr>
              <a:t>Per Table 1.</a:t>
            </a:r>
            <a:endParaRPr lang="en-US" sz="1400" kern="1200" dirty="0" smtClean="0">
              <a:solidFill>
                <a:srgbClr val="000000"/>
              </a:solidFill>
              <a:ea typeface="ＭＳ Ｐゴシック"/>
            </a:endParaRP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dirty="0" smtClean="0">
                <a:solidFill>
                  <a:srgbClr val="0000FF"/>
                </a:solidFill>
                <a:ea typeface="ＭＳ Ｐゴシック"/>
              </a:rPr>
              <a:t>To </a:t>
            </a:r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be completed by</a:t>
            </a:r>
            <a:endParaRPr lang="en-US" sz="1400" b="1" u="sng" dirty="0" smtClean="0">
              <a:solidFill>
                <a:srgbClr val="0000FF"/>
              </a:solidFill>
              <a:ea typeface="ＭＳ Ｐゴシック"/>
            </a:endParaRP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07/01/2019</a:t>
            </a: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Enforceable as of </a:t>
            </a:r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01/01/2022</a:t>
            </a: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6157804" y="1215219"/>
            <a:ext cx="1624374" cy="2052376"/>
          </a:xfrm>
          <a:custGeom>
            <a:avLst/>
            <a:gdLst>
              <a:gd name="connsiteX0" fmla="*/ 0 w 1224632"/>
              <a:gd name="connsiteY0" fmla="*/ 0 h 1849120"/>
              <a:gd name="connsiteX1" fmla="*/ 1224632 w 1224632"/>
              <a:gd name="connsiteY1" fmla="*/ 0 h 1849120"/>
              <a:gd name="connsiteX2" fmla="*/ 1224632 w 1224632"/>
              <a:gd name="connsiteY2" fmla="*/ 1849120 h 1849120"/>
              <a:gd name="connsiteX3" fmla="*/ 0 w 1224632"/>
              <a:gd name="connsiteY3" fmla="*/ 1849120 h 1849120"/>
              <a:gd name="connsiteX4" fmla="*/ 0 w 1224632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4632" h="1849120">
                <a:moveTo>
                  <a:pt x="0" y="0"/>
                </a:moveTo>
                <a:lnTo>
                  <a:pt x="1224632" y="0"/>
                </a:lnTo>
                <a:lnTo>
                  <a:pt x="1224632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lvl="1" indent="0" algn="ctr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400" b="1" kern="1200" dirty="0" smtClean="0">
                <a:solidFill>
                  <a:srgbClr val="000000"/>
                </a:solidFill>
                <a:ea typeface="ＭＳ Ｐゴシック"/>
              </a:rPr>
              <a:t>R7</a:t>
            </a:r>
            <a:endParaRPr lang="en-US" sz="1400" b="1" kern="1200" dirty="0">
              <a:solidFill>
                <a:srgbClr val="000000"/>
              </a:solidFill>
              <a:ea typeface="ＭＳ Ｐゴシック"/>
            </a:endParaRPr>
          </a:p>
          <a:p>
            <a:pPr marL="0" lvl="1" indent="0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kern="1200" dirty="0" smtClean="0">
                <a:solidFill>
                  <a:srgbClr val="000000"/>
                </a:solidFill>
                <a:ea typeface="ＭＳ Ｐゴシック"/>
              </a:rPr>
              <a:t>Corrective </a:t>
            </a:r>
            <a:r>
              <a:rPr lang="en-US" sz="1400" kern="1200" dirty="0" smtClean="0">
                <a:solidFill>
                  <a:srgbClr val="000000"/>
                </a:solidFill>
                <a:ea typeface="ＭＳ Ｐゴシック"/>
              </a:rPr>
              <a:t>Action</a:t>
            </a:r>
          </a:p>
          <a:p>
            <a:pPr marL="0" lvl="1" indent="0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kern="1200" dirty="0" smtClean="0">
                <a:solidFill>
                  <a:srgbClr val="000000"/>
                </a:solidFill>
                <a:ea typeface="ＭＳ Ｐゴシック"/>
              </a:rPr>
              <a:t>Plan</a:t>
            </a:r>
            <a:endParaRPr lang="en-US" sz="1400" kern="1200" dirty="0" smtClean="0">
              <a:solidFill>
                <a:srgbClr val="000000"/>
              </a:solidFill>
              <a:ea typeface="ＭＳ Ｐゴシック"/>
            </a:endParaRP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To be completed by</a:t>
            </a: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07/01/2019</a:t>
            </a: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Enforceable </a:t>
            </a:r>
            <a:r>
              <a:rPr lang="en-US" sz="1400" dirty="0" smtClean="0">
                <a:solidFill>
                  <a:srgbClr val="0000FF"/>
                </a:solidFill>
                <a:ea typeface="ＭＳ Ｐゴシック"/>
              </a:rPr>
              <a:t>as </a:t>
            </a:r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of </a:t>
            </a:r>
            <a:endParaRPr lang="en-US" sz="1400" dirty="0" smtClean="0">
              <a:solidFill>
                <a:srgbClr val="0000FF"/>
              </a:solidFill>
              <a:ea typeface="ＭＳ Ｐゴシック"/>
            </a:endParaRP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01/01/2022</a:t>
            </a: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</p:txBody>
      </p:sp>
      <p:sp>
        <p:nvSpPr>
          <p:cNvPr id="6" name="Notched Right Arrow 5"/>
          <p:cNvSpPr/>
          <p:nvPr/>
        </p:nvSpPr>
        <p:spPr>
          <a:xfrm>
            <a:off x="457200" y="2910839"/>
            <a:ext cx="8153400" cy="1849120"/>
          </a:xfrm>
          <a:prstGeom prst="notchedRightArrow">
            <a:avLst/>
          </a:prstGeom>
          <a:solidFill>
            <a:srgbClr val="204C81">
              <a:tint val="40000"/>
              <a:hueOff val="0"/>
              <a:satOff val="0"/>
              <a:lumOff val="0"/>
              <a:alphaOff val="0"/>
            </a:srgbClr>
          </a:solidFill>
          <a:ln>
            <a:noFill/>
          </a:ln>
          <a:effectLst/>
        </p:spPr>
        <p:style>
          <a:lnRef idx="0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Title 1"/>
          <p:cNvSpPr txBox="1">
            <a:spLocks/>
          </p:cNvSpPr>
          <p:nvPr/>
        </p:nvSpPr>
        <p:spPr>
          <a:xfrm>
            <a:off x="228600" y="111555"/>
            <a:ext cx="8229600" cy="8251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chemeClr val="bg1"/>
                </a:solidFill>
              </a:rPr>
              <a:t>PDGTF Implementation </a:t>
            </a:r>
            <a:r>
              <a:rPr lang="en-US" sz="2800" b="1" dirty="0" smtClean="0">
                <a:solidFill>
                  <a:schemeClr val="bg1"/>
                </a:solidFill>
              </a:rPr>
              <a:t>Plan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to </a:t>
            </a:r>
            <a:r>
              <a:rPr lang="en-US" sz="2800" b="1" dirty="0">
                <a:solidFill>
                  <a:schemeClr val="bg1"/>
                </a:solidFill>
              </a:rPr>
              <a:t>meet NERC </a:t>
            </a:r>
            <a:r>
              <a:rPr lang="en-US" sz="2800" b="1" dirty="0" smtClean="0">
                <a:solidFill>
                  <a:schemeClr val="bg1"/>
                </a:solidFill>
              </a:rPr>
              <a:t>Requirements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052176" y="3626413"/>
            <a:ext cx="417972" cy="417972"/>
          </a:xfrm>
          <a:prstGeom prst="ellipse">
            <a:avLst/>
          </a:prstGeom>
          <a:solidFill>
            <a:srgbClr val="204C81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363667" y="1295400"/>
            <a:ext cx="1617533" cy="2060240"/>
          </a:xfrm>
          <a:custGeom>
            <a:avLst/>
            <a:gdLst>
              <a:gd name="connsiteX0" fmla="*/ 0 w 1125029"/>
              <a:gd name="connsiteY0" fmla="*/ 0 h 1849120"/>
              <a:gd name="connsiteX1" fmla="*/ 1125029 w 1125029"/>
              <a:gd name="connsiteY1" fmla="*/ 0 h 1849120"/>
              <a:gd name="connsiteX2" fmla="*/ 1125029 w 1125029"/>
              <a:gd name="connsiteY2" fmla="*/ 1849120 h 1849120"/>
              <a:gd name="connsiteX3" fmla="*/ 0 w 1125029"/>
              <a:gd name="connsiteY3" fmla="*/ 1849120 h 1849120"/>
              <a:gd name="connsiteX4" fmla="*/ 0 w 1125029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029" h="1849120">
                <a:moveTo>
                  <a:pt x="0" y="0"/>
                </a:moveTo>
                <a:lnTo>
                  <a:pt x="1125029" y="0"/>
                </a:lnTo>
                <a:lnTo>
                  <a:pt x="1125029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28016" rIns="0" bIns="128016" numCol="1" spcCol="1270" anchor="b" anchorCtr="0">
            <a:noAutofit/>
          </a:bodyPr>
          <a:lstStyle/>
          <a:p>
            <a:pPr marL="53975" lvl="1" indent="-53975" algn="ctr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400" b="1" kern="1200" dirty="0" smtClean="0">
                <a:solidFill>
                  <a:srgbClr val="000000"/>
                </a:solidFill>
                <a:ea typeface="ＭＳ Ｐゴシック"/>
              </a:rPr>
              <a:t>R1</a:t>
            </a:r>
            <a:endParaRPr lang="en-US" sz="1400" b="1" kern="1200" dirty="0">
              <a:solidFill>
                <a:srgbClr val="000000"/>
              </a:solidFill>
              <a:ea typeface="ＭＳ Ｐゴシック"/>
            </a:endParaRPr>
          </a:p>
          <a:p>
            <a:pPr algn="ctr">
              <a:spcBef>
                <a:spcPts val="300"/>
              </a:spcBef>
            </a:pPr>
            <a:r>
              <a:rPr lang="en-US" sz="1400" kern="1200" dirty="0" smtClean="0">
                <a:solidFill>
                  <a:srgbClr val="000000"/>
                </a:solidFill>
                <a:ea typeface="ＭＳ Ｐゴシック"/>
              </a:rPr>
              <a:t>Identify </a:t>
            </a:r>
            <a:r>
              <a:rPr lang="en-US" sz="1400" dirty="0" smtClean="0"/>
              <a:t>Individual </a:t>
            </a:r>
            <a:r>
              <a:rPr lang="en-US" sz="1400" dirty="0"/>
              <a:t>and </a:t>
            </a:r>
            <a:r>
              <a:rPr lang="en-US" sz="1400" dirty="0" smtClean="0"/>
              <a:t>Joint </a:t>
            </a:r>
            <a:r>
              <a:rPr lang="en-US" sz="1400" kern="1200" dirty="0" smtClean="0">
                <a:solidFill>
                  <a:srgbClr val="000000"/>
                </a:solidFill>
                <a:ea typeface="ＭＳ Ｐゴシック"/>
              </a:rPr>
              <a:t>Responsibilities</a:t>
            </a:r>
          </a:p>
          <a:p>
            <a:pPr marL="0" lvl="1" algn="ctr">
              <a:spcBef>
                <a:spcPts val="300"/>
              </a:spcBef>
            </a:pPr>
            <a:r>
              <a:rPr lang="en-US" sz="1400" dirty="0" smtClean="0">
                <a:solidFill>
                  <a:srgbClr val="0000FF"/>
                </a:solidFill>
                <a:ea typeface="ＭＳ Ｐゴシック"/>
              </a:rPr>
              <a:t>To be completed by </a:t>
            </a:r>
            <a:r>
              <a:rPr lang="en-US" sz="1400" b="1" u="sng" dirty="0">
                <a:solidFill>
                  <a:srgbClr val="0000FF"/>
                </a:solidFill>
                <a:ea typeface="ＭＳ Ｐゴシック"/>
              </a:rPr>
              <a:t>07/01/2017</a:t>
            </a:r>
          </a:p>
          <a:p>
            <a:pPr marL="0" lvl="1" algn="ctr">
              <a:spcBef>
                <a:spcPts val="300"/>
              </a:spcBef>
            </a:pPr>
            <a:r>
              <a:rPr lang="en-US" sz="1400" dirty="0" smtClean="0">
                <a:solidFill>
                  <a:srgbClr val="0000FF"/>
                </a:solidFill>
                <a:ea typeface="ＭＳ Ｐゴシック"/>
              </a:rPr>
              <a:t>Enforceable as of </a:t>
            </a:r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07/01/2017</a:t>
            </a: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83571" y="3626413"/>
            <a:ext cx="417972" cy="417972"/>
          </a:xfrm>
          <a:prstGeom prst="ellipse">
            <a:avLst/>
          </a:prstGeom>
          <a:solidFill>
            <a:srgbClr val="204C81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12" name="Freeform 11"/>
          <p:cNvSpPr/>
          <p:nvPr/>
        </p:nvSpPr>
        <p:spPr>
          <a:xfrm>
            <a:off x="1234202" y="4378607"/>
            <a:ext cx="1698317" cy="2171336"/>
          </a:xfrm>
          <a:custGeom>
            <a:avLst/>
            <a:gdLst>
              <a:gd name="connsiteX0" fmla="*/ 0 w 923916"/>
              <a:gd name="connsiteY0" fmla="*/ 0 h 1849120"/>
              <a:gd name="connsiteX1" fmla="*/ 923916 w 923916"/>
              <a:gd name="connsiteY1" fmla="*/ 0 h 1849120"/>
              <a:gd name="connsiteX2" fmla="*/ 923916 w 923916"/>
              <a:gd name="connsiteY2" fmla="*/ 1849120 h 1849120"/>
              <a:gd name="connsiteX3" fmla="*/ 0 w 923916"/>
              <a:gd name="connsiteY3" fmla="*/ 1849120 h 1849120"/>
              <a:gd name="connsiteX4" fmla="*/ 0 w 923916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3916" h="1849120">
                <a:moveTo>
                  <a:pt x="0" y="0"/>
                </a:moveTo>
                <a:lnTo>
                  <a:pt x="923916" y="0"/>
                </a:lnTo>
                <a:lnTo>
                  <a:pt x="923916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lvl="1" indent="0" algn="ctr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  <a:tabLst>
                <a:tab pos="0" algn="l"/>
              </a:tabLst>
            </a:pPr>
            <a:r>
              <a:rPr lang="en-US" sz="1400" b="1" kern="1200" dirty="0" smtClean="0">
                <a:solidFill>
                  <a:srgbClr val="000000"/>
                </a:solidFill>
                <a:ea typeface="ＭＳ Ｐゴシック"/>
              </a:rPr>
              <a:t>R2</a:t>
            </a:r>
            <a:endParaRPr lang="en-US" sz="1400" b="1" kern="1200" dirty="0">
              <a:solidFill>
                <a:srgbClr val="000000"/>
              </a:solidFill>
              <a:ea typeface="ＭＳ Ｐゴシック"/>
            </a:endParaRP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dirty="0" smtClean="0">
                <a:solidFill>
                  <a:srgbClr val="000000"/>
                </a:solidFill>
                <a:ea typeface="ＭＳ Ｐゴシック"/>
              </a:rPr>
              <a:t>Develop </a:t>
            </a:r>
            <a:r>
              <a:rPr lang="en-US" sz="1400" kern="1200" dirty="0" smtClean="0">
                <a:solidFill>
                  <a:srgbClr val="000000"/>
                </a:solidFill>
                <a:ea typeface="ＭＳ Ｐゴシック"/>
              </a:rPr>
              <a:t>System Models and GIC System Models</a:t>
            </a: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To be completed by </a:t>
            </a:r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01/01/2018</a:t>
            </a: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Enforceable as of </a:t>
            </a:r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07/01/2018</a:t>
            </a: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  <a:p>
            <a:pPr marL="0" lvl="1" defTabSz="622300">
              <a:lnSpc>
                <a:spcPct val="90000"/>
              </a:lnSpc>
              <a:spcBef>
                <a:spcPts val="600"/>
              </a:spcBef>
              <a:buFontTx/>
              <a:buChar char="••"/>
            </a:pPr>
            <a:endParaRPr lang="en-US" sz="1400" dirty="0" smtClean="0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835432" y="3640002"/>
            <a:ext cx="417972" cy="417972"/>
          </a:xfrm>
          <a:prstGeom prst="ellipse">
            <a:avLst/>
          </a:prstGeom>
          <a:solidFill>
            <a:srgbClr val="204C81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14" name="Freeform 13"/>
          <p:cNvSpPr/>
          <p:nvPr/>
        </p:nvSpPr>
        <p:spPr>
          <a:xfrm>
            <a:off x="2202902" y="1083818"/>
            <a:ext cx="1677893" cy="2253066"/>
          </a:xfrm>
          <a:custGeom>
            <a:avLst/>
            <a:gdLst>
              <a:gd name="connsiteX0" fmla="*/ 0 w 976662"/>
              <a:gd name="connsiteY0" fmla="*/ 0 h 1849120"/>
              <a:gd name="connsiteX1" fmla="*/ 976662 w 976662"/>
              <a:gd name="connsiteY1" fmla="*/ 0 h 1849120"/>
              <a:gd name="connsiteX2" fmla="*/ 976662 w 976662"/>
              <a:gd name="connsiteY2" fmla="*/ 1849120 h 1849120"/>
              <a:gd name="connsiteX3" fmla="*/ 0 w 976662"/>
              <a:gd name="connsiteY3" fmla="*/ 1849120 h 1849120"/>
              <a:gd name="connsiteX4" fmla="*/ 0 w 976662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6662" h="1849120">
                <a:moveTo>
                  <a:pt x="0" y="0"/>
                </a:moveTo>
                <a:lnTo>
                  <a:pt x="976662" y="0"/>
                </a:lnTo>
                <a:lnTo>
                  <a:pt x="976662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lvl="1" indent="0" algn="ctr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400" b="1" kern="1200" dirty="0" smtClean="0">
                <a:solidFill>
                  <a:srgbClr val="000000"/>
                </a:solidFill>
                <a:ea typeface="ＭＳ Ｐゴシック"/>
              </a:rPr>
              <a:t>R5</a:t>
            </a:r>
            <a:endParaRPr lang="en-US" sz="1400" b="1" kern="1200" dirty="0">
              <a:solidFill>
                <a:srgbClr val="000000"/>
              </a:solidFill>
              <a:ea typeface="ＭＳ Ｐゴシック"/>
            </a:endParaRP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dirty="0" smtClean="0">
                <a:solidFill>
                  <a:srgbClr val="000000"/>
                </a:solidFill>
                <a:ea typeface="ＭＳ Ｐゴシック"/>
              </a:rPr>
              <a:t>Determine GIC </a:t>
            </a:r>
            <a:r>
              <a:rPr lang="en-US" sz="1400" kern="1200" dirty="0" smtClean="0">
                <a:solidFill>
                  <a:srgbClr val="000000"/>
                </a:solidFill>
                <a:ea typeface="ＭＳ Ｐゴシック"/>
              </a:rPr>
              <a:t>Flow Information to be used for</a:t>
            </a:r>
            <a:r>
              <a:rPr lang="en-US" sz="1400" dirty="0" smtClean="0"/>
              <a:t> the </a:t>
            </a:r>
            <a:r>
              <a:rPr lang="en-US" sz="1400" dirty="0"/>
              <a:t>transformers </a:t>
            </a:r>
            <a:r>
              <a:rPr lang="en-US" sz="1400" dirty="0" smtClean="0"/>
              <a:t>thermal assessment </a:t>
            </a:r>
            <a:endParaRPr lang="en-US" sz="1400" dirty="0"/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dirty="0" smtClean="0">
                <a:solidFill>
                  <a:srgbClr val="0000FF"/>
                </a:solidFill>
                <a:ea typeface="ＭＳ Ｐゴシック"/>
              </a:rPr>
              <a:t>To </a:t>
            </a:r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be completed by</a:t>
            </a: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07/01/2018</a:t>
            </a: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Enforceable as of </a:t>
            </a:r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01/01/2019</a:t>
            </a:r>
          </a:p>
          <a:p>
            <a:pPr marL="0" lvl="1" algn="ctr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  <a:p>
            <a:pPr marL="0" lvl="1" algn="ctr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849138" y="3626413"/>
            <a:ext cx="417972" cy="417972"/>
          </a:xfrm>
          <a:prstGeom prst="ellipse">
            <a:avLst/>
          </a:prstGeom>
          <a:solidFill>
            <a:srgbClr val="204C81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5154663" y="4378607"/>
            <a:ext cx="2082946" cy="2228778"/>
          </a:xfrm>
          <a:custGeom>
            <a:avLst/>
            <a:gdLst>
              <a:gd name="connsiteX0" fmla="*/ 0 w 982886"/>
              <a:gd name="connsiteY0" fmla="*/ 0 h 1849120"/>
              <a:gd name="connsiteX1" fmla="*/ 982886 w 982886"/>
              <a:gd name="connsiteY1" fmla="*/ 0 h 1849120"/>
              <a:gd name="connsiteX2" fmla="*/ 982886 w 982886"/>
              <a:gd name="connsiteY2" fmla="*/ 1849120 h 1849120"/>
              <a:gd name="connsiteX3" fmla="*/ 0 w 982886"/>
              <a:gd name="connsiteY3" fmla="*/ 1849120 h 1849120"/>
              <a:gd name="connsiteX4" fmla="*/ 0 w 982886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886" h="1849120">
                <a:moveTo>
                  <a:pt x="0" y="0"/>
                </a:moveTo>
                <a:lnTo>
                  <a:pt x="982886" y="0"/>
                </a:lnTo>
                <a:lnTo>
                  <a:pt x="982886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lvl="1" indent="0" algn="ctr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400" b="1" kern="1200" dirty="0" smtClean="0">
                <a:solidFill>
                  <a:srgbClr val="000000"/>
                </a:solidFill>
                <a:ea typeface="ＭＳ Ｐゴシック"/>
              </a:rPr>
              <a:t>R6</a:t>
            </a:r>
            <a:endParaRPr lang="en-US" sz="1400" b="1" kern="1200" dirty="0">
              <a:solidFill>
                <a:srgbClr val="000000"/>
              </a:solidFill>
              <a:ea typeface="ＭＳ Ｐゴシック"/>
            </a:endParaRPr>
          </a:p>
          <a:p>
            <a:pPr marL="0" lvl="1" indent="0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kern="1200" dirty="0" smtClean="0">
                <a:solidFill>
                  <a:srgbClr val="000000"/>
                </a:solidFill>
                <a:ea typeface="ＭＳ Ｐゴシック"/>
              </a:rPr>
              <a:t>Perform Thermal </a:t>
            </a:r>
            <a:r>
              <a:rPr lang="en-US" sz="1400" dirty="0">
                <a:solidFill>
                  <a:srgbClr val="000000"/>
                </a:solidFill>
                <a:ea typeface="ＭＳ Ｐゴシック"/>
              </a:rPr>
              <a:t>Assessment for </a:t>
            </a:r>
            <a:r>
              <a:rPr lang="en-US" sz="1400" dirty="0" smtClean="0">
                <a:solidFill>
                  <a:srgbClr val="000000"/>
                </a:solidFill>
                <a:ea typeface="ＭＳ Ｐゴシック"/>
              </a:rPr>
              <a:t>Transformers Experiencing ≥75 A GIC    </a:t>
            </a:r>
            <a:endParaRPr lang="en-US" sz="1400" kern="1200" dirty="0" smtClean="0">
              <a:solidFill>
                <a:srgbClr val="000000"/>
              </a:solidFill>
              <a:ea typeface="ＭＳ Ｐゴシック"/>
            </a:endParaRP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To be completed by</a:t>
            </a: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07/01/2019</a:t>
            </a: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Enforceable as of </a:t>
            </a:r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01/01/2021</a:t>
            </a: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987150" y="3644452"/>
            <a:ext cx="417972" cy="417972"/>
          </a:xfrm>
          <a:prstGeom prst="ellipse">
            <a:avLst/>
          </a:prstGeom>
          <a:solidFill>
            <a:srgbClr val="204C81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18" name="Oval 17"/>
          <p:cNvSpPr/>
          <p:nvPr/>
        </p:nvSpPr>
        <p:spPr>
          <a:xfrm>
            <a:off x="6761005" y="3622468"/>
            <a:ext cx="417972" cy="417972"/>
          </a:xfrm>
          <a:prstGeom prst="ellipse">
            <a:avLst/>
          </a:prstGeom>
          <a:solidFill>
            <a:srgbClr val="204C81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19" name="Freeform 18"/>
          <p:cNvSpPr/>
          <p:nvPr/>
        </p:nvSpPr>
        <p:spPr>
          <a:xfrm>
            <a:off x="3125653" y="4422442"/>
            <a:ext cx="1864938" cy="2057401"/>
          </a:xfrm>
          <a:custGeom>
            <a:avLst/>
            <a:gdLst>
              <a:gd name="connsiteX0" fmla="*/ 0 w 1224632"/>
              <a:gd name="connsiteY0" fmla="*/ 0 h 1849120"/>
              <a:gd name="connsiteX1" fmla="*/ 1224632 w 1224632"/>
              <a:gd name="connsiteY1" fmla="*/ 0 h 1849120"/>
              <a:gd name="connsiteX2" fmla="*/ 1224632 w 1224632"/>
              <a:gd name="connsiteY2" fmla="*/ 1849120 h 1849120"/>
              <a:gd name="connsiteX3" fmla="*/ 0 w 1224632"/>
              <a:gd name="connsiteY3" fmla="*/ 1849120 h 1849120"/>
              <a:gd name="connsiteX4" fmla="*/ 0 w 1224632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4632" h="1849120">
                <a:moveTo>
                  <a:pt x="0" y="0"/>
                </a:moveTo>
                <a:lnTo>
                  <a:pt x="1224632" y="0"/>
                </a:lnTo>
                <a:lnTo>
                  <a:pt x="1224632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lvl="1" indent="0" algn="ctr" defTabSz="622300">
              <a:lnSpc>
                <a:spcPct val="90000"/>
              </a:lnSpc>
              <a:spcBef>
                <a:spcPts val="300"/>
              </a:spcBef>
              <a:buChar char="••"/>
            </a:pPr>
            <a:r>
              <a:rPr lang="en-US" sz="1400" b="1" kern="1200" dirty="0" smtClean="0">
                <a:solidFill>
                  <a:srgbClr val="000000"/>
                </a:solidFill>
                <a:ea typeface="ＭＳ Ｐゴシック"/>
              </a:rPr>
              <a:t>R4</a:t>
            </a:r>
            <a:endParaRPr lang="en-US" sz="1400" b="1" kern="1200" dirty="0">
              <a:solidFill>
                <a:srgbClr val="000000"/>
              </a:solidFill>
              <a:ea typeface="ＭＳ Ｐゴシック"/>
            </a:endParaRPr>
          </a:p>
          <a:p>
            <a:pPr algn="ctr">
              <a:spcBef>
                <a:spcPts val="300"/>
              </a:spcBef>
            </a:pPr>
            <a:r>
              <a:rPr lang="en-US" sz="1400" kern="1200" dirty="0" smtClean="0">
                <a:solidFill>
                  <a:srgbClr val="000000"/>
                </a:solidFill>
                <a:ea typeface="ＭＳ Ｐゴシック"/>
              </a:rPr>
              <a:t>Complete </a:t>
            </a:r>
            <a:r>
              <a:rPr lang="en-US" sz="1400" dirty="0" smtClean="0"/>
              <a:t>GMD </a:t>
            </a:r>
            <a:r>
              <a:rPr lang="en-US" sz="1400" dirty="0"/>
              <a:t>Vulnerability Assessment </a:t>
            </a:r>
            <a:r>
              <a:rPr lang="en-US" sz="1400" dirty="0" smtClean="0"/>
              <a:t>every</a:t>
            </a:r>
            <a:r>
              <a:rPr lang="en-US" sz="1400" dirty="0" smtClean="0">
                <a:solidFill>
                  <a:srgbClr val="000000"/>
                </a:solidFill>
                <a:ea typeface="ＭＳ Ｐゴシック"/>
              </a:rPr>
              <a:t> 60 month</a:t>
            </a:r>
            <a:endParaRPr lang="en-US" sz="1400" kern="1200" dirty="0">
              <a:solidFill>
                <a:srgbClr val="000000"/>
              </a:solidFill>
              <a:ea typeface="ＭＳ Ｐゴシック"/>
            </a:endParaRP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dirty="0" smtClean="0">
                <a:solidFill>
                  <a:srgbClr val="0000FF"/>
                </a:solidFill>
                <a:ea typeface="ＭＳ Ｐゴシック"/>
              </a:rPr>
              <a:t>To </a:t>
            </a:r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be completed by</a:t>
            </a:r>
            <a:endParaRPr lang="en-US" sz="1400" b="1" u="sng" dirty="0" smtClean="0">
              <a:solidFill>
                <a:srgbClr val="0000FF"/>
              </a:solidFill>
              <a:ea typeface="ＭＳ Ｐゴシック"/>
            </a:endParaRP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07/01/2019</a:t>
            </a:r>
          </a:p>
          <a:p>
            <a:pPr marL="0" lvl="1" algn="ctr" defTabSz="622300">
              <a:lnSpc>
                <a:spcPct val="90000"/>
              </a:lnSpc>
              <a:spcBef>
                <a:spcPts val="300"/>
              </a:spcBef>
            </a:pPr>
            <a:r>
              <a:rPr lang="en-US" sz="1400" dirty="0">
                <a:solidFill>
                  <a:srgbClr val="0000FF"/>
                </a:solidFill>
                <a:ea typeface="ＭＳ Ｐゴシック"/>
              </a:rPr>
              <a:t>Enforceable as of </a:t>
            </a:r>
            <a:r>
              <a:rPr lang="en-US" sz="1400" b="1" u="sng" dirty="0" smtClean="0">
                <a:solidFill>
                  <a:srgbClr val="0000FF"/>
                </a:solidFill>
                <a:ea typeface="ＭＳ Ｐゴシック"/>
              </a:rPr>
              <a:t>01/01/2022</a:t>
            </a:r>
            <a:endParaRPr lang="en-US" sz="1400" b="1" u="sng" dirty="0">
              <a:solidFill>
                <a:srgbClr val="0000FF"/>
              </a:solidFill>
              <a:ea typeface="ＭＳ Ｐゴシック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4896240" y="3597664"/>
            <a:ext cx="417972" cy="417972"/>
          </a:xfrm>
          <a:prstGeom prst="ellipse">
            <a:avLst/>
          </a:prstGeom>
          <a:solidFill>
            <a:srgbClr val="204C81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cxnSp>
        <p:nvCxnSpPr>
          <p:cNvPr id="21" name="Straight Arrow Connector 20"/>
          <p:cNvCxnSpPr/>
          <p:nvPr/>
        </p:nvCxnSpPr>
        <p:spPr>
          <a:xfrm flipV="1">
            <a:off x="1238933" y="3247188"/>
            <a:ext cx="0" cy="397264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041849" y="3242738"/>
            <a:ext cx="0" cy="397264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5105226" y="3247188"/>
            <a:ext cx="0" cy="397264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965465" y="3247188"/>
            <a:ext cx="0" cy="397264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 flipV="1">
            <a:off x="2083361" y="4040440"/>
            <a:ext cx="0" cy="397264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0800000" flipV="1">
            <a:off x="4058123" y="4040440"/>
            <a:ext cx="0" cy="397264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 flipV="1">
            <a:off x="6186941" y="4062424"/>
            <a:ext cx="0" cy="397264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43" descr="CPTemplate"/>
          <p:cNvPicPr>
            <a:picLocks noChangeAspect="1" noChangeArrowheads="1"/>
          </p:cNvPicPr>
          <p:nvPr/>
        </p:nvPicPr>
        <p:blipFill rotWithShape="1">
          <a:blip r:embed="rId2" cstate="print"/>
          <a:srcRect l="8051" t="-552" r="23492" b="77795"/>
          <a:stretch/>
        </p:blipFill>
        <p:spPr bwMode="auto">
          <a:xfrm>
            <a:off x="0" y="-39069"/>
            <a:ext cx="9144000" cy="1182399"/>
          </a:xfrm>
          <a:prstGeom prst="rect">
            <a:avLst/>
          </a:prstGeom>
          <a:noFill/>
        </p:spPr>
      </p:pic>
      <p:pic>
        <p:nvPicPr>
          <p:cNvPr id="33" name="Picture 8" descr="C:\Users\00203790\AppData\Local\Microsoft\Windows\Temporary Internet Files\Content.IE5\US0M6AX5\the-su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8236" y="23479"/>
            <a:ext cx="1385764" cy="1058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itle 1"/>
          <p:cNvSpPr txBox="1">
            <a:spLocks/>
          </p:cNvSpPr>
          <p:nvPr/>
        </p:nvSpPr>
        <p:spPr>
          <a:xfrm>
            <a:off x="228600" y="128483"/>
            <a:ext cx="8229600" cy="8251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chemeClr val="bg1"/>
                </a:solidFill>
              </a:rPr>
              <a:t>PDGTF Implementation </a:t>
            </a:r>
            <a:r>
              <a:rPr lang="en-US" sz="2800" b="1" dirty="0">
                <a:solidFill>
                  <a:schemeClr val="bg1"/>
                </a:solidFill>
              </a:rPr>
              <a:t>Plan to </a:t>
            </a:r>
            <a:r>
              <a:rPr lang="en-US" sz="2800" b="1" dirty="0" smtClean="0">
                <a:solidFill>
                  <a:schemeClr val="bg1"/>
                </a:solidFill>
              </a:rPr>
              <a:t>Meet </a:t>
            </a:r>
            <a:r>
              <a:rPr lang="en-US" sz="2800" b="1" dirty="0">
                <a:solidFill>
                  <a:schemeClr val="bg1"/>
                </a:solidFill>
              </a:rPr>
              <a:t>the </a:t>
            </a: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Requirements </a:t>
            </a:r>
            <a:r>
              <a:rPr lang="en-US" sz="2800" b="1" dirty="0">
                <a:solidFill>
                  <a:schemeClr val="bg1"/>
                </a:solidFill>
              </a:rPr>
              <a:t>of NERC TPL-007-1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210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136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CenterPoint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Loyferman, Larisa M.</dc:creator>
  <cp:lastModifiedBy>Loyferman, Larisa M.</cp:lastModifiedBy>
  <cp:revision>10</cp:revision>
  <dcterms:created xsi:type="dcterms:W3CDTF">2016-10-20T22:18:05Z</dcterms:created>
  <dcterms:modified xsi:type="dcterms:W3CDTF">2016-10-21T13:53:13Z</dcterms:modified>
</cp:coreProperties>
</file>