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1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9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0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6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1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9DD6-B7C6-43FA-83BF-EEDA17628E9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7E81-FC09-47CC-8CC6-7E9486B8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9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109921" y="1143330"/>
            <a:ext cx="1990610" cy="2224109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b" anchorCtr="0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</a:pPr>
            <a:endParaRPr lang="en-US" sz="1400" b="1" dirty="0">
              <a:solidFill>
                <a:srgbClr val="000000"/>
              </a:solidFill>
              <a:ea typeface="ＭＳ Ｐゴシック"/>
            </a:endParaRPr>
          </a:p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R3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Determine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System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Steady State </a:t>
            </a:r>
            <a:r>
              <a:rPr lang="en-US" sz="1400" dirty="0">
                <a:solidFill>
                  <a:srgbClr val="000000"/>
                </a:solidFill>
                <a:ea typeface="ＭＳ Ｐゴシック"/>
              </a:rPr>
              <a:t>Voltage Criteria for 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System 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Performance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Per Table 1.</a:t>
            </a:r>
            <a:endParaRPr lang="en-US" sz="1400" kern="1200" dirty="0" smtClean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be completed by</a:t>
            </a:r>
            <a:endParaRPr lang="en-US" sz="1400" b="1" u="sng" dirty="0" smtClean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07/01/2019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01/01/2022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57804" y="1215219"/>
            <a:ext cx="1624374" cy="2052376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R7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Corrective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Action</a:t>
            </a:r>
          </a:p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Plan</a:t>
            </a:r>
            <a:endParaRPr lang="en-US" sz="1400" kern="1200" dirty="0" smtClean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To be completed by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07/01/2019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</a:t>
            </a: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as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of </a:t>
            </a:r>
            <a:endParaRPr lang="en-US" sz="1400" dirty="0" smtClean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01/01/2022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457200" y="2910839"/>
            <a:ext cx="8153400" cy="1849120"/>
          </a:xfrm>
          <a:prstGeom prst="notchedRightArrow">
            <a:avLst/>
          </a:prstGeom>
          <a:solidFill>
            <a:srgbClr val="204C81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11555"/>
            <a:ext cx="8229600" cy="825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PDGTF Implementation </a:t>
            </a:r>
            <a:r>
              <a:rPr lang="en-US" sz="2800" b="1" dirty="0" smtClean="0">
                <a:solidFill>
                  <a:schemeClr val="bg1"/>
                </a:solidFill>
              </a:rPr>
              <a:t>Plan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to </a:t>
            </a:r>
            <a:r>
              <a:rPr lang="en-US" sz="2800" b="1" dirty="0">
                <a:solidFill>
                  <a:schemeClr val="bg1"/>
                </a:solidFill>
              </a:rPr>
              <a:t>meet NERC </a:t>
            </a:r>
            <a:r>
              <a:rPr lang="en-US" sz="2800" b="1" dirty="0" smtClean="0">
                <a:solidFill>
                  <a:schemeClr val="bg1"/>
                </a:solidFill>
              </a:rPr>
              <a:t>Requirements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52176" y="3626413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63667" y="1295400"/>
            <a:ext cx="1617533" cy="2060240"/>
          </a:xfrm>
          <a:custGeom>
            <a:avLst/>
            <a:gdLst>
              <a:gd name="connsiteX0" fmla="*/ 0 w 1125029"/>
              <a:gd name="connsiteY0" fmla="*/ 0 h 1849120"/>
              <a:gd name="connsiteX1" fmla="*/ 1125029 w 1125029"/>
              <a:gd name="connsiteY1" fmla="*/ 0 h 1849120"/>
              <a:gd name="connsiteX2" fmla="*/ 1125029 w 1125029"/>
              <a:gd name="connsiteY2" fmla="*/ 1849120 h 1849120"/>
              <a:gd name="connsiteX3" fmla="*/ 0 w 1125029"/>
              <a:gd name="connsiteY3" fmla="*/ 1849120 h 1849120"/>
              <a:gd name="connsiteX4" fmla="*/ 0 w 1125029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029" h="1849120">
                <a:moveTo>
                  <a:pt x="0" y="0"/>
                </a:moveTo>
                <a:lnTo>
                  <a:pt x="1125029" y="0"/>
                </a:lnTo>
                <a:lnTo>
                  <a:pt x="1125029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b" anchorCtr="0">
            <a:noAutofit/>
          </a:bodyPr>
          <a:lstStyle/>
          <a:p>
            <a:pPr marL="53975" lvl="1" indent="-53975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R1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algn="ctr"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Identify </a:t>
            </a:r>
            <a:r>
              <a:rPr lang="en-US" sz="1400" dirty="0" smtClean="0"/>
              <a:t>Individual </a:t>
            </a:r>
            <a:r>
              <a:rPr lang="en-US" sz="1400" dirty="0"/>
              <a:t>and </a:t>
            </a:r>
            <a:r>
              <a:rPr lang="en-US" sz="1400" dirty="0" smtClean="0"/>
              <a:t>Joint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Responsibilities</a:t>
            </a:r>
          </a:p>
          <a:p>
            <a:pPr marL="0" lvl="1" algn="ctr">
              <a:spcBef>
                <a:spcPts val="300"/>
              </a:spcBef>
            </a:pP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be completed by </a:t>
            </a:r>
            <a:r>
              <a:rPr lang="en-US" sz="1400" b="1" u="sng" dirty="0">
                <a:solidFill>
                  <a:srgbClr val="0000FF"/>
                </a:solidFill>
                <a:ea typeface="ＭＳ Ｐゴシック"/>
              </a:rPr>
              <a:t>07/01/2017</a:t>
            </a:r>
          </a:p>
          <a:p>
            <a:pPr marL="0" lvl="1" algn="ctr">
              <a:spcBef>
                <a:spcPts val="300"/>
              </a:spcBef>
            </a:pP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07/01/2017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83571" y="3626413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1234202" y="4378607"/>
            <a:ext cx="1698317" cy="2171336"/>
          </a:xfrm>
          <a:custGeom>
            <a:avLst/>
            <a:gdLst>
              <a:gd name="connsiteX0" fmla="*/ 0 w 923916"/>
              <a:gd name="connsiteY0" fmla="*/ 0 h 1849120"/>
              <a:gd name="connsiteX1" fmla="*/ 923916 w 923916"/>
              <a:gd name="connsiteY1" fmla="*/ 0 h 1849120"/>
              <a:gd name="connsiteX2" fmla="*/ 923916 w 923916"/>
              <a:gd name="connsiteY2" fmla="*/ 1849120 h 1849120"/>
              <a:gd name="connsiteX3" fmla="*/ 0 w 923916"/>
              <a:gd name="connsiteY3" fmla="*/ 1849120 h 1849120"/>
              <a:gd name="connsiteX4" fmla="*/ 0 w 92391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16" h="1849120">
                <a:moveTo>
                  <a:pt x="0" y="0"/>
                </a:moveTo>
                <a:lnTo>
                  <a:pt x="923916" y="0"/>
                </a:lnTo>
                <a:lnTo>
                  <a:pt x="92391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  <a:tabLst>
                <a:tab pos="0" algn="l"/>
              </a:tabLst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R2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Develop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System Models and GIC System Models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To be completed by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01/01/2018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07/01/2018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defTabSz="622300">
              <a:lnSpc>
                <a:spcPct val="90000"/>
              </a:lnSpc>
              <a:spcBef>
                <a:spcPts val="600"/>
              </a:spcBef>
              <a:buFontTx/>
              <a:buChar char="••"/>
            </a:pPr>
            <a:endParaRPr lang="en-US" sz="1400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35432" y="3640002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2202902" y="1083818"/>
            <a:ext cx="1677893" cy="2253066"/>
          </a:xfrm>
          <a:custGeom>
            <a:avLst/>
            <a:gdLst>
              <a:gd name="connsiteX0" fmla="*/ 0 w 976662"/>
              <a:gd name="connsiteY0" fmla="*/ 0 h 1849120"/>
              <a:gd name="connsiteX1" fmla="*/ 976662 w 976662"/>
              <a:gd name="connsiteY1" fmla="*/ 0 h 1849120"/>
              <a:gd name="connsiteX2" fmla="*/ 976662 w 976662"/>
              <a:gd name="connsiteY2" fmla="*/ 1849120 h 1849120"/>
              <a:gd name="connsiteX3" fmla="*/ 0 w 976662"/>
              <a:gd name="connsiteY3" fmla="*/ 1849120 h 1849120"/>
              <a:gd name="connsiteX4" fmla="*/ 0 w 97666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662" h="1849120">
                <a:moveTo>
                  <a:pt x="0" y="0"/>
                </a:moveTo>
                <a:lnTo>
                  <a:pt x="976662" y="0"/>
                </a:lnTo>
                <a:lnTo>
                  <a:pt x="97666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R5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Determine GIC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Flow Information to be used for</a:t>
            </a:r>
            <a:r>
              <a:rPr lang="en-US" sz="1400" dirty="0" smtClean="0"/>
              <a:t> the </a:t>
            </a:r>
            <a:r>
              <a:rPr lang="en-US" sz="1400" dirty="0"/>
              <a:t>transformers </a:t>
            </a:r>
            <a:r>
              <a:rPr lang="en-US" sz="1400" dirty="0" smtClean="0"/>
              <a:t>thermal assessment </a:t>
            </a:r>
            <a:endParaRPr lang="en-US" sz="1400" dirty="0"/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be completed by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07/01/2018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01/01/2019</a:t>
            </a:r>
          </a:p>
          <a:p>
            <a:pPr marL="0"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49138" y="3626413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154663" y="4378607"/>
            <a:ext cx="2082946" cy="2228778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R6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Perform Thermal </a:t>
            </a:r>
            <a:r>
              <a:rPr lang="en-US" sz="1400" dirty="0">
                <a:solidFill>
                  <a:srgbClr val="000000"/>
                </a:solidFill>
                <a:ea typeface="ＭＳ Ｐゴシック"/>
              </a:rPr>
              <a:t>Assessment for 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Transformers Experiencing ≥75 A GIC    </a:t>
            </a:r>
            <a:endParaRPr lang="en-US" sz="1400" kern="1200" dirty="0" smtClean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To be completed by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07/01/2019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01/01/2021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87150" y="3644452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6761005" y="3622468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3125653" y="4422442"/>
            <a:ext cx="1864938" cy="2057401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R4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algn="ctr"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Complete </a:t>
            </a:r>
            <a:r>
              <a:rPr lang="en-US" sz="1400" dirty="0" smtClean="0"/>
              <a:t>GMD </a:t>
            </a:r>
            <a:r>
              <a:rPr lang="en-US" sz="1400" dirty="0"/>
              <a:t>Vulnerability Assessment </a:t>
            </a:r>
            <a:r>
              <a:rPr lang="en-US" sz="1400" dirty="0" smtClean="0"/>
              <a:t>every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 60 month</a:t>
            </a:r>
            <a:endParaRPr lang="en-US" sz="1400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be completed by</a:t>
            </a:r>
            <a:endParaRPr lang="en-US" sz="1400" b="1" u="sng" dirty="0" smtClean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07/01/2019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01/01/2022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96240" y="3597664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cxnSp>
        <p:nvCxnSpPr>
          <p:cNvPr id="21" name="Straight Arrow Connector 20"/>
          <p:cNvCxnSpPr/>
          <p:nvPr/>
        </p:nvCxnSpPr>
        <p:spPr>
          <a:xfrm flipV="1">
            <a:off x="1238933" y="324718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41849" y="324273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05226" y="324718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965465" y="324718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2083361" y="4040440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4058123" y="4040440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6186941" y="4062424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43" descr="CPTemplate"/>
          <p:cNvPicPr>
            <a:picLocks noChangeAspect="1" noChangeArrowheads="1"/>
          </p:cNvPicPr>
          <p:nvPr/>
        </p:nvPicPr>
        <p:blipFill rotWithShape="1">
          <a:blip r:embed="rId2" cstate="print"/>
          <a:srcRect l="8051" t="-552" r="23492" b="77795"/>
          <a:stretch/>
        </p:blipFill>
        <p:spPr bwMode="auto">
          <a:xfrm>
            <a:off x="0" y="-39069"/>
            <a:ext cx="9144000" cy="1182399"/>
          </a:xfrm>
          <a:prstGeom prst="rect">
            <a:avLst/>
          </a:prstGeom>
          <a:noFill/>
        </p:spPr>
      </p:pic>
      <p:pic>
        <p:nvPicPr>
          <p:cNvPr id="33" name="Picture 8" descr="C:\Users\00203790\AppData\Local\Microsoft\Windows\Temporary Internet Files\Content.IE5\US0M6AX5\the-su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36" y="23479"/>
            <a:ext cx="1385764" cy="105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/>
          <p:cNvSpPr txBox="1">
            <a:spLocks/>
          </p:cNvSpPr>
          <p:nvPr/>
        </p:nvSpPr>
        <p:spPr>
          <a:xfrm>
            <a:off x="228600" y="128483"/>
            <a:ext cx="8229600" cy="825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PDGTF Implementation </a:t>
            </a:r>
            <a:r>
              <a:rPr lang="en-US" sz="2800" b="1" dirty="0">
                <a:solidFill>
                  <a:schemeClr val="bg1"/>
                </a:solidFill>
              </a:rPr>
              <a:t>Plan to </a:t>
            </a:r>
            <a:r>
              <a:rPr lang="en-US" sz="2800" b="1" dirty="0" smtClean="0">
                <a:solidFill>
                  <a:schemeClr val="bg1"/>
                </a:solidFill>
              </a:rPr>
              <a:t>Meet </a:t>
            </a:r>
            <a:r>
              <a:rPr lang="en-US" sz="2800" b="1" dirty="0">
                <a:solidFill>
                  <a:schemeClr val="bg1"/>
                </a:solidFill>
              </a:rPr>
              <a:t>the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Requirements </a:t>
            </a:r>
            <a:r>
              <a:rPr lang="en-US" sz="2800" b="1" dirty="0">
                <a:solidFill>
                  <a:schemeClr val="bg1"/>
                </a:solidFill>
              </a:rPr>
              <a:t>of NERC TPL-007-1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1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136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Loyferman, Larisa M.</dc:creator>
  <cp:lastModifiedBy>Loyferman, Larisa M.</cp:lastModifiedBy>
  <cp:revision>10</cp:revision>
  <dcterms:created xsi:type="dcterms:W3CDTF">2016-10-20T22:18:05Z</dcterms:created>
  <dcterms:modified xsi:type="dcterms:W3CDTF">2016-10-21T13:53:13Z</dcterms:modified>
</cp:coreProperties>
</file>