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84"/>
  </p:notesMasterIdLst>
  <p:handoutMasterIdLst>
    <p:handoutMasterId r:id="rId85"/>
  </p:handoutMasterIdLst>
  <p:sldIdLst>
    <p:sldId id="260" r:id="rId6"/>
    <p:sldId id="310" r:id="rId7"/>
    <p:sldId id="551" r:id="rId8"/>
    <p:sldId id="622" r:id="rId9"/>
    <p:sldId id="562" r:id="rId10"/>
    <p:sldId id="309" r:id="rId11"/>
    <p:sldId id="261" r:id="rId12"/>
    <p:sldId id="313" r:id="rId13"/>
    <p:sldId id="311" r:id="rId14"/>
    <p:sldId id="273" r:id="rId15"/>
    <p:sldId id="262" r:id="rId16"/>
    <p:sldId id="518" r:id="rId17"/>
    <p:sldId id="263" r:id="rId18"/>
    <p:sldId id="563" r:id="rId19"/>
    <p:sldId id="564" r:id="rId20"/>
    <p:sldId id="565" r:id="rId21"/>
    <p:sldId id="506" r:id="rId22"/>
    <p:sldId id="507" r:id="rId23"/>
    <p:sldId id="508" r:id="rId24"/>
    <p:sldId id="558" r:id="rId25"/>
    <p:sldId id="560" r:id="rId26"/>
    <p:sldId id="559" r:id="rId27"/>
    <p:sldId id="495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79" r:id="rId42"/>
    <p:sldId id="580" r:id="rId43"/>
    <p:sldId id="581" r:id="rId44"/>
    <p:sldId id="582" r:id="rId45"/>
    <p:sldId id="583" r:id="rId46"/>
    <p:sldId id="584" r:id="rId47"/>
    <p:sldId id="585" r:id="rId48"/>
    <p:sldId id="586" r:id="rId49"/>
    <p:sldId id="587" r:id="rId50"/>
    <p:sldId id="588" r:id="rId51"/>
    <p:sldId id="589" r:id="rId52"/>
    <p:sldId id="590" r:id="rId53"/>
    <p:sldId id="591" r:id="rId54"/>
    <p:sldId id="592" r:id="rId55"/>
    <p:sldId id="593" r:id="rId56"/>
    <p:sldId id="594" r:id="rId57"/>
    <p:sldId id="615" r:id="rId58"/>
    <p:sldId id="595" r:id="rId59"/>
    <p:sldId id="596" r:id="rId60"/>
    <p:sldId id="597" r:id="rId61"/>
    <p:sldId id="598" r:id="rId62"/>
    <p:sldId id="599" r:id="rId63"/>
    <p:sldId id="600" r:id="rId64"/>
    <p:sldId id="601" r:id="rId65"/>
    <p:sldId id="602" r:id="rId66"/>
    <p:sldId id="603" r:id="rId67"/>
    <p:sldId id="604" r:id="rId68"/>
    <p:sldId id="616" r:id="rId69"/>
    <p:sldId id="617" r:id="rId70"/>
    <p:sldId id="605" r:id="rId71"/>
    <p:sldId id="606" r:id="rId72"/>
    <p:sldId id="607" r:id="rId73"/>
    <p:sldId id="608" r:id="rId74"/>
    <p:sldId id="609" r:id="rId75"/>
    <p:sldId id="610" r:id="rId76"/>
    <p:sldId id="611" r:id="rId77"/>
    <p:sldId id="612" r:id="rId78"/>
    <p:sldId id="613" r:id="rId79"/>
    <p:sldId id="621" r:id="rId80"/>
    <p:sldId id="618" r:id="rId81"/>
    <p:sldId id="619" r:id="rId82"/>
    <p:sldId id="620" r:id="rId8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, Pamela" initials="SP" lastIdx="1" clrIdx="0">
    <p:extLst>
      <p:ext uri="{19B8F6BF-5375-455C-9EA6-DF929625EA0E}">
        <p15:presenceInfo xmlns:p15="http://schemas.microsoft.com/office/powerpoint/2012/main" userId="S-1-5-21-639947351-343809578-3807592339-48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0799" autoAdjust="0"/>
  </p:normalViewPr>
  <p:slideViewPr>
    <p:cSldViewPr showGuides="1">
      <p:cViewPr varScale="1">
        <p:scale>
          <a:sx n="130" d="100"/>
          <a:sy n="130" d="100"/>
        </p:scale>
        <p:origin x="168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35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tableStyles" Target="tableStyles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9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6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68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08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09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5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1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4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70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52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4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79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02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49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41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96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MIRTM</a:t>
            </a:r>
            <a:r>
              <a:rPr lang="en-US" baseline="0" dirty="0" smtClean="0"/>
              <a:t> Load Only commitment of QSGR is mimicking production self commitments.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4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1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07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02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74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191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7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5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2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96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77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230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374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14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99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450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507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196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63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4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5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57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3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10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579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120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752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60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972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429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955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3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958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392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845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369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36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585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57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45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77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QSGR revenue: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(Binding LMP + Operating Reserve Demand Curve (ORDC) Online Price Adder + Pricing Run Price Adder) * Binding Base Point of Committable QSGR Unit List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QSGR Verifiable cost: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QSGR Verifiable Cost Above LSL - Integrate Input EOC or Verifiable Cost EOC (if no QSGRs in MIRTM) from LSL to BP of Committable QSGR Unit List</a:t>
            </a:r>
            <a:r>
              <a:rPr lang="en-US" dirty="0" smtClean="0"/>
              <a:t>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QSGR Startup/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Mingen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 of Committable QSGR Unit List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 and Minimum Generation Costs of Committable QSGR Unit List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850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87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07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035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39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00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8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52.png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Multi-Interval Real-Time Market (MIRTM)</a:t>
            </a:r>
          </a:p>
          <a:p>
            <a:r>
              <a:rPr lang="en-US" sz="2000" b="1" dirty="0" smtClean="0"/>
              <a:t>Update to SAWG</a:t>
            </a:r>
          </a:p>
          <a:p>
            <a:endParaRPr lang="en-US" sz="2000" b="1" dirty="0"/>
          </a:p>
          <a:p>
            <a:r>
              <a:rPr lang="en-US" dirty="0" smtClean="0"/>
              <a:t>ERCOT Staff</a:t>
            </a:r>
          </a:p>
          <a:p>
            <a:r>
              <a:rPr lang="en-US" dirty="0" smtClean="0"/>
              <a:t>Market Design &amp; Analysis</a:t>
            </a:r>
          </a:p>
          <a:p>
            <a:endParaRPr lang="en-US" dirty="0" smtClean="0"/>
          </a:p>
          <a:p>
            <a:r>
              <a:rPr lang="en-US" dirty="0" smtClean="0"/>
              <a:t>October 24,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Simulation Assumptions – Fast Generation Resource Temporal Constraints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8441"/>
            <a:ext cx="8534400" cy="49675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All Resources that are Quick Start qualified are considered “fast responding resources”. If the Resource was “OUT” or “ONTEST” during the study period they are not considered as “committable”			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88932"/>
              </p:ext>
            </p:extLst>
          </p:nvPr>
        </p:nvGraphicFramePr>
        <p:xfrm>
          <a:off x="1111250" y="2438400"/>
          <a:ext cx="6921500" cy="3543300"/>
        </p:xfrm>
        <a:graphic>
          <a:graphicData uri="http://schemas.openxmlformats.org/drawingml/2006/table">
            <a:tbl>
              <a:tblPr/>
              <a:tblGrid>
                <a:gridCol w="1395080"/>
                <a:gridCol w="1284108"/>
                <a:gridCol w="1483858"/>
                <a:gridCol w="1474346"/>
                <a:gridCol w="1284108"/>
              </a:tblGrid>
              <a:tr h="381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890C58"/>
                          </a:solidFill>
                          <a:effectLst/>
                          <a:latin typeface="Calibri" panose="020F0502020204030204" pitchFamily="34" charset="0"/>
                        </a:rPr>
                        <a:t>Gas Turbines (36 units)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Minimum On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Minimum Off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Cold Start-Up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Intermedate Start-Up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Start-Up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1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890C58"/>
                          </a:solidFill>
                          <a:effectLst/>
                          <a:latin typeface="Calibri" panose="020F0502020204030204" pitchFamily="34" charset="0"/>
                        </a:rPr>
                        <a:t>Reciprocating Engines (3 units)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Minimum On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Minimum Off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Cold Start-Up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Intermedate Start-Up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Start-Up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1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890C58"/>
                          </a:solidFill>
                          <a:effectLst/>
                          <a:latin typeface="Calibri" panose="020F0502020204030204" pitchFamily="34" charset="0"/>
                        </a:rPr>
                        <a:t>Wartsilas (4 units)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Minimum On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Minimum Off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Cold Start-Up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Intermedate Start-Up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Start-Up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7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Simulation Assumptions – Fast Responding Resources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Four average Verifiable Costs groups were identified.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Each Fast Responding Resources is assigned a group cost based on HRL/LSL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Single Part offer is structured in order to recover Start Up and Minimum Energy cost over the Minimum On </a:t>
            </a:r>
            <a:r>
              <a:rPr lang="en-US" sz="2000" dirty="0" smtClean="0"/>
              <a:t>time and can vary due to individual units’ LSL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Minimum EOC and Min. Gen. is $75 if Resource had Non-Spin responsibility during study period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Simulation Assumptions – Fast Responding Resources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743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Sample of </a:t>
            </a:r>
            <a:r>
              <a:rPr lang="en-US" sz="2000" dirty="0" smtClean="0"/>
              <a:t>costs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99424"/>
              </p:ext>
            </p:extLst>
          </p:nvPr>
        </p:nvGraphicFramePr>
        <p:xfrm>
          <a:off x="328613" y="1919696"/>
          <a:ext cx="8205787" cy="1966502"/>
        </p:xfrm>
        <a:graphic>
          <a:graphicData uri="http://schemas.openxmlformats.org/drawingml/2006/table">
            <a:tbl>
              <a:tblPr/>
              <a:tblGrid>
                <a:gridCol w="806620"/>
                <a:gridCol w="846665"/>
                <a:gridCol w="831792"/>
                <a:gridCol w="1123548"/>
                <a:gridCol w="1011422"/>
                <a:gridCol w="1377547"/>
                <a:gridCol w="1098376"/>
                <a:gridCol w="1109817"/>
              </a:tblGrid>
              <a:tr h="494346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 Type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HRL (MW)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 (MW)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Seasonal LSL (MW)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Startup Cost ($)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Min-Energy Price ($/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EOC ($/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EOC ($/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03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SCLE90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4,322.05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SCLE90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3,448.99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SCLE90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6,058.75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  962.21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267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Min EOC will be equal to the production EOC if the Resource was self committed in production and the EOC value is </a:t>
            </a:r>
            <a:r>
              <a:rPr lang="en-US" dirty="0" smtClean="0"/>
              <a:t>lower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Other Assumptions – Days Analyzed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486400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The Capacity from all Fast Responding Resources is considered online in MIRTM study runs; this has the impact of changing the Operating Reserve Demand Curve (ORDC) calculation slightly; however, the resource capacity is only shifted from offline to online.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The Block Load Resources are considered “new” Resources for MIRTM which increases the RTOLCAP and shifts the curve to the right by 366MW.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The Reliability Deployment Price Adder in MIRTM treats the deployment by ERCOT as a “deployment event” therefore MIRTM may find a RTDP when Production and Sequential SCED did not.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MIRTM Commitment </a:t>
            </a:r>
            <a:r>
              <a:rPr lang="en-US" sz="1800" dirty="0"/>
              <a:t>decisions are based on new short-term load forecast and DC tie schedule changes while </a:t>
            </a:r>
            <a:r>
              <a:rPr lang="en-US" sz="1800" dirty="0" smtClean="0"/>
              <a:t>dispatch uses production SCED GTBD based on old short-term load forecast ramp and regulation component</a:t>
            </a:r>
            <a:endParaRPr lang="en-US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3" y="685800"/>
            <a:ext cx="7797987" cy="5663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Average Price of All Study Dates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4" y="710542"/>
            <a:ext cx="7840646" cy="5690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Production Cost of All Study Dates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914400"/>
            <a:ext cx="2209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US" sz="1000" dirty="0" smtClean="0"/>
              <a:t>Negative production costs are due to significant MW on output schedules. Production costs for those resources are -$250/</a:t>
            </a:r>
            <a:r>
              <a:rPr lang="en-US" sz="1000" dirty="0" err="1" smtClean="0"/>
              <a:t>MWh</a:t>
            </a:r>
            <a:r>
              <a:rPr lang="en-US" sz="1000" dirty="0" smtClean="0"/>
              <a:t> from LSL to output schedule.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407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68" y="706133"/>
            <a:ext cx="8144632" cy="5910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Make Whole Amounts of All Study Dates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August 13,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8" y="762000"/>
            <a:ext cx="7701044" cy="55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19" y="685800"/>
            <a:ext cx="7777881" cy="5632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August 13,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19400" y="1905000"/>
            <a:ext cx="3117273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/>
              <a:t>Changes in ORDC price adders due to NCLRRRS calculation change in </a:t>
            </a:r>
            <a:r>
              <a:rPr lang="en-US" sz="1100" dirty="0" smtClean="0"/>
              <a:t>Seq. </a:t>
            </a:r>
            <a:r>
              <a:rPr lang="en-US" sz="1100" dirty="0"/>
              <a:t>SCED (NPC-LPC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817529" y="2807173"/>
            <a:ext cx="1811872" cy="7742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/>
              <a:t>Changes in ORDC price adders due to 366 MW of new Blocky Load capacity in RTOLCAP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0774" y="2981236"/>
            <a:ext cx="1423615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/>
              <a:t>Impact of high price interval separated for all 4 scenarios</a:t>
            </a:r>
            <a:endParaRPr lang="en-US" sz="11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001000" y="3581400"/>
            <a:ext cx="5334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67000" y="2505164"/>
            <a:ext cx="476809" cy="1076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55086" y="2505164"/>
            <a:ext cx="364242" cy="1533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723465" y="3581400"/>
            <a:ext cx="4249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65955" y="3581400"/>
            <a:ext cx="134483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71" y="762000"/>
            <a:ext cx="7576457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August 13,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5658"/>
            <a:ext cx="8534400" cy="5139531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Overview of recent activity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Refresher </a:t>
            </a:r>
            <a:r>
              <a:rPr lang="en-US" sz="1800" dirty="0" smtClean="0"/>
              <a:t>on study inputs and </a:t>
            </a:r>
            <a:r>
              <a:rPr lang="en-US" sz="1800" dirty="0" smtClean="0"/>
              <a:t>outputs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For </a:t>
            </a:r>
            <a:r>
              <a:rPr lang="en-US" sz="1800" dirty="0" smtClean="0"/>
              <a:t>all study days, </a:t>
            </a:r>
            <a:r>
              <a:rPr lang="en-US" sz="1800" dirty="0" smtClean="0"/>
              <a:t>review and compare all of the Separate Commitment and Dispatch MIRTM runs 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13, 2015 – </a:t>
            </a:r>
            <a:r>
              <a:rPr lang="en-US" dirty="0" smtClean="0"/>
              <a:t>HDL-GTBD</a:t>
            </a:r>
            <a:r>
              <a:rPr lang="en-US" dirty="0"/>
              <a:t> </a:t>
            </a:r>
            <a:r>
              <a:rPr lang="en-US" dirty="0" smtClean="0"/>
              <a:t>&amp; Price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 b="16991"/>
          <a:stretch/>
        </p:blipFill>
        <p:spPr>
          <a:xfrm>
            <a:off x="4492780" y="1849279"/>
            <a:ext cx="4651220" cy="2768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1076980"/>
            <a:ext cx="164702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/>
              <a:t>Cause for price spike at 14:20 in MIRTM 3PO explained on next slide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16890"/>
          <a:stretch/>
        </p:blipFill>
        <p:spPr>
          <a:xfrm>
            <a:off x="1" y="1839099"/>
            <a:ext cx="4443879" cy="2614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4445"/>
          <a:stretch/>
        </p:blipFill>
        <p:spPr>
          <a:xfrm>
            <a:off x="0" y="4429899"/>
            <a:ext cx="9029700" cy="82772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767768" y="1630978"/>
            <a:ext cx="1328232" cy="596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0" y="5496580"/>
            <a:ext cx="4648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HDL </a:t>
            </a:r>
            <a:r>
              <a:rPr lang="en-US" sz="1400" dirty="0" smtClean="0"/>
              <a:t>is reduced in MIRTM 3PO due to </a:t>
            </a:r>
            <a:r>
              <a:rPr lang="en-US" sz="1400" dirty="0" smtClean="0"/>
              <a:t>less </a:t>
            </a:r>
            <a:r>
              <a:rPr lang="en-US" sz="1400" dirty="0" smtClean="0"/>
              <a:t>QSGRs </a:t>
            </a:r>
            <a:r>
              <a:rPr lang="en-US" sz="1400" dirty="0" smtClean="0"/>
              <a:t>committed to be online by MIRTM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0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87" y="2002175"/>
            <a:ext cx="6102625" cy="41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13, </a:t>
            </a:r>
            <a:r>
              <a:rPr lang="en-US" dirty="0" smtClean="0"/>
              <a:t>2015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52465"/>
            <a:ext cx="8458200" cy="5043535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MIRTM </a:t>
            </a:r>
            <a:r>
              <a:rPr lang="en-US" sz="1800" dirty="0"/>
              <a:t>3PO had a </a:t>
            </a:r>
            <a:r>
              <a:rPr lang="en-US" sz="1800" dirty="0" smtClean="0"/>
              <a:t>spike due to a combination of a unit tripping (~160 MW) and missed </a:t>
            </a:r>
            <a:r>
              <a:rPr lang="en-US" sz="1800" smtClean="0"/>
              <a:t>load forecast</a:t>
            </a:r>
            <a:endParaRPr lang="en-US" sz="1800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5758305" y="3766694"/>
            <a:ext cx="294387" cy="1142999"/>
          </a:xfrm>
          <a:prstGeom prst="leftBrace">
            <a:avLst>
              <a:gd name="adj1" fmla="val 8333"/>
              <a:gd name="adj2" fmla="val 507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34288" y="3049621"/>
            <a:ext cx="1799422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/>
              <a:t>By waiting until the last minute, binding QSGR commitments were not made in this time frame due to forecast decrease</a:t>
            </a:r>
            <a:endParaRPr lang="en-US" sz="1100" dirty="0"/>
          </a:p>
        </p:txBody>
      </p:sp>
      <p:cxnSp>
        <p:nvCxnSpPr>
          <p:cNvPr id="22" name="Straight Connector 21"/>
          <p:cNvCxnSpPr>
            <a:stCxn id="12" idx="2"/>
            <a:endCxn id="11" idx="1"/>
          </p:cNvCxnSpPr>
          <p:nvPr/>
        </p:nvCxnSpPr>
        <p:spPr>
          <a:xfrm>
            <a:off x="5333999" y="3988340"/>
            <a:ext cx="563430" cy="202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5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915400" cy="518318"/>
          </a:xfrm>
        </p:spPr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13, 2015 </a:t>
            </a:r>
            <a:r>
              <a:rPr lang="en-US" dirty="0" smtClean="0"/>
              <a:t>– Commitment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60917" y="1273445"/>
            <a:ext cx="268270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/>
              <a:t>Tighter QSGR commitment with MIRTM 3PO than with production self-commitment. Loads committed in both scenarios.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10256"/>
          <a:stretch/>
        </p:blipFill>
        <p:spPr>
          <a:xfrm>
            <a:off x="4495800" y="2133601"/>
            <a:ext cx="4612943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 b="9255"/>
          <a:stretch/>
        </p:blipFill>
        <p:spPr>
          <a:xfrm>
            <a:off x="-1" y="2133600"/>
            <a:ext cx="4495801" cy="293603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25290" y="4267201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3200401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0" b="4444"/>
          <a:stretch/>
        </p:blipFill>
        <p:spPr>
          <a:xfrm>
            <a:off x="0" y="5239917"/>
            <a:ext cx="9144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13, 2015 – </a:t>
            </a:r>
            <a:r>
              <a:rPr lang="en-US" dirty="0" smtClean="0"/>
              <a:t>Cost and Revenue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18012"/>
          <a:stretch/>
        </p:blipFill>
        <p:spPr>
          <a:xfrm>
            <a:off x="4518118" y="1524000"/>
            <a:ext cx="4557302" cy="2678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" b="18457"/>
          <a:stretch/>
        </p:blipFill>
        <p:spPr>
          <a:xfrm>
            <a:off x="30480" y="1600200"/>
            <a:ext cx="4487638" cy="259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4445"/>
          <a:stretch/>
        </p:blipFill>
        <p:spPr>
          <a:xfrm>
            <a:off x="30480" y="4495800"/>
            <a:ext cx="9144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1</a:t>
            </a:r>
            <a:r>
              <a:rPr lang="en-US" dirty="0"/>
              <a:t>, 2015 – </a:t>
            </a: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52465"/>
            <a:ext cx="8458200" cy="5043535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Luminant Request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Little congestion and low system lambda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MIRTM 3PO prices </a:t>
            </a:r>
            <a:r>
              <a:rPr lang="en-US" sz="1800" dirty="0" smtClean="0"/>
              <a:t>slightly </a:t>
            </a:r>
            <a:r>
              <a:rPr lang="en-US" sz="1800" dirty="0"/>
              <a:t>higher due to no QSGRs being committed and the load requirement distributed to rest of generation </a:t>
            </a:r>
            <a:r>
              <a:rPr lang="en-US" sz="1800" dirty="0" smtClean="0"/>
              <a:t>fleet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23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July 1,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41854" y="310139"/>
            <a:ext cx="556259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/>
              <a:t>Negative production costs are due to significant MW on output schedules. Production costs for those resources are -$250/</a:t>
            </a:r>
            <a:r>
              <a:rPr lang="en-US" sz="1100" dirty="0" err="1" smtClean="0"/>
              <a:t>MWh</a:t>
            </a:r>
            <a:r>
              <a:rPr lang="en-US" sz="1100" dirty="0" smtClean="0"/>
              <a:t> from LSL to output schedule.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93" y="741026"/>
            <a:ext cx="7626214" cy="55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8" y="609600"/>
            <a:ext cx="7760583" cy="5619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July 1</a:t>
            </a:r>
            <a:r>
              <a:rPr lang="en-US" dirty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July 1</a:t>
            </a:r>
            <a:r>
              <a:rPr lang="en-US" dirty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2971800"/>
            <a:ext cx="3657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Zero make-whole on July 1,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19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July 1, 2015 – HDL-GTBD &amp; Price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4445"/>
          <a:stretch/>
        </p:blipFill>
        <p:spPr>
          <a:xfrm>
            <a:off x="0" y="4343400"/>
            <a:ext cx="91440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0" y="1447800"/>
            <a:ext cx="4443211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4443210" y="1371600"/>
            <a:ext cx="4700789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9524"/>
          <a:stretch/>
        </p:blipFill>
        <p:spPr>
          <a:xfrm>
            <a:off x="76200" y="1652260"/>
            <a:ext cx="4660351" cy="2995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July 1, 2015 – Commitment 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0" b="4444"/>
          <a:stretch/>
        </p:blipFill>
        <p:spPr>
          <a:xfrm>
            <a:off x="0" y="4724400"/>
            <a:ext cx="9144000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2805440"/>
            <a:ext cx="2286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These QSGRs mimic self-commitment in production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86450" y="2805440"/>
            <a:ext cx="18859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No QSGRs were committed in 3PO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77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</a:t>
            </a:r>
            <a:r>
              <a:rPr lang="en-US" dirty="0"/>
              <a:t>- Changes since </a:t>
            </a:r>
            <a:r>
              <a:rPr lang="en-US" dirty="0" smtClean="0"/>
              <a:t>September SAWG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534400" cy="48768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Changes made after discussion with Market Participant’s at last SAWG: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 smtClean="0"/>
                  <a:t>GTBD in first interval </a:t>
                </a:r>
                <a:r>
                  <a:rPr lang="en-US" sz="1600" dirty="0"/>
                  <a:t>altered </a:t>
                </a:r>
                <a:r>
                  <a:rPr lang="en-US" sz="1600" dirty="0" smtClean="0"/>
                  <a:t>in both Sequential SCED and </a:t>
                </a:r>
                <a:r>
                  <a:rPr lang="en-US" sz="1600" dirty="0" smtClean="0"/>
                  <a:t>MIRTM</a:t>
                </a:r>
              </a:p>
              <a:p>
                <a:pPr>
                  <a:spcBef>
                    <a:spcPts val="0"/>
                  </a:spcBef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𝑇𝐵𝐷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𝑆𝐶𝐸𝐷</m:t>
                              </m:r>
                              <m:r>
                                <a:rPr lang="en-US" sz="18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𝐺𝑇𝐵𝐷</m:t>
                              </m:r>
                              <m:r>
                                <a:rPr lang="en-US" sz="18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18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𝑇𝑒𝑙𝑒𝑚𝑀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𝑆𝑇𝐿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𝑆𝑇𝐿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𝐷𝐶𝑇𝑖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𝐷𝐶𝑇𝑖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𝑖𝑛𝑡𝑒𝑟𝑣𝑎𝑙𝑠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>
                  <a:spcBef>
                    <a:spcPts val="0"/>
                  </a:spcBef>
                </a:pPr>
                <a:endParaRPr lang="en-US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i="1" dirty="0" smtClean="0"/>
                  <a:t>	TelemMW</a:t>
                </a:r>
                <a:r>
                  <a:rPr lang="en-US" sz="1800" i="1" baseline="-25000" dirty="0" smtClean="0"/>
                  <a:t>0</a:t>
                </a:r>
                <a:r>
                  <a:rPr lang="en-US" sz="1800" i="1" dirty="0" smtClean="0"/>
                  <a:t> </a:t>
                </a:r>
                <a:r>
                  <a:rPr lang="en-US" sz="1800" i="1" dirty="0"/>
                  <a:t>= Sum of Telemetered Gen output at MIRTM Run time</a:t>
                </a:r>
              </a:p>
              <a:p>
                <a:pPr>
                  <a:spcBef>
                    <a:spcPts val="0"/>
                  </a:spcBef>
                </a:pPr>
                <a:endParaRPr lang="en-US" sz="1800" i="1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i="1" dirty="0" smtClean="0"/>
                  <a:t>	</a:t>
                </a:r>
                <a:r>
                  <a:rPr lang="en-US" sz="1800" i="1" dirty="0" err="1" smtClean="0"/>
                  <a:t>i</a:t>
                </a:r>
                <a:r>
                  <a:rPr lang="en-US" sz="1800" i="1" dirty="0" smtClean="0"/>
                  <a:t> </a:t>
                </a:r>
                <a:r>
                  <a:rPr lang="en-US" sz="1800" i="1" dirty="0"/>
                  <a:t>= 5-Minute MIRTM Intervals Within Study Window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i="1" dirty="0" smtClean="0"/>
                  <a:t>	(</a:t>
                </a:r>
                <a:r>
                  <a:rPr lang="en-US" sz="1800" i="1" dirty="0"/>
                  <a:t>ex: </a:t>
                </a:r>
                <a:r>
                  <a:rPr lang="en-US" sz="1800" i="1" dirty="0" err="1"/>
                  <a:t>i</a:t>
                </a:r>
                <a:r>
                  <a:rPr lang="en-US" sz="1800" i="1" dirty="0"/>
                  <a:t>=6 represents 30 Min. Ahead)</a:t>
                </a:r>
              </a:p>
              <a:p>
                <a:pPr lvl="1">
                  <a:lnSpc>
                    <a:spcPct val="150000"/>
                  </a:lnSpc>
                </a:pPr>
                <a:endParaRPr lang="en-US" sz="16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 smtClean="0"/>
                  <a:t>Include Start Up and Minimum Energy calculation in Sequential SCED in order to be consistent with MIRTM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 smtClean="0"/>
                  <a:t>Update Energy Offer Curve for fast responding resources based on commitment decision in Production (suggested by IMM after the SAWG meeting):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sz="1400" dirty="0" smtClean="0"/>
                  <a:t>If the Resource was self committed in production and the EOC is lower in production, then use the lower offer in MIRTM instead of the higher “bucketed average” value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sz="1400" dirty="0" smtClean="0"/>
                  <a:t>If the Resource was in QS mode in production, use the “bucketed average” value in MIRTM (assumes that the production EOC would have considered some value for SU/ME) </a:t>
                </a:r>
                <a:endParaRPr lang="en-US" sz="1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534400" cy="4876800"/>
              </a:xfrm>
              <a:blipFill rotWithShape="0">
                <a:blip r:embed="rId3"/>
                <a:stretch>
                  <a:fillRect l="-643" r="-357" b="-4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July 1, 2015 – Cost and Revenue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4445"/>
          <a:stretch/>
        </p:blipFill>
        <p:spPr>
          <a:xfrm>
            <a:off x="0" y="4419600"/>
            <a:ext cx="91440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8889"/>
          <a:stretch/>
        </p:blipFill>
        <p:spPr>
          <a:xfrm>
            <a:off x="4648200" y="1683829"/>
            <a:ext cx="4436497" cy="2550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7778"/>
          <a:stretch/>
        </p:blipFill>
        <p:spPr>
          <a:xfrm>
            <a:off x="0" y="1670050"/>
            <a:ext cx="4648200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11</a:t>
            </a:r>
            <a:r>
              <a:rPr lang="en-US" dirty="0"/>
              <a:t>, 2015 – </a:t>
            </a: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52465"/>
            <a:ext cx="8458200" cy="5043535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Luminant Request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Little congestion and low dispatchable capacity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Higher LMP and </a:t>
            </a:r>
            <a:r>
              <a:rPr lang="en-US" sz="1800" dirty="0"/>
              <a:t>d</a:t>
            </a:r>
            <a:r>
              <a:rPr lang="en-US" sz="1800" dirty="0" smtClean="0"/>
              <a:t>ispatch cost in MIRTM 3PO scenario than Seq. SCED due to tighter QSGR commitment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MIRTM had no make-whole payments due to high ORDC price adders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87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11</a:t>
            </a:r>
            <a:r>
              <a:rPr lang="en-US" b="1" dirty="0" smtClean="0">
                <a:solidFill>
                  <a:schemeClr val="accent1"/>
                </a:solidFill>
              </a:rPr>
              <a:t>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776974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72671"/>
            <a:ext cx="7659134" cy="5562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11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49" y="685800"/>
            <a:ext cx="7918891" cy="5734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11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2700" y="5257800"/>
            <a:ext cx="21336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/>
              <a:t>MIRTM study scenarios had no make-whole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307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11, 2015 </a:t>
            </a:r>
            <a:r>
              <a:rPr lang="en-US" dirty="0" smtClean="0"/>
              <a:t>– Commitment Summary</a:t>
            </a:r>
            <a:br>
              <a:rPr lang="en-US" dirty="0" smtClean="0"/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0" b="4444"/>
          <a:stretch/>
        </p:blipFill>
        <p:spPr>
          <a:xfrm>
            <a:off x="0" y="4800600"/>
            <a:ext cx="9144000" cy="381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27904" y="1958182"/>
            <a:ext cx="18573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/>
              <a:t>Many QSGRs had LMPs below cost in Seq. SCED. No loads were committed.</a:t>
            </a:r>
            <a:endParaRPr lang="en-US" sz="10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2727904" y="2512180"/>
            <a:ext cx="928688" cy="144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0000"/>
          <a:stretch/>
        </p:blipFill>
        <p:spPr>
          <a:xfrm>
            <a:off x="0" y="1714500"/>
            <a:ext cx="4572000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0000"/>
          <a:stretch/>
        </p:blipFill>
        <p:spPr>
          <a:xfrm>
            <a:off x="4572000" y="1714500"/>
            <a:ext cx="4572000" cy="29337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19800" y="2133600"/>
            <a:ext cx="457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11, 2015 </a:t>
            </a:r>
            <a:r>
              <a:rPr lang="en-US" dirty="0" smtClean="0"/>
              <a:t>– HDL-GTBD &amp; Price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4445"/>
          <a:stretch/>
        </p:blipFill>
        <p:spPr>
          <a:xfrm>
            <a:off x="0" y="4343400"/>
            <a:ext cx="91440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4572000" y="1524000"/>
            <a:ext cx="4572000" cy="27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0" y="1524000"/>
            <a:ext cx="4572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11, 2015 </a:t>
            </a:r>
            <a:r>
              <a:rPr lang="en-US" dirty="0" smtClean="0"/>
              <a:t>– Cost and Revenue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67" b="4445"/>
          <a:stretch/>
        </p:blipFill>
        <p:spPr>
          <a:xfrm>
            <a:off x="0" y="4343400"/>
            <a:ext cx="91440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4445"/>
          <a:stretch/>
        </p:blipFill>
        <p:spPr>
          <a:xfrm>
            <a:off x="0" y="4419600"/>
            <a:ext cx="91440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8889"/>
          <a:stretch/>
        </p:blipFill>
        <p:spPr>
          <a:xfrm>
            <a:off x="3629" y="1622385"/>
            <a:ext cx="4572000" cy="262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8889"/>
          <a:stretch/>
        </p:blipFill>
        <p:spPr>
          <a:xfrm>
            <a:off x="4572000" y="1622385"/>
            <a:ext cx="4572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11, 2015 </a:t>
            </a:r>
            <a:r>
              <a:rPr lang="en-US" dirty="0"/>
              <a:t>– </a:t>
            </a: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52465"/>
            <a:ext cx="8458200" cy="5043535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Large wind down ramp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Many active constraints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Make-whole payments were necessary as a result of tight commitment window for MIRTM 3PO but less than in production SCED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3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19238"/>
            <a:ext cx="7740207" cy="561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</a:t>
            </a:r>
            <a:r>
              <a:rPr lang="en-US" dirty="0"/>
              <a:t>11</a:t>
            </a:r>
            <a:r>
              <a:rPr lang="en-US" b="1" dirty="0" smtClean="0">
                <a:solidFill>
                  <a:schemeClr val="accent1"/>
                </a:solidFill>
              </a:rPr>
              <a:t>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</a:t>
            </a:r>
            <a:r>
              <a:rPr lang="en-US" dirty="0"/>
              <a:t>- Changes since </a:t>
            </a:r>
            <a:r>
              <a:rPr lang="en-US" dirty="0" smtClean="0"/>
              <a:t>September SAWG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Changes made after discussion with Market Participant’s at last SAWG: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For Sequential SCED, Add to production cost the </a:t>
            </a:r>
            <a:r>
              <a:rPr lang="en-US" sz="1600" dirty="0" smtClean="0"/>
              <a:t>estimate of </a:t>
            </a:r>
            <a:r>
              <a:rPr lang="en-US" sz="1600" dirty="0" smtClean="0"/>
              <a:t>Start </a:t>
            </a:r>
            <a:r>
              <a:rPr lang="en-US" sz="1600" dirty="0" smtClean="0"/>
              <a:t>Up and Minimum Energy </a:t>
            </a:r>
            <a:r>
              <a:rPr lang="en-US" sz="1600" dirty="0" smtClean="0"/>
              <a:t>cost in </a:t>
            </a:r>
            <a:r>
              <a:rPr lang="en-US" sz="1600" dirty="0" smtClean="0"/>
              <a:t>order to be consistent with </a:t>
            </a:r>
            <a:r>
              <a:rPr lang="en-US" sz="1600" dirty="0" smtClean="0"/>
              <a:t>MIRTM </a:t>
            </a:r>
            <a:endParaRPr lang="en-US" sz="1600" dirty="0" smtClean="0"/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Update Energy Offer Curve for fast responding resources based on commitment decision in Production (suggested by IMM after the SAWG meeting):</a:t>
            </a:r>
          </a:p>
          <a:p>
            <a:pPr lvl="2">
              <a:lnSpc>
                <a:spcPct val="150000"/>
              </a:lnSpc>
            </a:pPr>
            <a:r>
              <a:rPr lang="en-US" sz="1400" dirty="0" smtClean="0"/>
              <a:t>If the Resource was self committed in production and the EOC is lower in production, then use the lower offer in MIRTM instead of the higher “bucketed average” value</a:t>
            </a:r>
          </a:p>
          <a:p>
            <a:pPr lvl="2">
              <a:lnSpc>
                <a:spcPct val="150000"/>
              </a:lnSpc>
            </a:pPr>
            <a:r>
              <a:rPr lang="en-US" sz="1400" dirty="0" smtClean="0"/>
              <a:t>If the Resource was in QS mode in production, use the “bucketed average” value in MIRTM (assumes that the production EOC would have considered some value for SU/ME)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</a:t>
            </a:r>
            <a:r>
              <a:rPr lang="en-US" dirty="0"/>
              <a:t>11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61991"/>
            <a:ext cx="7797062" cy="56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</a:t>
            </a:r>
            <a:r>
              <a:rPr lang="en-US" dirty="0"/>
              <a:t>11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61991"/>
            <a:ext cx="7797062" cy="56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4572000" y="1943100"/>
            <a:ext cx="4572000" cy="270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</a:t>
            </a:r>
            <a:r>
              <a:rPr lang="en-US" dirty="0"/>
              <a:t>11, </a:t>
            </a:r>
            <a:r>
              <a:rPr lang="en-US" dirty="0" smtClean="0"/>
              <a:t>2015 – HDL-GTBD &amp; Prices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44" b="5555"/>
          <a:stretch/>
        </p:blipFill>
        <p:spPr>
          <a:xfrm>
            <a:off x="0" y="5105400"/>
            <a:ext cx="9144000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2678" y="1094601"/>
            <a:ext cx="164702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/>
              <a:t>Cause for price spike at 17:50 in MIRTM 3PO explained on next slide</a:t>
            </a:r>
            <a:endParaRPr lang="en-US" sz="1000" dirty="0"/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7543800" y="1648599"/>
            <a:ext cx="662389" cy="637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0" y="1943100"/>
            <a:ext cx="4572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87" y="2057400"/>
            <a:ext cx="6102625" cy="41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11, 2015 </a:t>
            </a:r>
            <a:r>
              <a:rPr lang="en-US" dirty="0"/>
              <a:t>–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52465"/>
            <a:ext cx="8458200" cy="5043535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MIRTM </a:t>
            </a:r>
            <a:r>
              <a:rPr lang="en-US" sz="1800" dirty="0"/>
              <a:t>3PO had a spike primarily due </a:t>
            </a:r>
            <a:r>
              <a:rPr lang="en-US" sz="1800" dirty="0" smtClean="0"/>
              <a:t>to low dispatchable capacity and missed forecast</a:t>
            </a:r>
            <a:endParaRPr lang="en-US" sz="1800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5705517" y="3906095"/>
            <a:ext cx="294387" cy="1189822"/>
          </a:xfrm>
          <a:prstGeom prst="leftBrace">
            <a:avLst>
              <a:gd name="adj1" fmla="val 8333"/>
              <a:gd name="adj2" fmla="val 507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57600" y="3233679"/>
            <a:ext cx="1799422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/>
              <a:t>By waiting until the last minute, binding QSGR commitments were not made in this time frame due to forecast decrease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2690894"/>
            <a:ext cx="20574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/>
              <a:t>GTBD used for Binding Prices</a:t>
            </a:r>
            <a:endParaRPr lang="en-US" sz="11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96000" y="2819401"/>
            <a:ext cx="990600" cy="1405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1" idx="1"/>
          </p:cNvCxnSpPr>
          <p:nvPr/>
        </p:nvCxnSpPr>
        <p:spPr>
          <a:xfrm>
            <a:off x="5457022" y="3972811"/>
            <a:ext cx="387289" cy="381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762000"/>
            <a:ext cx="7353300" cy="5514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</a:t>
            </a:r>
            <a:r>
              <a:rPr lang="en-US" dirty="0"/>
              <a:t>11, </a:t>
            </a:r>
            <a:r>
              <a:rPr lang="en-US" dirty="0" smtClean="0"/>
              <a:t>2015 – Wind HSL Estimation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3581400"/>
            <a:ext cx="20574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/>
              <a:t>Sudden drop in HDL-GTBD due to very large wind down ramp</a:t>
            </a:r>
            <a:endParaRPr lang="en-US" sz="1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81600" y="2667000"/>
            <a:ext cx="756166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7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762000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</a:t>
            </a:r>
            <a:r>
              <a:rPr lang="en-US" dirty="0"/>
              <a:t>11, </a:t>
            </a:r>
            <a:r>
              <a:rPr lang="en-US" dirty="0" smtClean="0"/>
              <a:t>2015 – Wind HSL Estimation Error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3600" y="1371600"/>
            <a:ext cx="24479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/>
              <a:t>Persistence results in a large wind HSL estimation error during the down ramp</a:t>
            </a:r>
            <a:endParaRPr lang="en-US" sz="1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81524" y="1571655"/>
            <a:ext cx="1285876" cy="485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1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2222"/>
          <a:stretch/>
        </p:blipFill>
        <p:spPr>
          <a:xfrm>
            <a:off x="4419600" y="4038600"/>
            <a:ext cx="414528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0000"/>
          <a:stretch/>
        </p:blipFill>
        <p:spPr>
          <a:xfrm>
            <a:off x="4572000" y="762000"/>
            <a:ext cx="4572000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0000"/>
          <a:stretch/>
        </p:blipFill>
        <p:spPr>
          <a:xfrm>
            <a:off x="0" y="766802"/>
            <a:ext cx="4572000" cy="293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</a:t>
            </a:r>
            <a:r>
              <a:rPr lang="en-US" dirty="0"/>
              <a:t>11, </a:t>
            </a:r>
            <a:r>
              <a:rPr lang="en-US" dirty="0" smtClean="0"/>
              <a:t>2015 – Commitment 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1" b="4445"/>
          <a:stretch/>
        </p:blipFill>
        <p:spPr>
          <a:xfrm>
            <a:off x="0" y="3733800"/>
            <a:ext cx="91440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87778" r="38333" b="5555"/>
          <a:stretch/>
        </p:blipFill>
        <p:spPr>
          <a:xfrm>
            <a:off x="152400" y="4953000"/>
            <a:ext cx="41910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6" t="87776" r="19167" b="7780"/>
          <a:stretch/>
        </p:blipFill>
        <p:spPr>
          <a:xfrm>
            <a:off x="1371600" y="5334000"/>
            <a:ext cx="17526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67600" y="2133600"/>
            <a:ext cx="381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1219200"/>
            <a:ext cx="2133600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Increase Load commitment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50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8889"/>
          <a:stretch/>
        </p:blipFill>
        <p:spPr>
          <a:xfrm>
            <a:off x="4572000" y="2031111"/>
            <a:ext cx="457200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</a:t>
            </a:r>
            <a:r>
              <a:rPr lang="en-US" dirty="0"/>
              <a:t>11, </a:t>
            </a:r>
            <a:r>
              <a:rPr lang="en-US" dirty="0" smtClean="0"/>
              <a:t>2015 – Cost and Revenue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4445"/>
          <a:stretch/>
        </p:blipFill>
        <p:spPr>
          <a:xfrm>
            <a:off x="0" y="4953000"/>
            <a:ext cx="91440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1122402"/>
            <a:ext cx="26670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/>
              <a:t>MIRTM production cost spike due to combination of telemetry error from </a:t>
            </a:r>
            <a:r>
              <a:rPr lang="en-US" sz="1000" dirty="0" err="1" smtClean="0"/>
              <a:t>outaged</a:t>
            </a:r>
            <a:r>
              <a:rPr lang="en-US" sz="1000" dirty="0" smtClean="0"/>
              <a:t> coal unit and unit’s EOC not being mitigated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57900" y="967026"/>
            <a:ext cx="30099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/>
              <a:t>Base case constraint activated at 15:55 and was immediately violated in MIRTM. QSGRs with helping shift factor were self-committed in production but MIRTM could not dispatch QSGR until 16:00 due to temporal constraint</a:t>
            </a:r>
            <a:endParaRPr lang="en-US" sz="1000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4457700" y="1676400"/>
            <a:ext cx="21717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086600" y="1828800"/>
            <a:ext cx="685800" cy="838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8889"/>
          <a:stretch/>
        </p:blipFill>
        <p:spPr>
          <a:xfrm>
            <a:off x="5443" y="2042904"/>
            <a:ext cx="4572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27, 2015 </a:t>
            </a:r>
            <a:r>
              <a:rPr lang="en-US" dirty="0"/>
              <a:t>– Observations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52465"/>
            <a:ext cx="8458200" cy="5043535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Wind steadily decreasing throughout the day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Very little congestion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New short-term load forecast over-forecast over peak contributes to make-whole payments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High price spike in MIRTM 3PO caused by unit shutting down, wind HSL decrease, </a:t>
            </a:r>
            <a:r>
              <a:rPr lang="en-US" sz="1800" dirty="0" smtClean="0"/>
              <a:t>and </a:t>
            </a:r>
            <a:r>
              <a:rPr lang="en-US" sz="1800" dirty="0" smtClean="0"/>
              <a:t>AS responsibility increase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Binding commitments made at 17:35 and 17:45 cause LMPs to go below some QSGR costs and they are subsequently de-committed after fulfilling minimum run time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01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27</a:t>
            </a:r>
            <a:r>
              <a:rPr lang="en-US" b="1" dirty="0" smtClean="0">
                <a:solidFill>
                  <a:schemeClr val="accent1"/>
                </a:solidFill>
              </a:rPr>
              <a:t>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22" y="762000"/>
            <a:ext cx="7561078" cy="5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- </a:t>
            </a:r>
            <a:r>
              <a:rPr lang="en-US" dirty="0"/>
              <a:t>Changes since September SAWG </a:t>
            </a:r>
            <a:r>
              <a:rPr lang="en-US" dirty="0" smtClean="0"/>
              <a:t>cont.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Changes made </a:t>
            </a:r>
            <a:r>
              <a:rPr lang="en-US" sz="2000" dirty="0" smtClean="0"/>
              <a:t>after detailed analysis of results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1600" dirty="0" smtClean="0"/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ERCOT </a:t>
            </a:r>
            <a:r>
              <a:rPr lang="en-US" sz="1600" dirty="0"/>
              <a:t>staff </a:t>
            </a:r>
            <a:r>
              <a:rPr lang="en-US" sz="1600" dirty="0" smtClean="0"/>
              <a:t>corrected the treatment of start-up cost which had been incorrectly scaled relative to Minimum Energy Cost and Energy Offer Cost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For some LR, input data error in the ramp period (notification time) error was corrected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ERCOT </a:t>
            </a:r>
            <a:r>
              <a:rPr lang="en-US" sz="1600" dirty="0" smtClean="0"/>
              <a:t>staff re-ran </a:t>
            </a:r>
            <a:r>
              <a:rPr lang="en-US" sz="1600" dirty="0" smtClean="0"/>
              <a:t>all of the study data after data </a:t>
            </a:r>
            <a:r>
              <a:rPr lang="en-US" sz="1600" dirty="0" smtClean="0"/>
              <a:t>changes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27,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76593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27,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76593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4572000" y="1734415"/>
            <a:ext cx="4572000" cy="270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27, </a:t>
            </a:r>
            <a:r>
              <a:rPr lang="en-US" dirty="0"/>
              <a:t>2015 </a:t>
            </a:r>
            <a:r>
              <a:rPr lang="en-US" dirty="0" smtClean="0"/>
              <a:t>– HDL-GTBD &amp; Price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5556"/>
          <a:stretch/>
        </p:blipFill>
        <p:spPr>
          <a:xfrm>
            <a:off x="0" y="4419600"/>
            <a:ext cx="9144000" cy="76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19600" y="5382588"/>
            <a:ext cx="4572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000" dirty="0" smtClean="0"/>
              <a:t>Multiple contributors to MIRTM 3PO price spike at 21:05: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When HDL-GTBD is very low, prices are very sensitive to GTBD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Regulation Up AS responsibility increased by 100 MW across the hour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170 MW of wind HSL decrease from 20:55 to 21:05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Unit shutting down, unit going from ON to ONTEST at a lower output, and combined cycle changing configurations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8229600" y="4214764"/>
            <a:ext cx="152400" cy="116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0800" y="977474"/>
            <a:ext cx="34290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000" dirty="0" smtClean="0"/>
              <a:t>Multiple contributors to MIRTM 3PO price spike at 19:10: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Missed load forecast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Unit shutting down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0" y="1746946"/>
            <a:ext cx="4572000" cy="27051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419600" y="1531472"/>
            <a:ext cx="3200400" cy="754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87" y="2002175"/>
            <a:ext cx="6102625" cy="41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27, 2015 </a:t>
            </a:r>
            <a:r>
              <a:rPr lang="en-US" dirty="0"/>
              <a:t>–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52465"/>
            <a:ext cx="8458200" cy="5043535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MIRTM </a:t>
            </a:r>
            <a:r>
              <a:rPr lang="en-US" sz="1800" dirty="0"/>
              <a:t>3PO had a spike primarily due </a:t>
            </a:r>
            <a:r>
              <a:rPr lang="en-US" sz="1800" dirty="0" smtClean="0"/>
              <a:t>to low dispatchable capacity and missed forecast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4798767"/>
            <a:ext cx="20574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/>
              <a:t>GTBD used for Binding Prices</a:t>
            </a:r>
            <a:endParaRPr lang="en-US" sz="11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629400" y="2895600"/>
            <a:ext cx="493644" cy="1903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762000"/>
            <a:ext cx="7321550" cy="5491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27, 2015 – Wind HSL Estimation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1657290"/>
            <a:ext cx="1600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/>
              <a:t>Wind steadily decreases throughout the day</a:t>
            </a:r>
            <a:endParaRPr lang="en-US" sz="1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15000" y="2057400"/>
            <a:ext cx="990600" cy="880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762000"/>
            <a:ext cx="7296150" cy="5472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27, 2015 – Wind HSL Estimation Error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43413" y="4038144"/>
            <a:ext cx="20669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/>
              <a:t>Wind over-estimates due to steady wind down ramp</a:t>
            </a:r>
            <a:endParaRPr lang="en-US" sz="1000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5305655" y="2542946"/>
            <a:ext cx="285294" cy="2667001"/>
          </a:xfrm>
          <a:prstGeom prst="leftBrace">
            <a:avLst>
              <a:gd name="adj1" fmla="val 8333"/>
              <a:gd name="adj2" fmla="val 501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0000"/>
          <a:stretch/>
        </p:blipFill>
        <p:spPr>
          <a:xfrm>
            <a:off x="4572000" y="800100"/>
            <a:ext cx="4572000" cy="293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27, 2015 – Commitment 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0" b="4444"/>
          <a:stretch/>
        </p:blipFill>
        <p:spPr>
          <a:xfrm>
            <a:off x="0" y="3657600"/>
            <a:ext cx="91440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87778" r="38333" b="5555"/>
          <a:stretch/>
        </p:blipFill>
        <p:spPr>
          <a:xfrm>
            <a:off x="152400" y="4953000"/>
            <a:ext cx="41910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6" t="87776" r="19167" b="7780"/>
          <a:stretch/>
        </p:blipFill>
        <p:spPr>
          <a:xfrm>
            <a:off x="1371600" y="5334000"/>
            <a:ext cx="17526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81776" y="977473"/>
            <a:ext cx="2390776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Binding commitments made at 17:35 and 17:45 cause LMPs to go below some QSGR costs and they are subsequently de-committed after fulfilling minimum run time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777164" y="1839247"/>
            <a:ext cx="628648" cy="553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0000"/>
          <a:stretch/>
        </p:blipFill>
        <p:spPr>
          <a:xfrm>
            <a:off x="0" y="800100"/>
            <a:ext cx="4572000" cy="293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2222"/>
          <a:stretch/>
        </p:blipFill>
        <p:spPr>
          <a:xfrm>
            <a:off x="4572000" y="4000500"/>
            <a:ext cx="4572000" cy="2857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38509" y="994483"/>
            <a:ext cx="414291" cy="1689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48600" y="2286000"/>
            <a:ext cx="304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November 27, 2015 – Cost and Revenue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4445"/>
          <a:stretch/>
        </p:blipFill>
        <p:spPr>
          <a:xfrm>
            <a:off x="0" y="4648200"/>
            <a:ext cx="91440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8889"/>
          <a:stretch/>
        </p:blipFill>
        <p:spPr>
          <a:xfrm>
            <a:off x="4572000" y="1981200"/>
            <a:ext cx="45720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8889"/>
          <a:stretch/>
        </p:blipFill>
        <p:spPr>
          <a:xfrm>
            <a:off x="0" y="1981200"/>
            <a:ext cx="4572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27, </a:t>
            </a:r>
            <a:r>
              <a:rPr lang="en-US" dirty="0"/>
              <a:t>2016 – Observations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52465"/>
            <a:ext cx="8458200" cy="5043535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Very low dispatchable capacity and inability to commit QSGRs in 5 minutes led to sudden capacity shortage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Low wind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Unit </a:t>
            </a:r>
            <a:r>
              <a:rPr lang="en-US" sz="1800" dirty="0"/>
              <a:t>shutting </a:t>
            </a:r>
            <a:r>
              <a:rPr lang="en-US" sz="1800" dirty="0" smtClean="0"/>
              <a:t>down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Missed load forecast</a:t>
            </a:r>
            <a:endParaRPr lang="en-US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57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March 27</a:t>
            </a:r>
            <a:r>
              <a:rPr lang="en-US" b="1" dirty="0" smtClean="0">
                <a:solidFill>
                  <a:schemeClr val="accent1"/>
                </a:solidFill>
              </a:rPr>
              <a:t>, 2016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766474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Runs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83" y="1066800"/>
            <a:ext cx="8534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dirty="0" smtClean="0"/>
              <a:t>all the study days </a:t>
            </a:r>
            <a:r>
              <a:rPr lang="en-US" sz="1800" dirty="0" smtClean="0"/>
              <a:t>we will </a:t>
            </a:r>
            <a:r>
              <a:rPr lang="en-US" sz="1800" dirty="0"/>
              <a:t>step incrementally through </a:t>
            </a:r>
            <a:r>
              <a:rPr lang="en-US" sz="1800" dirty="0" smtClean="0"/>
              <a:t>the progression of studies as follows:</a:t>
            </a:r>
          </a:p>
          <a:p>
            <a:endParaRPr lang="en-US" sz="1800" dirty="0" smtClean="0"/>
          </a:p>
          <a:p>
            <a:r>
              <a:rPr lang="en-US" sz="1800" dirty="0" smtClean="0"/>
              <a:t>Production SCED (information only)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Sequential </a:t>
            </a:r>
            <a:r>
              <a:rPr lang="en-US" sz="1800" dirty="0" smtClean="0"/>
              <a:t>SCED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MIRTM </a:t>
            </a:r>
            <a:r>
              <a:rPr lang="en-US" sz="1800" dirty="0"/>
              <a:t>with Separate Commitment and </a:t>
            </a:r>
            <a:r>
              <a:rPr lang="en-US" sz="1800" dirty="0" smtClean="0"/>
              <a:t>Dispatch:</a:t>
            </a:r>
            <a:endParaRPr lang="en-US" sz="1400" dirty="0"/>
          </a:p>
          <a:p>
            <a:pPr lvl="1"/>
            <a:r>
              <a:rPr lang="en-US" sz="1800" dirty="0" smtClean="0"/>
              <a:t>Loads only with QSGR not committable to mimic production </a:t>
            </a:r>
            <a:r>
              <a:rPr lang="en-US" sz="1800" dirty="0"/>
              <a:t>(LOAD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QSGRs </a:t>
            </a:r>
            <a:r>
              <a:rPr lang="en-US" sz="1800" dirty="0"/>
              <a:t>have three-part </a:t>
            </a:r>
            <a:r>
              <a:rPr lang="en-US" sz="1800" dirty="0" smtClean="0"/>
              <a:t>offer based on average Verifiable Costs (</a:t>
            </a:r>
            <a:r>
              <a:rPr lang="en-US" sz="1800" dirty="0"/>
              <a:t>3PO)</a:t>
            </a:r>
          </a:p>
          <a:p>
            <a:pPr marL="514350" lvl="1" indent="0">
              <a:buNone/>
            </a:pPr>
            <a:endParaRPr lang="en-US" sz="1800" dirty="0" smtClean="0"/>
          </a:p>
          <a:p>
            <a:pPr marL="514350" lvl="1" indent="0">
              <a:buNone/>
            </a:pPr>
            <a:endParaRPr lang="en-US" sz="1800" dirty="0"/>
          </a:p>
          <a:p>
            <a:pPr marL="51435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27, 2016</a:t>
            </a:r>
            <a:br>
              <a:rPr lang="en-US" dirty="0"/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7815818" cy="56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27, 2016</a:t>
            </a:r>
            <a:br>
              <a:rPr lang="en-US" dirty="0"/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755443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4572000" y="1346965"/>
            <a:ext cx="4572000" cy="270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27, 2016 </a:t>
            </a:r>
            <a:r>
              <a:rPr lang="en-US" dirty="0" smtClean="0"/>
              <a:t>– HDL-GTBD &amp; Prices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45" b="5555"/>
          <a:stretch/>
        </p:blipFill>
        <p:spPr>
          <a:xfrm>
            <a:off x="0" y="4191000"/>
            <a:ext cx="9144000" cy="685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5181600"/>
            <a:ext cx="37719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000" dirty="0"/>
              <a:t>Multiple contributors to MIRTM 3PO price </a:t>
            </a:r>
            <a:r>
              <a:rPr lang="en-US" sz="1000" dirty="0" smtClean="0"/>
              <a:t>spikes around 20:00: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Very low dispatchable capacity period is greatly affected by accuracy of input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Load forecast missed multiple intervals (300-500 MW)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Multiple units shutting down (~200 MW)</a:t>
            </a:r>
            <a:endParaRPr lang="en-US" sz="1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353300" y="3962402"/>
            <a:ext cx="1409700" cy="1219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0" y="1343719"/>
            <a:ext cx="4572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87" y="1925975"/>
            <a:ext cx="6102625" cy="41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27, 2016 </a:t>
            </a:r>
            <a:r>
              <a:rPr lang="en-US" dirty="0"/>
              <a:t>–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52465"/>
            <a:ext cx="8458200" cy="1004935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MIRTM </a:t>
            </a:r>
            <a:r>
              <a:rPr lang="en-US" sz="1800" dirty="0"/>
              <a:t>3PO </a:t>
            </a:r>
            <a:r>
              <a:rPr lang="en-US" sz="1800" dirty="0" smtClean="0"/>
              <a:t>had spikes </a:t>
            </a:r>
            <a:r>
              <a:rPr lang="en-US" sz="1800" dirty="0"/>
              <a:t>primarily due </a:t>
            </a:r>
            <a:r>
              <a:rPr lang="en-US" sz="1800" dirty="0" smtClean="0"/>
              <a:t>to load under forecast 300-500 MW for consecutive intervals</a:t>
            </a:r>
            <a:endParaRPr lang="en-US" sz="1800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5705517" y="3667083"/>
            <a:ext cx="294387" cy="1189822"/>
          </a:xfrm>
          <a:prstGeom prst="leftBrace">
            <a:avLst>
              <a:gd name="adj1" fmla="val 8333"/>
              <a:gd name="adj2" fmla="val 507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3133636"/>
            <a:ext cx="2743200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/>
              <a:t>By waiting until the last minute, binding QSGR commitments were not made in this time frame due to forecast decrease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2690894"/>
            <a:ext cx="21336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/>
              <a:t>GTBD used for Binding Prices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096000" y="2752636"/>
            <a:ext cx="914400" cy="66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1" idx="1"/>
          </p:cNvCxnSpPr>
          <p:nvPr/>
        </p:nvCxnSpPr>
        <p:spPr>
          <a:xfrm>
            <a:off x="5791200" y="3733800"/>
            <a:ext cx="53111" cy="381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8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ot of nstlf5 by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010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27, 2016 </a:t>
            </a:r>
            <a:r>
              <a:rPr lang="en-US" dirty="0"/>
              <a:t>–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33600" y="1371600"/>
            <a:ext cx="28194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 smtClean="0"/>
              <a:t>STLF thought load would stop ramping up when in reality load was rapidly increasing</a:t>
            </a:r>
          </a:p>
          <a:p>
            <a:endParaRPr lang="en-US" sz="1100" dirty="0"/>
          </a:p>
          <a:p>
            <a:r>
              <a:rPr lang="en-US" sz="1100" dirty="0" smtClean="0"/>
              <a:t>New STLF was recently modified to be based on regression model of ramp rates so this issue should be mitigated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0" y="1676400"/>
            <a:ext cx="182880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8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ot of cstlf5 by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2" y="816864"/>
            <a:ext cx="7242048" cy="54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27, 2016 </a:t>
            </a:r>
            <a:r>
              <a:rPr lang="en-US" dirty="0"/>
              <a:t>–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1469579"/>
            <a:ext cx="28194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 smtClean="0"/>
              <a:t>This was a case where the current STLF also missed the ramp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81600" y="1737538"/>
            <a:ext cx="1600200" cy="91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27, 2016 </a:t>
            </a:r>
            <a:r>
              <a:rPr lang="en-US" dirty="0" smtClean="0"/>
              <a:t>– Commitment 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1" b="6666"/>
          <a:stretch/>
        </p:blipFill>
        <p:spPr>
          <a:xfrm>
            <a:off x="0" y="5029200"/>
            <a:ext cx="9144000" cy="15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10000"/>
          <a:stretch/>
        </p:blipFill>
        <p:spPr>
          <a:xfrm>
            <a:off x="4572000" y="1574008"/>
            <a:ext cx="4572000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0000"/>
          <a:stretch/>
        </p:blipFill>
        <p:spPr>
          <a:xfrm>
            <a:off x="0" y="1583454"/>
            <a:ext cx="4557277" cy="292425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10400" y="2819400"/>
            <a:ext cx="490491" cy="1028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0" y="2730829"/>
            <a:ext cx="642891" cy="9314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March 27, 2016 – Cost and Revenue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5556"/>
          <a:stretch/>
        </p:blipFill>
        <p:spPr>
          <a:xfrm>
            <a:off x="0" y="4343400"/>
            <a:ext cx="914400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8889"/>
          <a:stretch/>
        </p:blipFill>
        <p:spPr>
          <a:xfrm>
            <a:off x="4572000" y="1676400"/>
            <a:ext cx="45720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8889"/>
          <a:stretch/>
        </p:blipFill>
        <p:spPr>
          <a:xfrm>
            <a:off x="0" y="1676400"/>
            <a:ext cx="4572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25, </a:t>
            </a:r>
            <a:r>
              <a:rPr lang="en-US" dirty="0"/>
              <a:t>2016 – Observations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52465"/>
            <a:ext cx="8458200" cy="5043535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New short-term load forecast performs well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Low wind and dispatchable capacity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Much tighter QSGR commitment in MIRTM 3PO scenario still reduces LMPs by ~$29 million and production cost by ~$57k at the expense of ~$58k more make-whole than sequential SCED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MIRTM Load scenario reduces prices by ~$26 million and production cost by ~$29k at the expense of $27k more make-whole than sequential SCED</a:t>
            </a:r>
            <a:endParaRPr lang="en-US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47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25</a:t>
            </a:r>
            <a:r>
              <a:rPr lang="en-US" b="1" dirty="0" smtClean="0">
                <a:solidFill>
                  <a:schemeClr val="accent1"/>
                </a:solidFill>
              </a:rPr>
              <a:t>, 2016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766474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Process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52475"/>
            <a:ext cx="8305800" cy="5570538"/>
          </a:xfrm>
        </p:spPr>
        <p:txBody>
          <a:bodyPr/>
          <a:lstStyle/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Determine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the study period based on the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day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of interest and run a sequential SCED for the entire study period using the Energy Offers from actual Real Time SCED runs. </a:t>
            </a: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Sequential SCED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considered the “baseline” that simulates all resources </a:t>
            </a:r>
            <a:r>
              <a:rPr lang="en-US" sz="1800" u="sng" dirty="0">
                <a:solidFill>
                  <a:srgbClr val="000000"/>
                </a:solidFill>
                <a:ea typeface="Calibri" panose="020F0502020204030204" pitchFamily="34" charset="0"/>
              </a:rPr>
              <a:t>following base points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while the GTBD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is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consistent with MIRTM.</a:t>
            </a: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Run MIRTM </a:t>
            </a:r>
            <a:r>
              <a:rPr lang="en-US" sz="1800" dirty="0"/>
              <a:t>Separate Commitment and Dispatch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with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QSGR Production EOC replaced with </a:t>
            </a:r>
            <a:r>
              <a:rPr lang="en-US" sz="1800" dirty="0" smtClean="0"/>
              <a:t>3PO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as inputs</a:t>
            </a:r>
            <a:endParaRPr lang="en-US" sz="1800" strike="sngStrike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Use new STLF and Wind Persistence to “look ahead” 30 minutes to determine if commitments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25, 2016</a:t>
            </a:r>
            <a:br>
              <a:rPr lang="en-US" dirty="0"/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755443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25, 2016</a:t>
            </a:r>
            <a:br>
              <a:rPr lang="en-US" dirty="0"/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17331"/>
            <a:ext cx="7615939" cy="55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25, 2016 </a:t>
            </a:r>
            <a:r>
              <a:rPr lang="en-US" dirty="0" smtClean="0"/>
              <a:t>– HDL-GTBD &amp; Prices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5556"/>
          <a:stretch/>
        </p:blipFill>
        <p:spPr>
          <a:xfrm>
            <a:off x="0" y="4419600"/>
            <a:ext cx="91440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4577443" y="1687512"/>
            <a:ext cx="4572000" cy="27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>
          <a:xfrm>
            <a:off x="5443" y="1687512"/>
            <a:ext cx="4572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25, 2016 </a:t>
            </a:r>
            <a:r>
              <a:rPr lang="en-US" dirty="0" smtClean="0"/>
              <a:t>– Commitment 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0" b="5556"/>
          <a:stretch/>
        </p:blipFill>
        <p:spPr>
          <a:xfrm>
            <a:off x="0" y="4572000"/>
            <a:ext cx="914400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0000"/>
          <a:stretch/>
        </p:blipFill>
        <p:spPr>
          <a:xfrm>
            <a:off x="0" y="1600200"/>
            <a:ext cx="4572000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8889"/>
          <a:stretch/>
        </p:blipFill>
        <p:spPr>
          <a:xfrm>
            <a:off x="4572000" y="1600200"/>
            <a:ext cx="4572000" cy="2971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4400" y="1600200"/>
            <a:ext cx="12192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25, </a:t>
            </a:r>
            <a:r>
              <a:rPr lang="en-US" dirty="0" smtClean="0"/>
              <a:t>2016 – Cost and Revenue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b="5556"/>
          <a:stretch/>
        </p:blipFill>
        <p:spPr>
          <a:xfrm>
            <a:off x="0" y="4800600"/>
            <a:ext cx="9144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8889"/>
          <a:stretch/>
        </p:blipFill>
        <p:spPr>
          <a:xfrm>
            <a:off x="4572000" y="2118519"/>
            <a:ext cx="45720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8889"/>
          <a:stretch/>
        </p:blipFill>
        <p:spPr>
          <a:xfrm>
            <a:off x="16329" y="2107633"/>
            <a:ext cx="4572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86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Refresher on the MIRTM Process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65841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smtClean="0"/>
              <a:t>MIRTM six 5-minute intervals (30 minutes total) with separate commitment and dispatch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637338"/>
            <a:ext cx="533400" cy="220662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76</a:t>
            </a:fld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228600" y="1447800"/>
            <a:ext cx="8238750" cy="4719496"/>
            <a:chOff x="-571384" y="0"/>
            <a:chExt cx="7608040" cy="4041249"/>
          </a:xfrm>
        </p:grpSpPr>
        <p:sp>
          <p:nvSpPr>
            <p:cNvPr id="74" name="Rectangle 73"/>
            <p:cNvSpPr/>
            <p:nvPr/>
          </p:nvSpPr>
          <p:spPr>
            <a:xfrm>
              <a:off x="0" y="0"/>
              <a:ext cx="7036656" cy="39257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-571384" y="17799"/>
              <a:ext cx="7524490" cy="4023450"/>
              <a:chOff x="-738369" y="-85570"/>
              <a:chExt cx="7524554" cy="4023626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-738369" y="308211"/>
                <a:ext cx="7524554" cy="3629845"/>
                <a:chOff x="-738369" y="-1890"/>
                <a:chExt cx="7524554" cy="3629845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-55425" y="-1890"/>
                  <a:ext cx="6841610" cy="3188049"/>
                  <a:chOff x="-55425" y="-1890"/>
                  <a:chExt cx="6841610" cy="3188049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445273" y="691239"/>
                    <a:ext cx="4768239" cy="2494920"/>
                    <a:chOff x="0" y="-525"/>
                    <a:chExt cx="4768239" cy="2494920"/>
                  </a:xfrm>
                </p:grpSpPr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0" y="-525"/>
                      <a:ext cx="4768239" cy="2494920"/>
                      <a:chOff x="0" y="-525"/>
                      <a:chExt cx="4768239" cy="2494920"/>
                    </a:xfrm>
                  </p:grpSpPr>
                  <p:cxnSp>
                    <p:nvCxnSpPr>
                      <p:cNvPr id="91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105231" y="612807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2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470991" y="789420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3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186609" y="532738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4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552369" y="532738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5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275937" y="532738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6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633746" y="524786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7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357315" y="524786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8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81663" y="532738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0" y="-525"/>
                        <a:ext cx="4768239" cy="2334150"/>
                        <a:chOff x="264937" y="647175"/>
                        <a:chExt cx="4768239" cy="2334150"/>
                      </a:xfrm>
                    </p:grpSpPr>
                    <p:cxnSp>
                      <p:nvCxnSpPr>
                        <p:cNvPr id="116" name="AutoShape 23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256722" y="647700"/>
                          <a:ext cx="139" cy="233362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17" name="AutoShape 23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3170279" y="647700"/>
                          <a:ext cx="635" cy="233362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18" name="AutoShape 24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083780" y="647700"/>
                          <a:ext cx="635" cy="233362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19" name="AutoShape 24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999501" y="647175"/>
                          <a:ext cx="635" cy="233362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20" name="AutoShape 24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64937" y="1172210"/>
                          <a:ext cx="4768239" cy="169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121" name="AutoShape 2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5630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2" name="AutoShape 2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845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3" name="AutoShape 2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66060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4" name="AutoShape 2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6945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5" name="AutoShape 2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2160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6" name="AutoShape 2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89325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7" name="AutoShape 2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95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8" name="AutoShape 2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4110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9" name="AutoShape 2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13225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30" name="AutoShape 2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8010" y="1115060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31" name="AutoShap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1275" y="1115060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32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74540" y="1115060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100" name="Group 99"/>
                      <p:cNvGrpSpPr/>
                      <p:nvPr/>
                    </p:nvGrpSpPr>
                    <p:grpSpPr>
                      <a:xfrm>
                        <a:off x="747423" y="859298"/>
                        <a:ext cx="2477532" cy="982578"/>
                        <a:chOff x="0" y="80070"/>
                        <a:chExt cx="2477532" cy="982578"/>
                      </a:xfrm>
                    </p:grpSpPr>
                    <p:sp>
                      <p:nvSpPr>
                        <p:cNvPr id="101" name="Text Box 255" descr="50%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5770" y="946916"/>
                          <a:ext cx="269829" cy="104775"/>
                        </a:xfrm>
                        <a:prstGeom prst="rect">
                          <a:avLst/>
                        </a:prstGeom>
                        <a:pattFill prst="lgCheck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 </a:t>
                          </a:r>
                        </a:p>
                      </p:txBody>
                    </p:sp>
                    <p:grpSp>
                      <p:nvGrpSpPr>
                        <p:cNvPr id="102" name="Group 101"/>
                        <p:cNvGrpSpPr/>
                        <p:nvPr/>
                      </p:nvGrpSpPr>
                      <p:grpSpPr>
                        <a:xfrm>
                          <a:off x="0" y="80070"/>
                          <a:ext cx="2477532" cy="982578"/>
                          <a:chOff x="0" y="80070"/>
                          <a:chExt cx="2477532" cy="982578"/>
                        </a:xfrm>
                      </p:grpSpPr>
                      <p:sp>
                        <p:nvSpPr>
                          <p:cNvPr id="103" name="Text Box 255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708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lgCheck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4" name="Text Box 256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5516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5" name="Text Box 257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71276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6" name="Text Box 258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9085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7" name="Text Box 259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94845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8" name="Text Box 260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52654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9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83867"/>
                            <a:ext cx="126365" cy="95250"/>
                          </a:xfrm>
                          <a:prstGeom prst="chevron">
                            <a:avLst>
                              <a:gd name="adj" fmla="val 60005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10" name="Text Box 256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1665" y="953186"/>
                            <a:ext cx="269829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11" name="Text Box 257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05676" y="950187"/>
                            <a:ext cx="269829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12" name="Text Box 258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4073" y="957872"/>
                            <a:ext cx="269829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13" name="Text Box 259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49780" y="950417"/>
                            <a:ext cx="269829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14" name="Text Box 260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07703" y="950187"/>
                            <a:ext cx="269829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15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5952" y="967398"/>
                            <a:ext cx="126344" cy="95250"/>
                          </a:xfrm>
                          <a:prstGeom prst="chevron">
                            <a:avLst>
                              <a:gd name="adj" fmla="val 60005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en-US" dirty="0"/>
                          </a:p>
                        </p:txBody>
                      </p:sp>
                    </p:grpSp>
                  </p:grpSp>
                </p:grpSp>
                <p:sp>
                  <p:nvSpPr>
                    <p:cNvPr id="90" name="Text Box 2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124" y="182880"/>
                      <a:ext cx="4556097" cy="2787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8:40  </a:t>
                      </a:r>
                      <a:r>
                        <a:rPr lang="en-US" sz="1200" i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8:45   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8:50 </a:t>
                      </a:r>
                      <a:r>
                        <a:rPr lang="en-US" sz="1200" i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8:55  </a:t>
                      </a:r>
                      <a:r>
                        <a:rPr lang="en-US" sz="1200" i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9:00   9:05  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9:10  </a:t>
                      </a:r>
                      <a:r>
                        <a:rPr lang="en-US" sz="1200" i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9:15  9:20   9:25  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9:30 </a:t>
                      </a:r>
                      <a:r>
                        <a:rPr lang="en-US" sz="1200" i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9:35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85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015" y="360374"/>
                    <a:ext cx="6567170" cy="3016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Intervals where </a:t>
                    </a:r>
                    <a:r>
                      <a:rPr lang="en-US" sz="1200" b="1" u="sng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ONLY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Commitment Instructions are </a:t>
                    </a:r>
                    <a:r>
                      <a:rPr lang="en-US" sz="1200" b="1" u="sng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binding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and the LMPs and MW awards (energy, AS) are </a:t>
                    </a:r>
                    <a:r>
                      <a:rPr lang="en-US" sz="1200" b="1" u="sng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indicative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 </a:t>
                    </a:r>
                  </a:p>
                </p:txBody>
              </p:sp>
              <p:sp>
                <p:nvSpPr>
                  <p:cNvPr id="86" name="Text Box 759"/>
                  <p:cNvSpPr txBox="1"/>
                  <p:nvPr/>
                </p:nvSpPr>
                <p:spPr>
                  <a:xfrm>
                    <a:off x="220900" y="-1890"/>
                    <a:ext cx="5581650" cy="255271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Interval where the LMPs, MW awards (energy, AS) and Commitment Instructions are </a:t>
                    </a:r>
                    <a:r>
                      <a:rPr lang="en-US" sz="1200" b="1" u="sng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ALL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US" sz="1200" b="1" u="sng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binding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commitment instructions</a:t>
                    </a:r>
                  </a:p>
                </p:txBody>
              </p:sp>
              <p:sp>
                <p:nvSpPr>
                  <p:cNvPr id="87" name="Text Box 256" descr="50%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5425" y="458800"/>
                    <a:ext cx="269875" cy="104775"/>
                  </a:xfrm>
                  <a:prstGeom prst="rect">
                    <a:avLst/>
                  </a:prstGeom>
                  <a:pattFill prst="pct50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 </a:t>
                    </a:r>
                  </a:p>
                </p:txBody>
              </p:sp>
              <p:sp>
                <p:nvSpPr>
                  <p:cNvPr id="88" name="Text Box 256" descr="50%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8203" y="113646"/>
                    <a:ext cx="269875" cy="104775"/>
                  </a:xfrm>
                  <a:prstGeom prst="rect">
                    <a:avLst/>
                  </a:prstGeom>
                  <a:pattFill prst="lgCheck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 </a:t>
                    </a:r>
                  </a:p>
                </p:txBody>
              </p:sp>
            </p:grpSp>
            <p:sp>
              <p:nvSpPr>
                <p:cNvPr id="80" name="Rounded Rectangular Callout 79"/>
                <p:cNvSpPr/>
                <p:nvPr/>
              </p:nvSpPr>
              <p:spPr>
                <a:xfrm>
                  <a:off x="-738369" y="3087570"/>
                  <a:ext cx="1688548" cy="540385"/>
                </a:xfrm>
                <a:prstGeom prst="wedgeRoundRectCallout">
                  <a:avLst>
                    <a:gd name="adj1" fmla="val 37430"/>
                    <a:gd name="adj2" fmla="val -91144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Sequence of Multi-Interval RT Markets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81" name="Right Brace 80"/>
                <p:cNvSpPr/>
                <p:nvPr/>
              </p:nvSpPr>
              <p:spPr>
                <a:xfrm rot="10800000">
                  <a:off x="535222" y="1390762"/>
                  <a:ext cx="304889" cy="1469138"/>
                </a:xfrm>
                <a:prstGeom prst="rightBrace">
                  <a:avLst>
                    <a:gd name="adj1" fmla="val 53399"/>
                    <a:gd name="adj2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" name="Rounded Rectangular Callout 81"/>
                <p:cNvSpPr/>
                <p:nvPr/>
              </p:nvSpPr>
              <p:spPr>
                <a:xfrm>
                  <a:off x="3259664" y="1685363"/>
                  <a:ext cx="2343462" cy="349250"/>
                </a:xfrm>
                <a:prstGeom prst="wedgeRoundRectCallout">
                  <a:avLst>
                    <a:gd name="adj1" fmla="val -36347"/>
                    <a:gd name="adj2" fmla="val -76570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Analysis window of rolling 30 minutes 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83" name="Left Brace 82"/>
                <p:cNvSpPr/>
                <p:nvPr/>
              </p:nvSpPr>
              <p:spPr>
                <a:xfrm rot="5400000">
                  <a:off x="2065738" y="286697"/>
                  <a:ext cx="389255" cy="227757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77" name="AutoShape 309"/>
              <p:cNvSpPr>
                <a:spLocks noChangeArrowheads="1"/>
              </p:cNvSpPr>
              <p:nvPr/>
            </p:nvSpPr>
            <p:spPr bwMode="auto">
              <a:xfrm>
                <a:off x="16647" y="65574"/>
                <a:ext cx="125730" cy="94615"/>
              </a:xfrm>
              <a:prstGeom prst="chevron">
                <a:avLst>
                  <a:gd name="adj" fmla="val 6000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8" name="Text Box 767"/>
              <p:cNvSpPr txBox="1"/>
              <p:nvPr/>
            </p:nvSpPr>
            <p:spPr>
              <a:xfrm>
                <a:off x="220900" y="-85570"/>
                <a:ext cx="6385163" cy="373713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RT Market Execution: Depicts the start and end times of the clearing process and the length of symbol is indicative of maximum time allowed to clear market</a:t>
                </a:r>
              </a:p>
            </p:txBody>
          </p:sp>
        </p:grpSp>
      </p:grpSp>
      <p:cxnSp>
        <p:nvCxnSpPr>
          <p:cNvPr id="133" name="Straight Arrow Connector 132"/>
          <p:cNvCxnSpPr>
            <a:stCxn id="103" idx="2"/>
          </p:cNvCxnSpPr>
          <p:nvPr/>
        </p:nvCxnSpPr>
        <p:spPr>
          <a:xfrm flipH="1">
            <a:off x="2517515" y="3864297"/>
            <a:ext cx="1" cy="241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2896661" y="4876541"/>
            <a:ext cx="1" cy="241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2109442" y="4144287"/>
            <a:ext cx="813533" cy="51648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Dispatch Run &amp; Pricing run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464910" y="5168982"/>
            <a:ext cx="858985" cy="51648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Dispatch Run &amp; Pricing Run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688819" y="4455203"/>
            <a:ext cx="2698613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Binding commitments for ALL intervals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921744" y="5011776"/>
            <a:ext cx="234077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1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Interval Binding Base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Point &amp; Binding LMPs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139" name="Straight Arrow Connector 138"/>
          <p:cNvCxnSpPr>
            <a:stCxn id="137" idx="1"/>
          </p:cNvCxnSpPr>
          <p:nvPr/>
        </p:nvCxnSpPr>
        <p:spPr>
          <a:xfrm flipH="1" flipV="1">
            <a:off x="2606539" y="3897108"/>
            <a:ext cx="3082280" cy="696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38" idx="1"/>
            <a:endCxn id="135" idx="3"/>
          </p:cNvCxnSpPr>
          <p:nvPr/>
        </p:nvCxnSpPr>
        <p:spPr>
          <a:xfrm flipH="1" flipV="1">
            <a:off x="2922975" y="4402532"/>
            <a:ext cx="2998769" cy="840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2475505" y="5880389"/>
            <a:ext cx="6128731" cy="86177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ea typeface="Calibri" panose="020F050202020403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</a:rPr>
              <a:t>The introduction of the Binding Dispatch/Base Point run while eliminating make-Whole payments to Generation Resources due to binding ramp constraints, can however, lead to missed commitments or too  early </a:t>
            </a:r>
            <a:r>
              <a:rPr lang="en-US" sz="1000" dirty="0" err="1">
                <a:solidFill>
                  <a:srgbClr val="000000"/>
                </a:solidFill>
                <a:ea typeface="Calibri" panose="020F0502020204030204" pitchFamily="34" charset="0"/>
              </a:rPr>
              <a:t>decommitments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</a:rPr>
              <a:t>/recalls. The assumption is that the </a:t>
            </a:r>
            <a:r>
              <a:rPr lang="en-US" sz="1000" u="sng" dirty="0">
                <a:solidFill>
                  <a:srgbClr val="000000"/>
                </a:solidFill>
                <a:ea typeface="Calibri" panose="020F0502020204030204" pitchFamily="34" charset="0"/>
              </a:rPr>
              <a:t>benefits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</a:rPr>
              <a:t> of eliminating this category of make-whole payments outweighs the disadvantages of missed commitments or too early </a:t>
            </a:r>
            <a:r>
              <a:rPr lang="en-US" sz="1000" dirty="0" err="1">
                <a:solidFill>
                  <a:srgbClr val="000000"/>
                </a:solidFill>
                <a:ea typeface="Calibri" panose="020F0502020204030204" pitchFamily="34" charset="0"/>
              </a:rPr>
              <a:t>decommitments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</a:rPr>
              <a:t>/recalls.</a:t>
            </a:r>
            <a:endParaRPr lang="en-US" sz="1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Overview of Recent Activity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Implement Dispatch </a:t>
            </a:r>
            <a:r>
              <a:rPr lang="en-US" sz="2000" dirty="0" smtClean="0"/>
              <a:t>Module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Implement Pricing M</a:t>
            </a:r>
            <a:r>
              <a:rPr lang="en-US" sz="2000" dirty="0" smtClean="0"/>
              <a:t>odule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Developed three part offers (TPO) based on average verifiable costs and unit HSL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Developed single part offers (SPO) from TPO allocating start costs over minimum up time and LSL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Allowed for </a:t>
            </a:r>
            <a:r>
              <a:rPr lang="en-US" sz="2000" dirty="0" err="1" smtClean="0"/>
              <a:t>Wartsila</a:t>
            </a:r>
            <a:r>
              <a:rPr lang="en-US" sz="2000" dirty="0" smtClean="0"/>
              <a:t> units to have zero start time and zero min off time (allows fast ramping resources to meet demand in same interval)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Studied the </a:t>
            </a:r>
            <a:r>
              <a:rPr lang="en-US" sz="2000" dirty="0"/>
              <a:t>following </a:t>
            </a:r>
            <a:r>
              <a:rPr lang="en-US" sz="2000" dirty="0" smtClean="0"/>
              <a:t>dates:7/1/2015, 8/11/2015, 8/13/2015,</a:t>
            </a:r>
            <a:r>
              <a:rPr lang="en-US" sz="2000" dirty="0"/>
              <a:t> </a:t>
            </a:r>
            <a:r>
              <a:rPr lang="en-US" sz="2000" dirty="0" smtClean="0"/>
              <a:t>11/11/2015, 11/27/2015, 3/27/2016, 7/25/2016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MIRTM – Changes since August SAWG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 the processing of Combined Cycles consistent between MIRTM and </a:t>
            </a:r>
            <a:r>
              <a:rPr lang="en-US" sz="2000" dirty="0" smtClean="0"/>
              <a:t>Sequential </a:t>
            </a:r>
            <a:r>
              <a:rPr lang="en-US" sz="2000" dirty="0"/>
              <a:t>SCED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Correct the Minimum Energy for Resources carrying Non Spin to agree with $75 </a:t>
            </a:r>
            <a:r>
              <a:rPr lang="en-US" sz="2000" dirty="0" smtClean="0"/>
              <a:t>Energy offer curve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Streamline the Commitment Summary to two categories: </a:t>
            </a:r>
          </a:p>
          <a:p>
            <a:pPr marL="6858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Count of Resources below </a:t>
            </a:r>
            <a:r>
              <a:rPr lang="en-US" sz="2000" dirty="0" smtClean="0"/>
              <a:t>cost</a:t>
            </a:r>
            <a:endParaRPr lang="en-US" sz="2000" dirty="0"/>
          </a:p>
          <a:p>
            <a:pPr marL="6858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Count of Resources at or above </a:t>
            </a:r>
            <a:r>
              <a:rPr lang="en-US" sz="2000" dirty="0" smtClean="0"/>
              <a:t>cost</a:t>
            </a:r>
            <a:endParaRPr lang="en-US" sz="2000" dirty="0"/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Corrected two study days that had short SCED runs which caused double counting in the </a:t>
            </a:r>
            <a:r>
              <a:rPr lang="en-US" sz="2000" dirty="0" smtClean="0"/>
              <a:t>MIRTM </a:t>
            </a:r>
            <a:r>
              <a:rPr lang="en-US" sz="2000" dirty="0"/>
              <a:t>post process 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Determination and book keeping of noncompetitive constraints are different between MIRTM and Seq. SCED: ERCOT will evaluate the impact and actions taken, if any, at a future SAWG meeting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15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Process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2662"/>
            <a:ext cx="8382000" cy="5570538"/>
          </a:xfrm>
        </p:spPr>
        <p:txBody>
          <a:bodyPr/>
          <a:lstStyle/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Calculate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Production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Costs:  Four Components</a:t>
            </a:r>
            <a:endParaRPr lang="en-US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solidFill>
                  <a:srgbClr val="000000"/>
                </a:solidFill>
                <a:ea typeface="Calibri" panose="020F0502020204030204" pitchFamily="34" charset="0"/>
              </a:rPr>
              <a:t>Generation </a:t>
            </a:r>
            <a:r>
              <a:rPr lang="en-US" sz="1600" u="sng" dirty="0" smtClean="0">
                <a:solidFill>
                  <a:srgbClr val="000000"/>
                </a:solidFill>
                <a:ea typeface="Calibri" panose="020F0502020204030204" pitchFamily="34" charset="0"/>
              </a:rPr>
              <a:t>Costs:</a:t>
            </a:r>
            <a:r>
              <a:rPr lang="en-U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600" dirty="0"/>
              <a:t>Integrate Step 2 EOC from LSL to BP + Power Balance Violation </a:t>
            </a:r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u="sng" dirty="0"/>
              <a:t>Transmission Penalty </a:t>
            </a:r>
            <a:r>
              <a:rPr lang="en-US" sz="1600" u="sng" dirty="0" smtClean="0"/>
              <a:t>Cost</a:t>
            </a:r>
            <a:r>
              <a:rPr lang="en-US" sz="1600" dirty="0" smtClean="0"/>
              <a:t>: </a:t>
            </a:r>
            <a:r>
              <a:rPr lang="en-US" sz="1600" dirty="0"/>
              <a:t>Violated MW * Shadow Price </a:t>
            </a:r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u="sng" dirty="0"/>
              <a:t>QSGR Startup/</a:t>
            </a:r>
            <a:r>
              <a:rPr lang="en-US" sz="1600" u="sng" dirty="0" err="1"/>
              <a:t>Mingen</a:t>
            </a:r>
            <a:r>
              <a:rPr lang="en-US" sz="1600" u="sng" dirty="0"/>
              <a:t> </a:t>
            </a:r>
            <a:r>
              <a:rPr lang="en-US" sz="1600" u="sng" dirty="0" smtClean="0"/>
              <a:t>Cost</a:t>
            </a:r>
            <a:r>
              <a:rPr lang="en-US" sz="1600" dirty="0" smtClean="0"/>
              <a:t>: Startup </a:t>
            </a:r>
            <a:r>
              <a:rPr lang="en-US" sz="1600" dirty="0"/>
              <a:t>and Minimum </a:t>
            </a:r>
            <a:r>
              <a:rPr lang="en-US" sz="1600" dirty="0" smtClean="0"/>
              <a:t>Energy </a:t>
            </a:r>
            <a:r>
              <a:rPr lang="en-US" sz="1600" dirty="0"/>
              <a:t>Costs </a:t>
            </a:r>
            <a:endParaRPr lang="en-US" sz="1600" dirty="0" smtClean="0"/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u="sng" dirty="0"/>
              <a:t>Blocky Load </a:t>
            </a:r>
            <a:r>
              <a:rPr lang="en-US" sz="1600" u="sng" dirty="0" smtClean="0"/>
              <a:t>Cost</a:t>
            </a:r>
            <a:r>
              <a:rPr lang="en-US" sz="1600" dirty="0"/>
              <a:t>:</a:t>
            </a:r>
            <a:r>
              <a:rPr lang="en-US" sz="1600" dirty="0" smtClean="0"/>
              <a:t> </a:t>
            </a:r>
            <a:r>
              <a:rPr lang="en-US" sz="1600" dirty="0"/>
              <a:t>Bid Price * Commit MW </a:t>
            </a:r>
            <a:endParaRPr lang="en-US" sz="1600" dirty="0">
              <a:solidFill>
                <a:srgbClr val="000000"/>
              </a:solidFill>
            </a:endParaRPr>
          </a:p>
          <a:p>
            <a:pPr marL="742950">
              <a:spcBef>
                <a:spcPts val="0"/>
              </a:spcBef>
              <a:spcAft>
                <a:spcPts val="1000"/>
              </a:spcAft>
            </a:pPr>
            <a:endParaRPr lang="en-US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Calculate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Make Whole</a:t>
            </a:r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QSGR Make </a:t>
            </a:r>
            <a:r>
              <a:rPr lang="en-US" sz="1600" dirty="0" smtClean="0"/>
              <a:t>whole </a:t>
            </a:r>
            <a:r>
              <a:rPr lang="en-US" sz="1600" dirty="0"/>
              <a:t>across entire study period</a:t>
            </a:r>
          </a:p>
          <a:p>
            <a:pPr marL="1543050" lvl="2"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Prod. SCED &amp; Seq. SCED: Emergency Operations QSGR payments (Per 6.6.9 (3))</a:t>
            </a:r>
          </a:p>
          <a:p>
            <a:pPr marL="1543050" lvl="2"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 MIRTM: Max(0,QSGR Verifiable </a:t>
            </a:r>
            <a:r>
              <a:rPr lang="en-US" sz="1600" dirty="0" smtClean="0"/>
              <a:t>Cost </a:t>
            </a:r>
            <a:r>
              <a:rPr lang="en-US" sz="1600" dirty="0"/>
              <a:t>- QSGR </a:t>
            </a:r>
            <a:r>
              <a:rPr lang="en-US" sz="1600" dirty="0" smtClean="0"/>
              <a:t>Revenue) </a:t>
            </a:r>
            <a:endParaRPr lang="en-US" sz="1600" dirty="0"/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Blocky Load Make whole across entire study period</a:t>
            </a:r>
          </a:p>
          <a:p>
            <a:pPr marL="1543050" lvl="2"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/>
              <a:t>MIRTM: Max(0</a:t>
            </a:r>
            <a:r>
              <a:rPr lang="en-US" sz="1600" dirty="0"/>
              <a:t>, [Bid Price * Commit MW</a:t>
            </a:r>
            <a:r>
              <a:rPr lang="en-US" sz="1600" dirty="0" smtClean="0"/>
              <a:t>] -[</a:t>
            </a:r>
            <a:r>
              <a:rPr lang="en-US" sz="1600" dirty="0"/>
              <a:t>Binding LMP * Commit MW</a:t>
            </a:r>
            <a:r>
              <a:rPr lang="en-US" sz="1600" dirty="0" smtClean="0"/>
              <a:t>])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Simulation Assumptions – Blocky Load Resources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Offers were received for 12 Blocky Loads from DSWG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 total of 366 MW split between the load zones (each zone has 12 resources)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67433"/>
              </p:ext>
            </p:extLst>
          </p:nvPr>
        </p:nvGraphicFramePr>
        <p:xfrm>
          <a:off x="628649" y="2209800"/>
          <a:ext cx="7886702" cy="3983413"/>
        </p:xfrm>
        <a:graphic>
          <a:graphicData uri="http://schemas.openxmlformats.org/drawingml/2006/table">
            <a:tbl>
              <a:tblPr/>
              <a:tblGrid>
                <a:gridCol w="1176864"/>
                <a:gridCol w="1122591"/>
                <a:gridCol w="1122591"/>
                <a:gridCol w="1122591"/>
                <a:gridCol w="1096883"/>
                <a:gridCol w="1122591"/>
                <a:gridCol w="1122591"/>
              </a:tblGrid>
              <a:tr h="480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Load Resource</a:t>
                      </a:r>
                    </a:p>
                  </a:txBody>
                  <a:tcPr marL="8585" marR="8585" marT="8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$/MWh</a:t>
                      </a:r>
                    </a:p>
                  </a:txBody>
                  <a:tcPr marL="8585" marR="8585" marT="8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MW</a:t>
                      </a:r>
                    </a:p>
                  </a:txBody>
                  <a:tcPr marL="8585" marR="8585" marT="8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Ramp Period</a:t>
                      </a:r>
                    </a:p>
                  </a:txBody>
                  <a:tcPr marL="8585" marR="8585" marT="8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Minimum Run Time</a:t>
                      </a:r>
                    </a:p>
                  </a:txBody>
                  <a:tcPr marL="8585" marR="8585" marT="8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Maximum Run Time</a:t>
                      </a:r>
                    </a:p>
                  </a:txBody>
                  <a:tcPr marL="8585" marR="8585" marT="8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Return to Service Time</a:t>
                      </a:r>
                    </a:p>
                  </a:txBody>
                  <a:tcPr marL="8585" marR="8585" marT="8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hour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hour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Min.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hours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3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c34af464-7aa1-4edd-9be4-83dffc1cb92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15233</TotalTime>
  <Words>3077</Words>
  <Application>Microsoft Office PowerPoint</Application>
  <PresentationFormat>On-screen Show (4:3)</PresentationFormat>
  <Paragraphs>610</Paragraphs>
  <Slides>78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SimSun</vt:lpstr>
      <vt:lpstr>Arial</vt:lpstr>
      <vt:lpstr>Calibri</vt:lpstr>
      <vt:lpstr>Cambria Math</vt:lpstr>
      <vt:lpstr>Times New Roman</vt:lpstr>
      <vt:lpstr>Wingdings</vt:lpstr>
      <vt:lpstr>1_Custom Design</vt:lpstr>
      <vt:lpstr>Office Theme</vt:lpstr>
      <vt:lpstr>PowerPoint Presentation</vt:lpstr>
      <vt:lpstr>Today’s Agenda</vt:lpstr>
      <vt:lpstr>MIRTM - Changes since September SAWG</vt:lpstr>
      <vt:lpstr>MIRTM - Changes since September SAWG</vt:lpstr>
      <vt:lpstr>MIRTM - Changes since September SAWG cont.</vt:lpstr>
      <vt:lpstr>Study Runs</vt:lpstr>
      <vt:lpstr>Study Process</vt:lpstr>
      <vt:lpstr>Study Process</vt:lpstr>
      <vt:lpstr>Simulation Assumptions – Blocky Load Resources</vt:lpstr>
      <vt:lpstr>Simulation Assumptions – Fast Generation Resource Temporal Constraints</vt:lpstr>
      <vt:lpstr>Simulation Assumptions – Fast Responding Resources</vt:lpstr>
      <vt:lpstr>Simulation Assumptions – Fast Responding Resources</vt:lpstr>
      <vt:lpstr>Other Assumptions – Days Analyzed</vt:lpstr>
      <vt:lpstr>Average Price of All Study Dates</vt:lpstr>
      <vt:lpstr>Production Cost of All Study Dates</vt:lpstr>
      <vt:lpstr>Make Whole Amounts of All Study Dates</vt:lpstr>
      <vt:lpstr>August 13, 2015 </vt:lpstr>
      <vt:lpstr>August 13, 2015 </vt:lpstr>
      <vt:lpstr>August 13, 2015 </vt:lpstr>
      <vt:lpstr>August 13, 2015 – HDL-GTBD &amp; Price</vt:lpstr>
      <vt:lpstr>August 13, 2015</vt:lpstr>
      <vt:lpstr>August 13, 2015 – Commitment Summary</vt:lpstr>
      <vt:lpstr>August 13, 2015 – Cost and Revenue</vt:lpstr>
      <vt:lpstr>July 1, 2015 – Observations</vt:lpstr>
      <vt:lpstr>July 1, 2015 </vt:lpstr>
      <vt:lpstr>July 1, 2015 </vt:lpstr>
      <vt:lpstr>July 1, 2015 </vt:lpstr>
      <vt:lpstr>July 1, 2015 – HDL-GTBD &amp; Price</vt:lpstr>
      <vt:lpstr>July 1, 2015 – Commitment Summary</vt:lpstr>
      <vt:lpstr>July 1, 2015 – Cost and Revenue</vt:lpstr>
      <vt:lpstr>August 11, 2015 – Observations</vt:lpstr>
      <vt:lpstr>August 11, 2015 </vt:lpstr>
      <vt:lpstr>August 11, 2015 </vt:lpstr>
      <vt:lpstr>August 11, 2015 </vt:lpstr>
      <vt:lpstr>August 11, 2015 – Commitment Summary </vt:lpstr>
      <vt:lpstr>August 11, 2015 – HDL-GTBD &amp; Price</vt:lpstr>
      <vt:lpstr>August 11, 2015 – Cost and Revenue</vt:lpstr>
      <vt:lpstr>November 11, 2015 – Observations</vt:lpstr>
      <vt:lpstr>November 11, 2015 </vt:lpstr>
      <vt:lpstr>November 11, 2015 </vt:lpstr>
      <vt:lpstr>November 11, 2015 </vt:lpstr>
      <vt:lpstr>November 11, 2015 – HDL-GTBD &amp; Prices</vt:lpstr>
      <vt:lpstr>November 11, 2015 – Analysis</vt:lpstr>
      <vt:lpstr>November 11, 2015 – Wind HSL Estimation</vt:lpstr>
      <vt:lpstr>November 11, 2015 – Wind HSL Estimation Error</vt:lpstr>
      <vt:lpstr>November 11, 2015 – Commitment Summary</vt:lpstr>
      <vt:lpstr>November 11, 2015 – Cost and Revenue</vt:lpstr>
      <vt:lpstr>November 27, 2015 – Observations</vt:lpstr>
      <vt:lpstr>November 27, 2015 </vt:lpstr>
      <vt:lpstr>November 27, 2015 </vt:lpstr>
      <vt:lpstr>November 27, 2015 </vt:lpstr>
      <vt:lpstr>November 27, 2015 – HDL-GTBD &amp; Price</vt:lpstr>
      <vt:lpstr>November 27, 2015 – Analysis</vt:lpstr>
      <vt:lpstr>November 27, 2015 – Wind HSL Estimation</vt:lpstr>
      <vt:lpstr>November 27, 2015 – Wind HSL Estimation Error</vt:lpstr>
      <vt:lpstr>November 27, 2015 – Commitment Summary</vt:lpstr>
      <vt:lpstr>November 27, 2015 – Cost and Revenue</vt:lpstr>
      <vt:lpstr>March 27, 2016 – Observations</vt:lpstr>
      <vt:lpstr>March 27, 2016 </vt:lpstr>
      <vt:lpstr>March 27, 2016  </vt:lpstr>
      <vt:lpstr>March 27, 2016 </vt:lpstr>
      <vt:lpstr>March 27, 2016 – HDL-GTBD &amp; Prices</vt:lpstr>
      <vt:lpstr>March 27, 2016 – Analysis</vt:lpstr>
      <vt:lpstr>March 27, 2016 – Analysis</vt:lpstr>
      <vt:lpstr>March 27, 2016 – Analysis</vt:lpstr>
      <vt:lpstr>March 27, 2016 – Commitment Summary</vt:lpstr>
      <vt:lpstr>March 27, 2016 – Cost and Revenue</vt:lpstr>
      <vt:lpstr>July 25, 2016 – Observations</vt:lpstr>
      <vt:lpstr>July 25, 2016 </vt:lpstr>
      <vt:lpstr>July 25, 2016  </vt:lpstr>
      <vt:lpstr>July 25, 2016 </vt:lpstr>
      <vt:lpstr>July 25, 2016 – HDL-GTBD &amp; Prices</vt:lpstr>
      <vt:lpstr>July 25, 2016 – Commitment Summary</vt:lpstr>
      <vt:lpstr>July 25, 2016 – Cost and Revenue</vt:lpstr>
      <vt:lpstr>PowerPoint Presentation</vt:lpstr>
      <vt:lpstr>Refresher on the MIRTM Process</vt:lpstr>
      <vt:lpstr>Overview of Recent Activity</vt:lpstr>
      <vt:lpstr>MIRTM – Changes since August SAWG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Shaw, Pamela</cp:lastModifiedBy>
  <cp:revision>421</cp:revision>
  <cp:lastPrinted>2016-01-21T20:53:15Z</cp:lastPrinted>
  <dcterms:created xsi:type="dcterms:W3CDTF">2016-01-21T15:20:31Z</dcterms:created>
  <dcterms:modified xsi:type="dcterms:W3CDTF">2016-10-23T19:03:52Z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