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60"/>
  </p:notesMasterIdLst>
  <p:handoutMasterIdLst>
    <p:handoutMasterId r:id="rId61"/>
  </p:handoutMasterIdLst>
  <p:sldIdLst>
    <p:sldId id="260" r:id="rId6"/>
    <p:sldId id="569" r:id="rId7"/>
    <p:sldId id="572" r:id="rId8"/>
    <p:sldId id="568" r:id="rId9"/>
    <p:sldId id="563" r:id="rId10"/>
    <p:sldId id="573" r:id="rId11"/>
    <p:sldId id="574" r:id="rId12"/>
    <p:sldId id="582" r:id="rId13"/>
    <p:sldId id="583" r:id="rId14"/>
    <p:sldId id="575" r:id="rId15"/>
    <p:sldId id="531" r:id="rId16"/>
    <p:sldId id="308" r:id="rId17"/>
    <p:sldId id="577" r:id="rId18"/>
    <p:sldId id="578" r:id="rId19"/>
    <p:sldId id="579" r:id="rId20"/>
    <p:sldId id="585" r:id="rId21"/>
    <p:sldId id="586" r:id="rId22"/>
    <p:sldId id="587" r:id="rId23"/>
    <p:sldId id="588" r:id="rId24"/>
    <p:sldId id="589" r:id="rId25"/>
    <p:sldId id="590" r:id="rId26"/>
    <p:sldId id="591" r:id="rId27"/>
    <p:sldId id="592" r:id="rId28"/>
    <p:sldId id="593" r:id="rId29"/>
    <p:sldId id="594" r:id="rId30"/>
    <p:sldId id="595" r:id="rId31"/>
    <p:sldId id="596" r:id="rId32"/>
    <p:sldId id="597" r:id="rId33"/>
    <p:sldId id="598" r:id="rId34"/>
    <p:sldId id="599" r:id="rId35"/>
    <p:sldId id="600" r:id="rId36"/>
    <p:sldId id="581" r:id="rId37"/>
    <p:sldId id="271" r:id="rId38"/>
    <p:sldId id="498" r:id="rId39"/>
    <p:sldId id="551" r:id="rId40"/>
    <p:sldId id="562" r:id="rId41"/>
    <p:sldId id="561" r:id="rId42"/>
    <p:sldId id="309" r:id="rId43"/>
    <p:sldId id="261" r:id="rId44"/>
    <p:sldId id="313" r:id="rId45"/>
    <p:sldId id="273" r:id="rId46"/>
    <p:sldId id="262" r:id="rId47"/>
    <p:sldId id="518" r:id="rId48"/>
    <p:sldId id="263" r:id="rId49"/>
    <p:sldId id="506" r:id="rId50"/>
    <p:sldId id="601" r:id="rId51"/>
    <p:sldId id="508" r:id="rId52"/>
    <p:sldId id="319" r:id="rId53"/>
    <p:sldId id="558" r:id="rId54"/>
    <p:sldId id="584" r:id="rId55"/>
    <p:sldId id="322" r:id="rId56"/>
    <p:sldId id="559" r:id="rId57"/>
    <p:sldId id="557" r:id="rId58"/>
    <p:sldId id="495"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 Pamela" initials="SP" lastIdx="1" clrIdx="0">
    <p:extLst>
      <p:ext uri="{19B8F6BF-5375-455C-9EA6-DF929625EA0E}">
        <p15:presenceInfo xmlns:p15="http://schemas.microsoft.com/office/powerpoint/2012/main" userId="S-1-5-21-639947351-343809578-3807592339-48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4" autoAdjust="0"/>
    <p:restoredTop sz="90799" autoAdjust="0"/>
  </p:normalViewPr>
  <p:slideViewPr>
    <p:cSldViewPr showGuides="1">
      <p:cViewPr varScale="1">
        <p:scale>
          <a:sx n="125" d="100"/>
          <a:sy n="125" d="100"/>
        </p:scale>
        <p:origin x="552" y="102"/>
      </p:cViewPr>
      <p:guideLst>
        <p:guide orient="horz" pos="2160"/>
        <p:guide pos="2880"/>
      </p:guideLst>
    </p:cSldViewPr>
  </p:slideViewPr>
  <p:notesTextViewPr>
    <p:cViewPr>
      <p:scale>
        <a:sx n="3" d="2"/>
        <a:sy n="3" d="2"/>
      </p:scale>
      <p:origin x="0" y="0"/>
    </p:cViewPr>
  </p:notesTextViewPr>
  <p:notesViewPr>
    <p:cSldViewPr showGuides="1">
      <p:cViewPr varScale="1">
        <p:scale>
          <a:sx n="99" d="100"/>
          <a:sy n="99" d="100"/>
        </p:scale>
        <p:origin x="352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pw0028\Market%20Operations%20Support\Market%20Analysis\MMS%20Testing\MIRTM\Images%20for%20SAWG%20Oct%20and%20DSWG%20Oct\MIRTM4\Final_Binding_Summary_All_Days_With_Graph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US" sz="2400">
                <a:solidFill>
                  <a:sysClr val="windowText" lastClr="000000"/>
                </a:solidFill>
              </a:rPr>
              <a:t>Production Costs</a:t>
            </a:r>
          </a:p>
          <a:p>
            <a:pPr>
              <a:defRPr sz="1800">
                <a:solidFill>
                  <a:sysClr val="windowText" lastClr="000000"/>
                </a:solidFill>
              </a:defRPr>
            </a:pPr>
            <a:r>
              <a:rPr lang="en-US" sz="1000">
                <a:solidFill>
                  <a:sysClr val="windowText" lastClr="000000"/>
                </a:solidFill>
              </a:rPr>
              <a:t>Production</a:t>
            </a:r>
            <a:r>
              <a:rPr lang="en-US" sz="1000" baseline="0">
                <a:solidFill>
                  <a:sysClr val="windowText" lastClr="000000"/>
                </a:solidFill>
              </a:rPr>
              <a:t> and Sequential SCED do</a:t>
            </a:r>
            <a:r>
              <a:rPr lang="en-US" sz="1000">
                <a:solidFill>
                  <a:sysClr val="windowText" lastClr="000000"/>
                </a:solidFill>
              </a:rPr>
              <a:t> not include Start-Up and Min. Gen. Costs</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0"/>
          <c:order val="0"/>
          <c:tx>
            <c:strRef>
              <c:f>'08132015'!$A$10</c:f>
              <c:strCache>
                <c:ptCount val="1"/>
                <c:pt idx="0">
                  <c:v>     Generation Dispatch Cost</c:v>
                </c:pt>
              </c:strCache>
            </c:strRef>
          </c:tx>
          <c:spPr>
            <a:solidFill>
              <a:srgbClr val="00AEC7"/>
            </a:solidFill>
            <a:ln>
              <a:noFill/>
            </a:ln>
            <a:effectLst/>
          </c:spPr>
          <c:invertIfNegative val="0"/>
          <c:cat>
            <c:strRef>
              <c:f>'08132015'!$B$1:$E$1</c:f>
              <c:strCache>
                <c:ptCount val="4"/>
                <c:pt idx="0">
                  <c:v>Prod. SCED</c:v>
                </c:pt>
                <c:pt idx="1">
                  <c:v>Seq. SCED</c:v>
                </c:pt>
                <c:pt idx="2">
                  <c:v>MIRTM Loads Only</c:v>
                </c:pt>
                <c:pt idx="3">
                  <c:v>MIRTM 3PO</c:v>
                </c:pt>
              </c:strCache>
            </c:strRef>
          </c:cat>
          <c:val>
            <c:numRef>
              <c:f>'08132015'!$B$10:$E$10</c:f>
              <c:numCache>
                <c:formatCode>"$"#,##0.00</c:formatCode>
                <c:ptCount val="4"/>
                <c:pt idx="0">
                  <c:v>4797543.2905999999</c:v>
                </c:pt>
                <c:pt idx="1">
                  <c:v>4456891.1819000002</c:v>
                </c:pt>
                <c:pt idx="2">
                  <c:v>4454627.5417999998</c:v>
                </c:pt>
                <c:pt idx="3">
                  <c:v>4677118.6661999999</c:v>
                </c:pt>
              </c:numCache>
            </c:numRef>
          </c:val>
        </c:ser>
        <c:ser>
          <c:idx val="1"/>
          <c:order val="1"/>
          <c:tx>
            <c:strRef>
              <c:f>'08132015'!$A$11</c:f>
              <c:strCache>
                <c:ptCount val="1"/>
                <c:pt idx="0">
                  <c:v>     Transmission Penalty Cost</c:v>
                </c:pt>
              </c:strCache>
            </c:strRef>
          </c:tx>
          <c:spPr>
            <a:solidFill>
              <a:srgbClr val="890C58"/>
            </a:solidFill>
            <a:ln>
              <a:noFill/>
            </a:ln>
            <a:effectLst/>
          </c:spPr>
          <c:invertIfNegative val="0"/>
          <c:cat>
            <c:strRef>
              <c:f>'08132015'!$B$1:$E$1</c:f>
              <c:strCache>
                <c:ptCount val="4"/>
                <c:pt idx="0">
                  <c:v>Prod. SCED</c:v>
                </c:pt>
                <c:pt idx="1">
                  <c:v>Seq. SCED</c:v>
                </c:pt>
                <c:pt idx="2">
                  <c:v>MIRTM Loads Only</c:v>
                </c:pt>
                <c:pt idx="3">
                  <c:v>MIRTM 3PO</c:v>
                </c:pt>
              </c:strCache>
            </c:strRef>
          </c:cat>
          <c:val>
            <c:numRef>
              <c:f>'08132015'!$B$11:$E$11</c:f>
              <c:numCache>
                <c:formatCode>"$"#,##0.00</c:formatCode>
                <c:ptCount val="4"/>
                <c:pt idx="0">
                  <c:v>42320.833299999998</c:v>
                </c:pt>
                <c:pt idx="1">
                  <c:v>34404.360200000003</c:v>
                </c:pt>
                <c:pt idx="2">
                  <c:v>34351.7183</c:v>
                </c:pt>
                <c:pt idx="3">
                  <c:v>13846.557199999999</c:v>
                </c:pt>
              </c:numCache>
            </c:numRef>
          </c:val>
        </c:ser>
        <c:ser>
          <c:idx val="2"/>
          <c:order val="2"/>
          <c:tx>
            <c:strRef>
              <c:f>'08132015'!$A$12</c:f>
              <c:strCache>
                <c:ptCount val="1"/>
                <c:pt idx="0">
                  <c:v>     QSGR Startup/Mingen Cost</c:v>
                </c:pt>
              </c:strCache>
            </c:strRef>
          </c:tx>
          <c:spPr>
            <a:solidFill>
              <a:srgbClr val="26D07C"/>
            </a:solidFill>
            <a:ln>
              <a:noFill/>
            </a:ln>
            <a:effectLst/>
          </c:spPr>
          <c:invertIfNegative val="0"/>
          <c:cat>
            <c:strRef>
              <c:f>'08132015'!$B$1:$E$1</c:f>
              <c:strCache>
                <c:ptCount val="4"/>
                <c:pt idx="0">
                  <c:v>Prod. SCED</c:v>
                </c:pt>
                <c:pt idx="1">
                  <c:v>Seq. SCED</c:v>
                </c:pt>
                <c:pt idx="2">
                  <c:v>MIRTM Loads Only</c:v>
                </c:pt>
                <c:pt idx="3">
                  <c:v>MIRTM 3PO</c:v>
                </c:pt>
              </c:strCache>
            </c:strRef>
          </c:cat>
          <c:val>
            <c:numRef>
              <c:f>'08132015'!$B$12:$E$12</c:f>
              <c:numCache>
                <c:formatCode>"$"#,##0.00</c:formatCode>
                <c:ptCount val="4"/>
                <c:pt idx="0">
                  <c:v>364677.7182</c:v>
                </c:pt>
                <c:pt idx="1">
                  <c:v>358618.6666</c:v>
                </c:pt>
                <c:pt idx="2">
                  <c:v>359518.6998</c:v>
                </c:pt>
                <c:pt idx="3">
                  <c:v>246352.386</c:v>
                </c:pt>
              </c:numCache>
            </c:numRef>
          </c:val>
        </c:ser>
        <c:ser>
          <c:idx val="3"/>
          <c:order val="3"/>
          <c:tx>
            <c:strRef>
              <c:f>'08132015'!$A$13</c:f>
              <c:strCache>
                <c:ptCount val="1"/>
                <c:pt idx="0">
                  <c:v>     Blocky Load Curtailment Cost</c:v>
                </c:pt>
              </c:strCache>
            </c:strRef>
          </c:tx>
          <c:spPr>
            <a:solidFill>
              <a:srgbClr val="685BC7"/>
            </a:solidFill>
            <a:ln>
              <a:noFill/>
            </a:ln>
            <a:effectLst/>
          </c:spPr>
          <c:invertIfNegative val="0"/>
          <c:cat>
            <c:strRef>
              <c:f>'08132015'!$B$1:$E$1</c:f>
              <c:strCache>
                <c:ptCount val="4"/>
                <c:pt idx="0">
                  <c:v>Prod. SCED</c:v>
                </c:pt>
                <c:pt idx="1">
                  <c:v>Seq. SCED</c:v>
                </c:pt>
                <c:pt idx="2">
                  <c:v>MIRTM Loads Only</c:v>
                </c:pt>
                <c:pt idx="3">
                  <c:v>MIRTM 3PO</c:v>
                </c:pt>
              </c:strCache>
            </c:strRef>
          </c:cat>
          <c:val>
            <c:numRef>
              <c:f>'08132015'!$B$13:$E$13</c:f>
              <c:numCache>
                <c:formatCode>"$"#,##0.00</c:formatCode>
                <c:ptCount val="4"/>
                <c:pt idx="0">
                  <c:v>0</c:v>
                </c:pt>
                <c:pt idx="1">
                  <c:v>0</c:v>
                </c:pt>
                <c:pt idx="2">
                  <c:v>3562.5</c:v>
                </c:pt>
                <c:pt idx="3">
                  <c:v>500</c:v>
                </c:pt>
              </c:numCache>
            </c:numRef>
          </c:val>
        </c:ser>
        <c:dLbls>
          <c:showLegendKey val="0"/>
          <c:showVal val="0"/>
          <c:showCatName val="0"/>
          <c:showSerName val="0"/>
          <c:showPercent val="0"/>
          <c:showBubbleSize val="0"/>
        </c:dLbls>
        <c:gapWidth val="150"/>
        <c:overlap val="100"/>
        <c:axId val="349699904"/>
        <c:axId val="349700296"/>
      </c:barChart>
      <c:catAx>
        <c:axId val="34969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49700296"/>
        <c:crosses val="autoZero"/>
        <c:auto val="1"/>
        <c:lblAlgn val="ctr"/>
        <c:lblOffset val="100"/>
        <c:noMultiLvlLbl val="0"/>
      </c:catAx>
      <c:valAx>
        <c:axId val="349700296"/>
        <c:scaling>
          <c:orientation val="minMax"/>
          <c:min val="4000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4969990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US" sz="2400">
                <a:solidFill>
                  <a:sysClr val="windowText" lastClr="000000"/>
                </a:solidFill>
              </a:rPr>
              <a:t>Make</a:t>
            </a:r>
            <a:r>
              <a:rPr lang="en-US" sz="2400" baseline="0">
                <a:solidFill>
                  <a:sysClr val="windowText" lastClr="000000"/>
                </a:solidFill>
              </a:rPr>
              <a:t> </a:t>
            </a:r>
            <a:r>
              <a:rPr lang="en-US" sz="2400">
                <a:solidFill>
                  <a:sysClr val="windowText" lastClr="000000"/>
                </a:solidFill>
              </a:rPr>
              <a:t>Whole</a:t>
            </a:r>
            <a:r>
              <a:rPr lang="en-US" sz="2400" baseline="0">
                <a:solidFill>
                  <a:sysClr val="windowText" lastClr="000000"/>
                </a:solidFill>
              </a:rPr>
              <a:t> Amounts</a:t>
            </a:r>
            <a:endParaRPr lang="en-US" sz="2400">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0"/>
          <c:order val="0"/>
          <c:tx>
            <c:strRef>
              <c:f>'08132015'!$A$19</c:f>
              <c:strCache>
                <c:ptCount val="1"/>
                <c:pt idx="0">
                  <c:v>QSGR Makewhole</c:v>
                </c:pt>
              </c:strCache>
            </c:strRef>
          </c:tx>
          <c:spPr>
            <a:solidFill>
              <a:srgbClr val="00AEC7"/>
            </a:solidFill>
            <a:ln>
              <a:noFill/>
            </a:ln>
            <a:effectLst/>
          </c:spPr>
          <c:invertIfNegative val="0"/>
          <c:cat>
            <c:strRef>
              <c:f>'08132015'!$B$1:$E$1</c:f>
              <c:strCache>
                <c:ptCount val="4"/>
                <c:pt idx="0">
                  <c:v>Prod. SCED</c:v>
                </c:pt>
                <c:pt idx="1">
                  <c:v>Seq. SCED</c:v>
                </c:pt>
                <c:pt idx="2">
                  <c:v>MIRTM Loads Only</c:v>
                </c:pt>
                <c:pt idx="3">
                  <c:v>MIRTM 3PO</c:v>
                </c:pt>
              </c:strCache>
            </c:strRef>
          </c:cat>
          <c:val>
            <c:numRef>
              <c:f>'08132015'!$B$19:$E$19</c:f>
              <c:numCache>
                <c:formatCode>"$"#,##0.00</c:formatCode>
                <c:ptCount val="4"/>
                <c:pt idx="0">
                  <c:v>16.61</c:v>
                </c:pt>
                <c:pt idx="1">
                  <c:v>16.61</c:v>
                </c:pt>
                <c:pt idx="2">
                  <c:v>16.61</c:v>
                </c:pt>
                <c:pt idx="3">
                  <c:v>0</c:v>
                </c:pt>
              </c:numCache>
            </c:numRef>
          </c:val>
        </c:ser>
        <c:ser>
          <c:idx val="1"/>
          <c:order val="1"/>
          <c:tx>
            <c:strRef>
              <c:f>'08132015'!$A$25</c:f>
              <c:strCache>
                <c:ptCount val="1"/>
                <c:pt idx="0">
                  <c:v>Blocky Load Makewhole</c:v>
                </c:pt>
              </c:strCache>
            </c:strRef>
          </c:tx>
          <c:spPr>
            <a:solidFill>
              <a:srgbClr val="890C58"/>
            </a:solidFill>
            <a:ln>
              <a:noFill/>
            </a:ln>
            <a:effectLst/>
          </c:spPr>
          <c:invertIfNegative val="0"/>
          <c:cat>
            <c:strRef>
              <c:f>'08132015'!$B$1:$E$1</c:f>
              <c:strCache>
                <c:ptCount val="4"/>
                <c:pt idx="0">
                  <c:v>Prod. SCED</c:v>
                </c:pt>
                <c:pt idx="1">
                  <c:v>Seq. SCED</c:v>
                </c:pt>
                <c:pt idx="2">
                  <c:v>MIRTM Loads Only</c:v>
                </c:pt>
                <c:pt idx="3">
                  <c:v>MIRTM 3PO</c:v>
                </c:pt>
              </c:strCache>
            </c:strRef>
          </c:cat>
          <c:val>
            <c:numRef>
              <c:f>'08132015'!$B$25:$E$25</c:f>
              <c:numCache>
                <c:formatCode>"$"#,##0.00</c:formatCode>
                <c:ptCount val="4"/>
                <c:pt idx="0">
                  <c:v>0</c:v>
                </c:pt>
                <c:pt idx="1">
                  <c:v>0</c:v>
                </c:pt>
                <c:pt idx="2">
                  <c:v>0</c:v>
                </c:pt>
                <c:pt idx="3">
                  <c:v>317.86070000000001</c:v>
                </c:pt>
              </c:numCache>
            </c:numRef>
          </c:val>
        </c:ser>
        <c:dLbls>
          <c:showLegendKey val="0"/>
          <c:showVal val="0"/>
          <c:showCatName val="0"/>
          <c:showSerName val="0"/>
          <c:showPercent val="0"/>
          <c:showBubbleSize val="0"/>
        </c:dLbls>
        <c:gapWidth val="150"/>
        <c:overlap val="100"/>
        <c:axId val="146531864"/>
        <c:axId val="146531472"/>
      </c:barChart>
      <c:catAx>
        <c:axId val="146531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46531472"/>
        <c:crosses val="autoZero"/>
        <c:auto val="1"/>
        <c:lblAlgn val="ctr"/>
        <c:lblOffset val="100"/>
        <c:noMultiLvlLbl val="0"/>
      </c:catAx>
      <c:valAx>
        <c:axId val="1465314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46531864"/>
        <c:crosses val="autoZero"/>
        <c:crossBetween val="between"/>
      </c:valAx>
      <c:spPr>
        <a:noFill/>
        <a:ln w="25400">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10/20/2016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10/20/2016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1171306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21</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1834485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22</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3535670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23</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10248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24</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620533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25</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3534556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26</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4133942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27</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2029938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28</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939611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29</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3928147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30</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354475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175222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31</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665666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2397365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187460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3489323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37</a:t>
            </a:fld>
            <a:endParaRPr lang="en-US"/>
          </a:p>
        </p:txBody>
      </p:sp>
    </p:spTree>
    <p:extLst>
      <p:ext uri="{BB962C8B-B14F-4D97-AF65-F5344CB8AC3E}">
        <p14:creationId xmlns:p14="http://schemas.microsoft.com/office/powerpoint/2010/main" val="2380542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38</a:t>
            </a:fld>
            <a:endParaRPr lang="en-US"/>
          </a:p>
        </p:txBody>
      </p:sp>
    </p:spTree>
    <p:extLst>
      <p:ext uri="{BB962C8B-B14F-4D97-AF65-F5344CB8AC3E}">
        <p14:creationId xmlns:p14="http://schemas.microsoft.com/office/powerpoint/2010/main" val="1444035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39</a:t>
            </a:fld>
            <a:endParaRPr lang="en-US"/>
          </a:p>
        </p:txBody>
      </p:sp>
    </p:spTree>
    <p:extLst>
      <p:ext uri="{BB962C8B-B14F-4D97-AF65-F5344CB8AC3E}">
        <p14:creationId xmlns:p14="http://schemas.microsoft.com/office/powerpoint/2010/main" val="322068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QSGR revenue:</a:t>
            </a:r>
            <a:r>
              <a:rPr lang="en-US" sz="1200" b="0" i="0" u="none" strike="noStrike" kern="1200" baseline="0" dirty="0" smtClean="0">
                <a:solidFill>
                  <a:schemeClr val="tx1"/>
                </a:solidFill>
                <a:effectLst/>
                <a:latin typeface="+mn-lt"/>
                <a:ea typeface="+mn-ea"/>
                <a:cs typeface="+mn-cs"/>
              </a:rPr>
              <a:t> </a:t>
            </a:r>
          </a:p>
          <a:p>
            <a:r>
              <a:rPr lang="en-US" sz="1200" b="0" i="0" u="none" strike="noStrike" kern="1200" dirty="0" smtClean="0">
                <a:solidFill>
                  <a:schemeClr val="tx1"/>
                </a:solidFill>
                <a:effectLst/>
                <a:latin typeface="+mn-lt"/>
                <a:ea typeface="+mn-ea"/>
                <a:cs typeface="+mn-cs"/>
              </a:rPr>
              <a:t>(Binding LMP + Operating Reserve Demand Curve (ORDC) Online Price Adder + Pricing Run Price Adder) * Binding Base Point of Committable QSGR Unit List</a:t>
            </a:r>
            <a:r>
              <a:rPr lang="en-US" dirty="0" smtClean="0"/>
              <a:t> </a:t>
            </a:r>
          </a:p>
          <a:p>
            <a:endParaRPr lang="en-US" dirty="0" smtClean="0"/>
          </a:p>
          <a:p>
            <a:r>
              <a:rPr lang="en-US" dirty="0" smtClean="0"/>
              <a:t>QSGR Verifiable cost:</a:t>
            </a:r>
          </a:p>
          <a:p>
            <a:r>
              <a:rPr lang="en-US" sz="1200" b="0" i="0" u="none" strike="noStrike" kern="1200" dirty="0" smtClean="0">
                <a:solidFill>
                  <a:schemeClr val="tx1"/>
                </a:solidFill>
                <a:effectLst/>
                <a:latin typeface="+mn-lt"/>
                <a:ea typeface="+mn-ea"/>
                <a:cs typeface="+mn-cs"/>
              </a:rPr>
              <a:t>QSGR Verifiable Cost Above LSL - Integrate Input EOC or Verifiable Cost EOC (if no QSGRs in MIRTM) from LSL to BP of Committable QSGR Unit List</a:t>
            </a:r>
            <a:r>
              <a:rPr lang="en-US" dirty="0" smtClean="0"/>
              <a:t> </a:t>
            </a:r>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 plus</a:t>
            </a:r>
          </a:p>
          <a:p>
            <a:r>
              <a:rPr lang="en-US" sz="1200" b="0" i="0" u="none" strike="noStrike" kern="1200" dirty="0" smtClean="0">
                <a:solidFill>
                  <a:schemeClr val="tx1"/>
                </a:solidFill>
                <a:effectLst/>
                <a:latin typeface="+mn-lt"/>
                <a:ea typeface="+mn-ea"/>
                <a:cs typeface="+mn-cs"/>
              </a:rPr>
              <a:t>QSGR Startup/</a:t>
            </a:r>
            <a:r>
              <a:rPr lang="en-US" sz="1200" b="0" i="0" u="none" strike="noStrike" kern="1200" dirty="0" err="1" smtClean="0">
                <a:solidFill>
                  <a:schemeClr val="tx1"/>
                </a:solidFill>
                <a:effectLst/>
                <a:latin typeface="+mn-lt"/>
                <a:ea typeface="+mn-ea"/>
                <a:cs typeface="+mn-cs"/>
              </a:rPr>
              <a:t>Mingen</a:t>
            </a:r>
            <a:r>
              <a:rPr lang="en-US" sz="1200" b="0" i="0" u="none" strike="noStrike" kern="1200" dirty="0" smtClean="0">
                <a:solidFill>
                  <a:schemeClr val="tx1"/>
                </a:solidFill>
                <a:effectLst/>
                <a:latin typeface="+mn-lt"/>
                <a:ea typeface="+mn-ea"/>
                <a:cs typeface="+mn-cs"/>
              </a:rPr>
              <a:t> Cost of Committable QSGR Unit List</a:t>
            </a:r>
            <a:r>
              <a:rPr lang="en-US" dirty="0" smtClean="0"/>
              <a:t> - </a:t>
            </a:r>
            <a:r>
              <a:rPr lang="en-US" sz="1200" b="0" i="0" u="none" strike="noStrike" kern="1200" dirty="0" smtClean="0">
                <a:solidFill>
                  <a:schemeClr val="tx1"/>
                </a:solidFill>
                <a:effectLst/>
                <a:latin typeface="+mn-lt"/>
                <a:ea typeface="+mn-ea"/>
                <a:cs typeface="+mn-cs"/>
              </a:rPr>
              <a:t>Startup and Minimum Generation Costs of Committable QSGR Unit List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40</a:t>
            </a:fld>
            <a:endParaRPr lang="en-US"/>
          </a:p>
        </p:txBody>
      </p:sp>
    </p:spTree>
    <p:extLst>
      <p:ext uri="{BB962C8B-B14F-4D97-AF65-F5344CB8AC3E}">
        <p14:creationId xmlns:p14="http://schemas.microsoft.com/office/powerpoint/2010/main" val="3875148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41</a:t>
            </a:fld>
            <a:endParaRPr lang="en-US"/>
          </a:p>
        </p:txBody>
      </p:sp>
    </p:spTree>
    <p:extLst>
      <p:ext uri="{BB962C8B-B14F-4D97-AF65-F5344CB8AC3E}">
        <p14:creationId xmlns:p14="http://schemas.microsoft.com/office/powerpoint/2010/main" val="4255381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42</a:t>
            </a:fld>
            <a:endParaRPr lang="en-US"/>
          </a:p>
        </p:txBody>
      </p:sp>
    </p:spTree>
    <p:extLst>
      <p:ext uri="{BB962C8B-B14F-4D97-AF65-F5344CB8AC3E}">
        <p14:creationId xmlns:p14="http://schemas.microsoft.com/office/powerpoint/2010/main" val="410596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3731663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43</a:t>
            </a:fld>
            <a:endParaRPr lang="en-US"/>
          </a:p>
        </p:txBody>
      </p:sp>
    </p:spTree>
    <p:extLst>
      <p:ext uri="{BB962C8B-B14F-4D97-AF65-F5344CB8AC3E}">
        <p14:creationId xmlns:p14="http://schemas.microsoft.com/office/powerpoint/2010/main" val="1567079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44</a:t>
            </a:fld>
            <a:endParaRPr lang="en-US"/>
          </a:p>
        </p:txBody>
      </p:sp>
    </p:spTree>
    <p:extLst>
      <p:ext uri="{BB962C8B-B14F-4D97-AF65-F5344CB8AC3E}">
        <p14:creationId xmlns:p14="http://schemas.microsoft.com/office/powerpoint/2010/main" val="1342166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45</a:t>
            </a:fld>
            <a:endParaRPr lang="en-US"/>
          </a:p>
        </p:txBody>
      </p:sp>
    </p:spTree>
    <p:extLst>
      <p:ext uri="{BB962C8B-B14F-4D97-AF65-F5344CB8AC3E}">
        <p14:creationId xmlns:p14="http://schemas.microsoft.com/office/powerpoint/2010/main" val="18419090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46</a:t>
            </a:fld>
            <a:endParaRPr lang="en-US"/>
          </a:p>
        </p:txBody>
      </p:sp>
    </p:spTree>
    <p:extLst>
      <p:ext uri="{BB962C8B-B14F-4D97-AF65-F5344CB8AC3E}">
        <p14:creationId xmlns:p14="http://schemas.microsoft.com/office/powerpoint/2010/main" val="1877524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47</a:t>
            </a:fld>
            <a:endParaRPr lang="en-US"/>
          </a:p>
        </p:txBody>
      </p:sp>
    </p:spTree>
    <p:extLst>
      <p:ext uri="{BB962C8B-B14F-4D97-AF65-F5344CB8AC3E}">
        <p14:creationId xmlns:p14="http://schemas.microsoft.com/office/powerpoint/2010/main" val="2024091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48</a:t>
            </a:fld>
            <a:endParaRPr lang="en-US"/>
          </a:p>
        </p:txBody>
      </p:sp>
    </p:spTree>
    <p:extLst>
      <p:ext uri="{BB962C8B-B14F-4D97-AF65-F5344CB8AC3E}">
        <p14:creationId xmlns:p14="http://schemas.microsoft.com/office/powerpoint/2010/main" val="3271691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49</a:t>
            </a:fld>
            <a:endParaRPr lang="en-US"/>
          </a:p>
        </p:txBody>
      </p:sp>
    </p:spTree>
    <p:extLst>
      <p:ext uri="{BB962C8B-B14F-4D97-AF65-F5344CB8AC3E}">
        <p14:creationId xmlns:p14="http://schemas.microsoft.com/office/powerpoint/2010/main" val="2565342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50</a:t>
            </a:fld>
            <a:endParaRPr lang="en-US"/>
          </a:p>
        </p:txBody>
      </p:sp>
    </p:spTree>
    <p:extLst>
      <p:ext uri="{BB962C8B-B14F-4D97-AF65-F5344CB8AC3E}">
        <p14:creationId xmlns:p14="http://schemas.microsoft.com/office/powerpoint/2010/main" val="506028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51</a:t>
            </a:fld>
            <a:endParaRPr lang="en-US"/>
          </a:p>
        </p:txBody>
      </p:sp>
    </p:spTree>
    <p:extLst>
      <p:ext uri="{BB962C8B-B14F-4D97-AF65-F5344CB8AC3E}">
        <p14:creationId xmlns:p14="http://schemas.microsoft.com/office/powerpoint/2010/main" val="3486816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52</a:t>
            </a:fld>
            <a:endParaRPr lang="en-US"/>
          </a:p>
        </p:txBody>
      </p:sp>
    </p:spTree>
    <p:extLst>
      <p:ext uri="{BB962C8B-B14F-4D97-AF65-F5344CB8AC3E}">
        <p14:creationId xmlns:p14="http://schemas.microsoft.com/office/powerpoint/2010/main" val="238835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14</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29900849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53</a:t>
            </a:fld>
            <a:endParaRPr lang="en-US"/>
          </a:p>
        </p:txBody>
      </p:sp>
    </p:spTree>
    <p:extLst>
      <p:ext uri="{BB962C8B-B14F-4D97-AF65-F5344CB8AC3E}">
        <p14:creationId xmlns:p14="http://schemas.microsoft.com/office/powerpoint/2010/main" val="9095670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54</a:t>
            </a:fld>
            <a:endParaRPr lang="en-US"/>
          </a:p>
        </p:txBody>
      </p:sp>
    </p:spTree>
    <p:extLst>
      <p:ext uri="{BB962C8B-B14F-4D97-AF65-F5344CB8AC3E}">
        <p14:creationId xmlns:p14="http://schemas.microsoft.com/office/powerpoint/2010/main" val="511804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15</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3923272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4159273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18</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2885028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19</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1805910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20</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187869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interchange.puc.state.tx.us/WebApp/Interchange/Documents/41837_7_872244.PDF" TargetMode="External"/><Relationship Id="rId2" Type="http://schemas.openxmlformats.org/officeDocument/2006/relationships/hyperlink" Target="http://www.ercot.com/content/wcm/key_documents_lists/51007/Proposed_Study_Process_MIRTM.doc"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ercot.com/calendar/2015/4/29/55029-SAWG" TargetMode="External"/><Relationship Id="rId2" Type="http://schemas.openxmlformats.org/officeDocument/2006/relationships/hyperlink" Target="http://www.ercot.com/calendar/2015/3/9/51663-DSWG"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105561"/>
            <a:ext cx="5646034" cy="2677656"/>
          </a:xfrm>
          <a:prstGeom prst="rect">
            <a:avLst/>
          </a:prstGeom>
          <a:noFill/>
        </p:spPr>
        <p:txBody>
          <a:bodyPr wrap="square" rtlCol="0">
            <a:spAutoFit/>
          </a:bodyPr>
          <a:lstStyle/>
          <a:p>
            <a:r>
              <a:rPr lang="en-US" sz="2000" b="1" dirty="0" smtClean="0"/>
              <a:t>Multi-Interval Real-Time Market (MIRTM)</a:t>
            </a:r>
          </a:p>
          <a:p>
            <a:r>
              <a:rPr lang="en-US" sz="2000" b="1" dirty="0" smtClean="0"/>
              <a:t>Update to DSWG</a:t>
            </a:r>
          </a:p>
          <a:p>
            <a:endParaRPr lang="en-US" sz="2000" b="1" dirty="0"/>
          </a:p>
          <a:p>
            <a:endParaRPr lang="en-US" dirty="0" smtClean="0"/>
          </a:p>
          <a:p>
            <a:endParaRPr lang="en-US" dirty="0"/>
          </a:p>
          <a:p>
            <a:r>
              <a:rPr lang="en-US" dirty="0" smtClean="0"/>
              <a:t>Pamela Shaw, Sai </a:t>
            </a:r>
            <a:r>
              <a:rPr lang="en-US" dirty="0" err="1" smtClean="0"/>
              <a:t>Moorty</a:t>
            </a:r>
            <a:r>
              <a:rPr lang="en-US" dirty="0" smtClean="0"/>
              <a:t>, Paul Wattles</a:t>
            </a:r>
          </a:p>
          <a:p>
            <a:r>
              <a:rPr lang="en-US" dirty="0" smtClean="0"/>
              <a:t>ERCOT Staff</a:t>
            </a:r>
          </a:p>
          <a:p>
            <a:endParaRPr lang="en-US" dirty="0" smtClean="0"/>
          </a:p>
          <a:p>
            <a:r>
              <a:rPr lang="en-US" dirty="0" smtClean="0"/>
              <a:t>October 21, 2016</a:t>
            </a:r>
            <a:endParaRPr lang="en-US" dirty="0"/>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note</a:t>
            </a:r>
            <a:endParaRPr lang="en-US" dirty="0"/>
          </a:p>
        </p:txBody>
      </p:sp>
      <p:sp>
        <p:nvSpPr>
          <p:cNvPr id="3" name="Content Placeholder 2"/>
          <p:cNvSpPr>
            <a:spLocks noGrp="1"/>
          </p:cNvSpPr>
          <p:nvPr>
            <p:ph idx="1"/>
          </p:nvPr>
        </p:nvSpPr>
        <p:spPr/>
        <p:txBody>
          <a:bodyPr>
            <a:normAutofit/>
          </a:bodyPr>
          <a:lstStyle/>
          <a:p>
            <a:r>
              <a:rPr lang="en-US" dirty="0" smtClean="0"/>
              <a:t>Participation in current Loads in SCED v1 is limited to LSE QSEs, who would submit ‘bids to buy’ up to a specified price</a:t>
            </a:r>
          </a:p>
          <a:p>
            <a:r>
              <a:rPr lang="en-US" dirty="0" smtClean="0"/>
              <a:t>Offers to sell (from 3</a:t>
            </a:r>
            <a:r>
              <a:rPr lang="en-US" baseline="30000" dirty="0" smtClean="0"/>
              <a:t>rd</a:t>
            </a:r>
            <a:r>
              <a:rPr lang="en-US" dirty="0" smtClean="0"/>
              <a:t> party DR providers) would require implementation of LMP Minus Proxy $G, or other solution</a:t>
            </a:r>
          </a:p>
          <a:p>
            <a:pPr lvl="1"/>
            <a:r>
              <a:rPr lang="en-US" dirty="0" smtClean="0"/>
              <a:t>Not a component of MIRTM</a:t>
            </a:r>
          </a:p>
          <a:p>
            <a:pPr lvl="1"/>
            <a:r>
              <a:rPr lang="en-US" dirty="0" smtClean="0"/>
              <a:t>Could be developed separately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spTree>
    <p:extLst>
      <p:ext uri="{BB962C8B-B14F-4D97-AF65-F5344CB8AC3E}">
        <p14:creationId xmlns:p14="http://schemas.microsoft.com/office/powerpoint/2010/main" val="1268204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9883"/>
            <a:ext cx="8458200" cy="518318"/>
          </a:xfrm>
        </p:spPr>
        <p:txBody>
          <a:bodyPr/>
          <a:lstStyle/>
          <a:p>
            <a:r>
              <a:rPr lang="en-US" dirty="0" smtClean="0"/>
              <a:t>Current Status &amp; Next Steps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11</a:t>
            </a:fld>
            <a:endParaRPr lang="en-US">
              <a:solidFill>
                <a:prstClr val="black">
                  <a:tint val="75000"/>
                </a:prstClr>
              </a:solidFill>
            </a:endParaRPr>
          </a:p>
        </p:txBody>
      </p:sp>
      <p:sp>
        <p:nvSpPr>
          <p:cNvPr id="3" name="Rectangle 2"/>
          <p:cNvSpPr/>
          <p:nvPr/>
        </p:nvSpPr>
        <p:spPr>
          <a:xfrm>
            <a:off x="381000" y="990600"/>
            <a:ext cx="8686800" cy="5029200"/>
          </a:xfrm>
          <a:prstGeom prst="rect">
            <a:avLst/>
          </a:prstGeom>
        </p:spPr>
        <p:txBody>
          <a:bodyPr wrap="square" anchor="ctr">
            <a:normAutofit fontScale="92500" lnSpcReduction="10000"/>
          </a:bodyPr>
          <a:lstStyle/>
          <a:p>
            <a:pPr marL="285750" indent="-285750">
              <a:buFont typeface="Arial" panose="020B0604020202020204" pitchFamily="34" charset="0"/>
              <a:buChar char="•"/>
            </a:pPr>
            <a:r>
              <a:rPr lang="en-US" sz="2400" dirty="0">
                <a:solidFill>
                  <a:prstClr val="black"/>
                </a:solidFill>
              </a:rPr>
              <a:t>ERCOT staff has conducted studies on several historical days </a:t>
            </a:r>
            <a:r>
              <a:rPr lang="en-US" sz="2400" dirty="0" smtClean="0">
                <a:solidFill>
                  <a:prstClr val="black"/>
                </a:solidFill>
              </a:rPr>
              <a:t>incorporating data </a:t>
            </a:r>
            <a:r>
              <a:rPr lang="en-US" sz="2400" dirty="0">
                <a:solidFill>
                  <a:prstClr val="black"/>
                </a:solidFill>
              </a:rPr>
              <a:t>from the new short-term load </a:t>
            </a:r>
            <a:r>
              <a:rPr lang="en-US" sz="2400" dirty="0" smtClean="0">
                <a:solidFill>
                  <a:prstClr val="black"/>
                </a:solidFill>
              </a:rPr>
              <a:t>and wind forecast</a:t>
            </a:r>
            <a:endParaRPr lang="en-US" sz="2400" dirty="0">
              <a:solidFill>
                <a:prstClr val="black"/>
              </a:solidFill>
            </a:endParaRPr>
          </a:p>
          <a:p>
            <a:pPr marL="742950" lvl="1" indent="-285750">
              <a:buFont typeface="Arial" panose="020B0604020202020204" pitchFamily="34" charset="0"/>
              <a:buChar char="•"/>
            </a:pPr>
            <a:r>
              <a:rPr lang="en-US" sz="2000" dirty="0">
                <a:solidFill>
                  <a:prstClr val="black"/>
                </a:solidFill>
              </a:rPr>
              <a:t>Historical days selected by ERCOT and Market Participants</a:t>
            </a:r>
          </a:p>
          <a:p>
            <a:pPr marL="285750" indent="-285750">
              <a:spcBef>
                <a:spcPts val="600"/>
              </a:spcBef>
              <a:buFont typeface="Arial" panose="020B0604020202020204" pitchFamily="34" charset="0"/>
              <a:buChar char="•"/>
            </a:pPr>
            <a:r>
              <a:rPr lang="en-US" sz="2400" dirty="0" smtClean="0">
                <a:solidFill>
                  <a:prstClr val="black"/>
                </a:solidFill>
              </a:rPr>
              <a:t>At SAWG, ERCOT is starting to present the results of the study with preliminary analysis</a:t>
            </a:r>
          </a:p>
          <a:p>
            <a:pPr marL="742950" lvl="1" indent="-285750">
              <a:spcBef>
                <a:spcPts val="600"/>
              </a:spcBef>
              <a:buFont typeface="Arial" panose="020B0604020202020204" pitchFamily="34" charset="0"/>
              <a:buChar char="•"/>
            </a:pPr>
            <a:r>
              <a:rPr lang="en-US" sz="2000" dirty="0" smtClean="0">
                <a:solidFill>
                  <a:prstClr val="black"/>
                </a:solidFill>
              </a:rPr>
              <a:t>Large volume of results</a:t>
            </a:r>
          </a:p>
          <a:p>
            <a:pPr marL="285750" indent="-285750">
              <a:spcBef>
                <a:spcPts val="600"/>
              </a:spcBef>
              <a:buFont typeface="Arial" panose="020B0604020202020204" pitchFamily="34" charset="0"/>
              <a:buChar char="•"/>
            </a:pPr>
            <a:r>
              <a:rPr lang="en-US" sz="2400" dirty="0" smtClean="0">
                <a:solidFill>
                  <a:prstClr val="black"/>
                </a:solidFill>
              </a:rPr>
              <a:t>ERCOT requests stakeholder feedback on :</a:t>
            </a:r>
            <a:endParaRPr lang="en-US" sz="2400" u="sng" dirty="0" smtClean="0">
              <a:solidFill>
                <a:prstClr val="black"/>
              </a:solidFill>
            </a:endParaRPr>
          </a:p>
          <a:p>
            <a:pPr marL="742950" lvl="1" indent="-285750">
              <a:spcBef>
                <a:spcPts val="600"/>
              </a:spcBef>
              <a:buFont typeface="Arial" panose="020B0604020202020204" pitchFamily="34" charset="0"/>
              <a:buChar char="•"/>
            </a:pPr>
            <a:r>
              <a:rPr lang="en-US" sz="2000" dirty="0" smtClean="0">
                <a:solidFill>
                  <a:prstClr val="black"/>
                </a:solidFill>
              </a:rPr>
              <a:t>Are the LR inputs submitted by DSWG</a:t>
            </a:r>
            <a:r>
              <a:rPr lang="en-US" sz="2000" dirty="0">
                <a:solidFill>
                  <a:prstClr val="black"/>
                </a:solidFill>
              </a:rPr>
              <a:t> </a:t>
            </a:r>
            <a:r>
              <a:rPr lang="en-US" sz="2000" dirty="0" smtClean="0">
                <a:solidFill>
                  <a:prstClr val="black"/>
                </a:solidFill>
              </a:rPr>
              <a:t>reflective of reality?</a:t>
            </a:r>
          </a:p>
          <a:p>
            <a:pPr marL="742950" lvl="1" indent="-285750">
              <a:spcBef>
                <a:spcPts val="600"/>
              </a:spcBef>
              <a:buFont typeface="Arial" panose="020B0604020202020204" pitchFamily="34" charset="0"/>
              <a:buChar char="•"/>
            </a:pPr>
            <a:r>
              <a:rPr lang="en-US" sz="2000" dirty="0" smtClean="0">
                <a:solidFill>
                  <a:prstClr val="black"/>
                </a:solidFill>
              </a:rPr>
              <a:t>Is there a better way to present the results?</a:t>
            </a:r>
          </a:p>
          <a:p>
            <a:pPr marL="742950" lvl="1" indent="-285750">
              <a:spcBef>
                <a:spcPts val="600"/>
              </a:spcBef>
              <a:buFont typeface="Arial" panose="020B0604020202020204" pitchFamily="34" charset="0"/>
              <a:buChar char="•"/>
            </a:pPr>
            <a:r>
              <a:rPr lang="en-US" sz="2000" dirty="0" smtClean="0">
                <a:solidFill>
                  <a:prstClr val="black"/>
                </a:solidFill>
              </a:rPr>
              <a:t>Do we need to analyze other specific dates/times?</a:t>
            </a:r>
          </a:p>
          <a:p>
            <a:pPr marL="742950" lvl="1" indent="-285750">
              <a:spcBef>
                <a:spcPts val="600"/>
              </a:spcBef>
              <a:buFont typeface="Arial" panose="020B0604020202020204" pitchFamily="34" charset="0"/>
              <a:buChar char="•"/>
            </a:pPr>
            <a:r>
              <a:rPr lang="en-US" sz="2000" dirty="0" smtClean="0">
                <a:solidFill>
                  <a:prstClr val="black"/>
                </a:solidFill>
              </a:rPr>
              <a:t>Are there any recommended changes to the MIRTM simulation tool?</a:t>
            </a:r>
          </a:p>
          <a:p>
            <a:pPr marL="742950" lvl="1" indent="-285750">
              <a:spcBef>
                <a:spcPts val="600"/>
              </a:spcBef>
              <a:buFont typeface="Arial" panose="020B0604020202020204" pitchFamily="34" charset="0"/>
              <a:buChar char="•"/>
            </a:pPr>
            <a:r>
              <a:rPr lang="en-US" sz="2000" dirty="0" smtClean="0">
                <a:solidFill>
                  <a:prstClr val="black"/>
                </a:solidFill>
              </a:rPr>
              <a:t>Are there any recommendations on the metrics to determine the feasibility of MIRTM?</a:t>
            </a:r>
          </a:p>
          <a:p>
            <a:pPr marL="285750" indent="-285750">
              <a:spcBef>
                <a:spcPts val="600"/>
              </a:spcBef>
              <a:buFont typeface="Arial" panose="020B0604020202020204" pitchFamily="34" charset="0"/>
              <a:buChar char="•"/>
            </a:pPr>
            <a:r>
              <a:rPr lang="en-US" sz="2400" dirty="0">
                <a:solidFill>
                  <a:prstClr val="black"/>
                </a:solidFill>
              </a:rPr>
              <a:t>ERCOT is expected to report to the PUC on the MIRTM feasibility study by the end of </a:t>
            </a:r>
            <a:r>
              <a:rPr lang="en-US" sz="2400" dirty="0" smtClean="0">
                <a:solidFill>
                  <a:prstClr val="black"/>
                </a:solidFill>
              </a:rPr>
              <a:t>2016</a:t>
            </a:r>
            <a:endParaRPr lang="en-US" sz="2400" dirty="0">
              <a:solidFill>
                <a:prstClr val="black"/>
              </a:solidFill>
            </a:endParaRPr>
          </a:p>
        </p:txBody>
      </p:sp>
    </p:spTree>
    <p:extLst>
      <p:ext uri="{BB962C8B-B14F-4D97-AF65-F5344CB8AC3E}">
        <p14:creationId xmlns:p14="http://schemas.microsoft.com/office/powerpoint/2010/main" val="3412679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Refresher on the MIRTM Process</a:t>
            </a:r>
            <a:endParaRPr lang="en-US" b="1" dirty="0">
              <a:solidFill>
                <a:schemeClr val="accent1"/>
              </a:solidFill>
            </a:endParaRPr>
          </a:p>
        </p:txBody>
      </p:sp>
      <p:sp>
        <p:nvSpPr>
          <p:cNvPr id="3" name="Content Placeholder 2"/>
          <p:cNvSpPr>
            <a:spLocks noGrp="1"/>
          </p:cNvSpPr>
          <p:nvPr>
            <p:ph idx="1"/>
          </p:nvPr>
        </p:nvSpPr>
        <p:spPr>
          <a:xfrm>
            <a:off x="304800" y="865841"/>
            <a:ext cx="8534400" cy="4876800"/>
          </a:xfrm>
        </p:spPr>
        <p:txBody>
          <a:bodyPr/>
          <a:lstStyle/>
          <a:p>
            <a:pPr>
              <a:lnSpc>
                <a:spcPct val="150000"/>
              </a:lnSpc>
            </a:pPr>
            <a:r>
              <a:rPr lang="en-US" sz="1600" dirty="0" smtClean="0"/>
              <a:t>MIRTM six 5-minute intervals (30 minutes total) with separate commitment and dispatch</a:t>
            </a:r>
            <a:endParaRPr lang="en-US" sz="1600" dirty="0"/>
          </a:p>
        </p:txBody>
      </p:sp>
      <p:sp>
        <p:nvSpPr>
          <p:cNvPr id="4" name="Slide Number Placeholder 3"/>
          <p:cNvSpPr>
            <a:spLocks noGrp="1"/>
          </p:cNvSpPr>
          <p:nvPr>
            <p:ph type="sldNum" sz="quarter" idx="4"/>
          </p:nvPr>
        </p:nvSpPr>
        <p:spPr>
          <a:xfrm>
            <a:off x="8534400" y="6637338"/>
            <a:ext cx="533400" cy="220662"/>
          </a:xfrm>
        </p:spPr>
        <p:txBody>
          <a:bodyPr/>
          <a:lstStyle/>
          <a:p>
            <a:fld id="{1D93BD3E-1E9A-4970-A6F7-E7AC52762E0C}" type="slidenum">
              <a:rPr lang="en-US" smtClean="0"/>
              <a:pPr/>
              <a:t>12</a:t>
            </a:fld>
            <a:endParaRPr lang="en-US"/>
          </a:p>
        </p:txBody>
      </p:sp>
      <p:grpSp>
        <p:nvGrpSpPr>
          <p:cNvPr id="73" name="Group 72"/>
          <p:cNvGrpSpPr/>
          <p:nvPr/>
        </p:nvGrpSpPr>
        <p:grpSpPr>
          <a:xfrm>
            <a:off x="228600" y="1447800"/>
            <a:ext cx="8238750" cy="4719496"/>
            <a:chOff x="-571384" y="0"/>
            <a:chExt cx="7608040" cy="4041249"/>
          </a:xfrm>
        </p:grpSpPr>
        <p:sp>
          <p:nvSpPr>
            <p:cNvPr id="74" name="Rectangle 73"/>
            <p:cNvSpPr/>
            <p:nvPr/>
          </p:nvSpPr>
          <p:spPr>
            <a:xfrm>
              <a:off x="0" y="0"/>
              <a:ext cx="7036656" cy="39257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75" name="Group 74"/>
            <p:cNvGrpSpPr/>
            <p:nvPr/>
          </p:nvGrpSpPr>
          <p:grpSpPr>
            <a:xfrm>
              <a:off x="-571384" y="17799"/>
              <a:ext cx="7524490" cy="4023450"/>
              <a:chOff x="-738369" y="-85570"/>
              <a:chExt cx="7524554" cy="4023626"/>
            </a:xfrm>
          </p:grpSpPr>
          <p:grpSp>
            <p:nvGrpSpPr>
              <p:cNvPr id="76" name="Group 75"/>
              <p:cNvGrpSpPr/>
              <p:nvPr/>
            </p:nvGrpSpPr>
            <p:grpSpPr>
              <a:xfrm>
                <a:off x="-738369" y="308211"/>
                <a:ext cx="7524554" cy="3629845"/>
                <a:chOff x="-738369" y="-1890"/>
                <a:chExt cx="7524554" cy="3629845"/>
              </a:xfrm>
            </p:grpSpPr>
            <p:grpSp>
              <p:nvGrpSpPr>
                <p:cNvPr id="79" name="Group 78"/>
                <p:cNvGrpSpPr/>
                <p:nvPr/>
              </p:nvGrpSpPr>
              <p:grpSpPr>
                <a:xfrm>
                  <a:off x="-55425" y="-1890"/>
                  <a:ext cx="6841610" cy="3188049"/>
                  <a:chOff x="-55425" y="-1890"/>
                  <a:chExt cx="6841610" cy="3188049"/>
                </a:xfrm>
              </p:grpSpPr>
              <p:grpSp>
                <p:nvGrpSpPr>
                  <p:cNvPr id="84" name="Group 83"/>
                  <p:cNvGrpSpPr/>
                  <p:nvPr/>
                </p:nvGrpSpPr>
                <p:grpSpPr>
                  <a:xfrm>
                    <a:off x="445273" y="691239"/>
                    <a:ext cx="4768239" cy="2494920"/>
                    <a:chOff x="0" y="-525"/>
                    <a:chExt cx="4768239" cy="2494920"/>
                  </a:xfrm>
                </p:grpSpPr>
                <p:grpSp>
                  <p:nvGrpSpPr>
                    <p:cNvPr id="89" name="Group 88"/>
                    <p:cNvGrpSpPr/>
                    <p:nvPr/>
                  </p:nvGrpSpPr>
                  <p:grpSpPr>
                    <a:xfrm>
                      <a:off x="0" y="-525"/>
                      <a:ext cx="4768239" cy="2494920"/>
                      <a:chOff x="0" y="-525"/>
                      <a:chExt cx="4768239" cy="2494920"/>
                    </a:xfrm>
                  </p:grpSpPr>
                  <p:cxnSp>
                    <p:nvCxnSpPr>
                      <p:cNvPr id="91" name="AutoShape 228"/>
                      <p:cNvCxnSpPr>
                        <a:cxnSpLocks noChangeShapeType="1"/>
                      </p:cNvCxnSpPr>
                      <p:nvPr/>
                    </p:nvCxnSpPr>
                    <p:spPr bwMode="auto">
                      <a:xfrm>
                        <a:off x="1105231" y="612807"/>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92" name="AutoShape 228"/>
                      <p:cNvCxnSpPr>
                        <a:cxnSpLocks noChangeShapeType="1"/>
                      </p:cNvCxnSpPr>
                      <p:nvPr/>
                    </p:nvCxnSpPr>
                    <p:spPr bwMode="auto">
                      <a:xfrm>
                        <a:off x="1470991" y="789420"/>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93" name="AutoShape 228"/>
                      <p:cNvCxnSpPr>
                        <a:cxnSpLocks noChangeShapeType="1"/>
                      </p:cNvCxnSpPr>
                      <p:nvPr/>
                    </p:nvCxnSpPr>
                    <p:spPr bwMode="auto">
                      <a:xfrm>
                        <a:off x="2186609" y="532738"/>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94" name="AutoShape 228"/>
                      <p:cNvCxnSpPr>
                        <a:cxnSpLocks noChangeShapeType="1"/>
                      </p:cNvCxnSpPr>
                      <p:nvPr/>
                    </p:nvCxnSpPr>
                    <p:spPr bwMode="auto">
                      <a:xfrm>
                        <a:off x="2552369" y="532738"/>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95" name="AutoShape 228"/>
                      <p:cNvCxnSpPr>
                        <a:cxnSpLocks noChangeShapeType="1"/>
                      </p:cNvCxnSpPr>
                      <p:nvPr/>
                    </p:nvCxnSpPr>
                    <p:spPr bwMode="auto">
                      <a:xfrm>
                        <a:off x="3275937" y="532738"/>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96" name="AutoShape 228"/>
                      <p:cNvCxnSpPr>
                        <a:cxnSpLocks noChangeShapeType="1"/>
                      </p:cNvCxnSpPr>
                      <p:nvPr/>
                    </p:nvCxnSpPr>
                    <p:spPr bwMode="auto">
                      <a:xfrm>
                        <a:off x="3633746" y="524786"/>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97" name="AutoShape 228"/>
                      <p:cNvCxnSpPr>
                        <a:cxnSpLocks noChangeShapeType="1"/>
                      </p:cNvCxnSpPr>
                      <p:nvPr/>
                    </p:nvCxnSpPr>
                    <p:spPr bwMode="auto">
                      <a:xfrm>
                        <a:off x="4357315" y="524786"/>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98" name="AutoShape 228"/>
                      <p:cNvCxnSpPr>
                        <a:cxnSpLocks noChangeShapeType="1"/>
                      </p:cNvCxnSpPr>
                      <p:nvPr/>
                    </p:nvCxnSpPr>
                    <p:spPr bwMode="auto">
                      <a:xfrm>
                        <a:off x="381663" y="532738"/>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grpSp>
                    <p:nvGrpSpPr>
                      <p:cNvPr id="99" name="Group 98"/>
                      <p:cNvGrpSpPr/>
                      <p:nvPr/>
                    </p:nvGrpSpPr>
                    <p:grpSpPr>
                      <a:xfrm>
                        <a:off x="0" y="-525"/>
                        <a:ext cx="4768239" cy="2334150"/>
                        <a:chOff x="264937" y="647175"/>
                        <a:chExt cx="4768239" cy="2334150"/>
                      </a:xfrm>
                    </p:grpSpPr>
                    <p:cxnSp>
                      <p:nvCxnSpPr>
                        <p:cNvPr id="116" name="AutoShape 238"/>
                        <p:cNvCxnSpPr>
                          <a:cxnSpLocks noChangeShapeType="1"/>
                        </p:cNvCxnSpPr>
                        <p:nvPr/>
                      </p:nvCxnSpPr>
                      <p:spPr bwMode="auto">
                        <a:xfrm>
                          <a:off x="4256722" y="647700"/>
                          <a:ext cx="139" cy="23336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7" name="AutoShape 239"/>
                        <p:cNvCxnSpPr>
                          <a:cxnSpLocks noChangeShapeType="1"/>
                        </p:cNvCxnSpPr>
                        <p:nvPr/>
                      </p:nvCxnSpPr>
                      <p:spPr bwMode="auto">
                        <a:xfrm>
                          <a:off x="3170279" y="647700"/>
                          <a:ext cx="635" cy="23336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8" name="AutoShape 240"/>
                        <p:cNvCxnSpPr>
                          <a:cxnSpLocks noChangeShapeType="1"/>
                        </p:cNvCxnSpPr>
                        <p:nvPr/>
                      </p:nvCxnSpPr>
                      <p:spPr bwMode="auto">
                        <a:xfrm>
                          <a:off x="2083780" y="647700"/>
                          <a:ext cx="635" cy="23336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9" name="AutoShape 241"/>
                        <p:cNvCxnSpPr>
                          <a:cxnSpLocks noChangeShapeType="1"/>
                        </p:cNvCxnSpPr>
                        <p:nvPr/>
                      </p:nvCxnSpPr>
                      <p:spPr bwMode="auto">
                        <a:xfrm>
                          <a:off x="999501" y="647175"/>
                          <a:ext cx="635" cy="233362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0" name="AutoShape 243"/>
                        <p:cNvCxnSpPr>
                          <a:cxnSpLocks noChangeShapeType="1"/>
                        </p:cNvCxnSpPr>
                        <p:nvPr/>
                      </p:nvCxnSpPr>
                      <p:spPr bwMode="auto">
                        <a:xfrm>
                          <a:off x="264937" y="1172210"/>
                          <a:ext cx="4768239" cy="169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21" name="AutoShape 244"/>
                        <p:cNvSpPr>
                          <a:spLocks noChangeArrowheads="1"/>
                        </p:cNvSpPr>
                        <p:nvPr/>
                      </p:nvSpPr>
                      <p:spPr bwMode="auto">
                        <a:xfrm>
                          <a:off x="595630"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2" name="AutoShape 245"/>
                        <p:cNvSpPr>
                          <a:spLocks noChangeArrowheads="1"/>
                        </p:cNvSpPr>
                        <p:nvPr/>
                      </p:nvSpPr>
                      <p:spPr bwMode="auto">
                        <a:xfrm>
                          <a:off x="1680845"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3" name="AutoShape 246"/>
                        <p:cNvSpPr>
                          <a:spLocks noChangeArrowheads="1"/>
                        </p:cNvSpPr>
                        <p:nvPr/>
                      </p:nvSpPr>
                      <p:spPr bwMode="auto">
                        <a:xfrm>
                          <a:off x="2766060"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4" name="AutoShape 247"/>
                        <p:cNvSpPr>
                          <a:spLocks noChangeArrowheads="1"/>
                        </p:cNvSpPr>
                        <p:nvPr/>
                      </p:nvSpPr>
                      <p:spPr bwMode="auto">
                        <a:xfrm>
                          <a:off x="956945"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5" name="AutoShape 248"/>
                        <p:cNvSpPr>
                          <a:spLocks noChangeArrowheads="1"/>
                        </p:cNvSpPr>
                        <p:nvPr/>
                      </p:nvSpPr>
                      <p:spPr bwMode="auto">
                        <a:xfrm>
                          <a:off x="2042160"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6" name="AutoShape 249"/>
                        <p:cNvSpPr>
                          <a:spLocks noChangeArrowheads="1"/>
                        </p:cNvSpPr>
                        <p:nvPr/>
                      </p:nvSpPr>
                      <p:spPr bwMode="auto">
                        <a:xfrm>
                          <a:off x="3489325"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7" name="AutoShape 250"/>
                        <p:cNvSpPr>
                          <a:spLocks noChangeArrowheads="1"/>
                        </p:cNvSpPr>
                        <p:nvPr/>
                      </p:nvSpPr>
                      <p:spPr bwMode="auto">
                        <a:xfrm>
                          <a:off x="1318895"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8" name="AutoShape 251"/>
                        <p:cNvSpPr>
                          <a:spLocks noChangeArrowheads="1"/>
                        </p:cNvSpPr>
                        <p:nvPr/>
                      </p:nvSpPr>
                      <p:spPr bwMode="auto">
                        <a:xfrm>
                          <a:off x="2404110"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9" name="AutoShape 252"/>
                        <p:cNvSpPr>
                          <a:spLocks noChangeArrowheads="1"/>
                        </p:cNvSpPr>
                        <p:nvPr/>
                      </p:nvSpPr>
                      <p:spPr bwMode="auto">
                        <a:xfrm>
                          <a:off x="4213225"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30" name="AutoShape 262"/>
                        <p:cNvSpPr>
                          <a:spLocks noChangeArrowheads="1"/>
                        </p:cNvSpPr>
                        <p:nvPr/>
                      </p:nvSpPr>
                      <p:spPr bwMode="auto">
                        <a:xfrm>
                          <a:off x="3128010" y="1115060"/>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31" name="AutoShape 263"/>
                        <p:cNvSpPr>
                          <a:spLocks noChangeArrowheads="1"/>
                        </p:cNvSpPr>
                        <p:nvPr/>
                      </p:nvSpPr>
                      <p:spPr bwMode="auto">
                        <a:xfrm>
                          <a:off x="3851275" y="1115060"/>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32" name="AutoShape 264"/>
                        <p:cNvSpPr>
                          <a:spLocks noChangeArrowheads="1"/>
                        </p:cNvSpPr>
                        <p:nvPr/>
                      </p:nvSpPr>
                      <p:spPr bwMode="auto">
                        <a:xfrm>
                          <a:off x="4574540" y="1115060"/>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grpSp>
                  <p:grpSp>
                    <p:nvGrpSpPr>
                      <p:cNvPr id="100" name="Group 99"/>
                      <p:cNvGrpSpPr/>
                      <p:nvPr/>
                    </p:nvGrpSpPr>
                    <p:grpSpPr>
                      <a:xfrm>
                        <a:off x="747423" y="859298"/>
                        <a:ext cx="2477532" cy="982578"/>
                        <a:chOff x="0" y="80070"/>
                        <a:chExt cx="2477532" cy="982578"/>
                      </a:xfrm>
                    </p:grpSpPr>
                    <p:sp>
                      <p:nvSpPr>
                        <p:cNvPr id="101" name="Text Box 255" descr="50%"/>
                        <p:cNvSpPr txBox="1">
                          <a:spLocks noChangeArrowheads="1"/>
                        </p:cNvSpPr>
                        <p:nvPr/>
                      </p:nvSpPr>
                      <p:spPr bwMode="auto">
                        <a:xfrm>
                          <a:off x="415770" y="946916"/>
                          <a:ext cx="269829" cy="104775"/>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grpSp>
                      <p:nvGrpSpPr>
                        <p:cNvPr id="102" name="Group 101"/>
                        <p:cNvGrpSpPr/>
                        <p:nvPr/>
                      </p:nvGrpSpPr>
                      <p:grpSpPr>
                        <a:xfrm>
                          <a:off x="0" y="80070"/>
                          <a:ext cx="2477532" cy="982578"/>
                          <a:chOff x="0" y="80070"/>
                          <a:chExt cx="2477532" cy="982578"/>
                        </a:xfrm>
                      </p:grpSpPr>
                      <p:sp>
                        <p:nvSpPr>
                          <p:cNvPr id="103" name="Text Box 255" descr="50%"/>
                          <p:cNvSpPr txBox="1">
                            <a:spLocks noChangeArrowheads="1"/>
                          </p:cNvSpPr>
                          <p:nvPr/>
                        </p:nvSpPr>
                        <p:spPr bwMode="auto">
                          <a:xfrm>
                            <a:off x="47708" y="80070"/>
                            <a:ext cx="269875" cy="104775"/>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04" name="Text Box 256" descr="50%"/>
                          <p:cNvSpPr txBox="1">
                            <a:spLocks noChangeArrowheads="1"/>
                          </p:cNvSpPr>
                          <p:nvPr/>
                        </p:nvSpPr>
                        <p:spPr bwMode="auto">
                          <a:xfrm>
                            <a:off x="405516" y="80070"/>
                            <a:ext cx="269875"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05" name="Text Box 257" descr="50%"/>
                          <p:cNvSpPr txBox="1">
                            <a:spLocks noChangeArrowheads="1"/>
                          </p:cNvSpPr>
                          <p:nvPr/>
                        </p:nvSpPr>
                        <p:spPr bwMode="auto">
                          <a:xfrm>
                            <a:off x="771276" y="80070"/>
                            <a:ext cx="269875"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06" name="Text Box 258" descr="50%"/>
                          <p:cNvSpPr txBox="1">
                            <a:spLocks noChangeArrowheads="1"/>
                          </p:cNvSpPr>
                          <p:nvPr/>
                        </p:nvSpPr>
                        <p:spPr bwMode="auto">
                          <a:xfrm>
                            <a:off x="1129085" y="80070"/>
                            <a:ext cx="269875"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07" name="Text Box 259" descr="50%"/>
                          <p:cNvSpPr txBox="1">
                            <a:spLocks noChangeArrowheads="1"/>
                          </p:cNvSpPr>
                          <p:nvPr/>
                        </p:nvSpPr>
                        <p:spPr bwMode="auto">
                          <a:xfrm>
                            <a:off x="1494845" y="80070"/>
                            <a:ext cx="269875"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08" name="Text Box 260" descr="50%"/>
                          <p:cNvSpPr txBox="1">
                            <a:spLocks noChangeArrowheads="1"/>
                          </p:cNvSpPr>
                          <p:nvPr/>
                        </p:nvSpPr>
                        <p:spPr bwMode="auto">
                          <a:xfrm>
                            <a:off x="1852654" y="80070"/>
                            <a:ext cx="269875"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09" name="AutoShape 309"/>
                          <p:cNvSpPr>
                            <a:spLocks noChangeArrowheads="1"/>
                          </p:cNvSpPr>
                          <p:nvPr/>
                        </p:nvSpPr>
                        <p:spPr bwMode="auto">
                          <a:xfrm>
                            <a:off x="0" y="83867"/>
                            <a:ext cx="126365" cy="95250"/>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110" name="Text Box 256" descr="50%"/>
                          <p:cNvSpPr txBox="1">
                            <a:spLocks noChangeArrowheads="1"/>
                          </p:cNvSpPr>
                          <p:nvPr/>
                        </p:nvSpPr>
                        <p:spPr bwMode="auto">
                          <a:xfrm>
                            <a:off x="741665" y="953186"/>
                            <a:ext cx="269829"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11" name="Text Box 257" descr="50%"/>
                          <p:cNvSpPr txBox="1">
                            <a:spLocks noChangeArrowheads="1"/>
                          </p:cNvSpPr>
                          <p:nvPr/>
                        </p:nvSpPr>
                        <p:spPr bwMode="auto">
                          <a:xfrm>
                            <a:off x="1105676" y="950187"/>
                            <a:ext cx="269829"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12" name="Text Box 258" descr="50%"/>
                          <p:cNvSpPr txBox="1">
                            <a:spLocks noChangeArrowheads="1"/>
                          </p:cNvSpPr>
                          <p:nvPr/>
                        </p:nvSpPr>
                        <p:spPr bwMode="auto">
                          <a:xfrm>
                            <a:off x="1484073" y="957872"/>
                            <a:ext cx="269829"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13" name="Text Box 259" descr="50%"/>
                          <p:cNvSpPr txBox="1">
                            <a:spLocks noChangeArrowheads="1"/>
                          </p:cNvSpPr>
                          <p:nvPr/>
                        </p:nvSpPr>
                        <p:spPr bwMode="auto">
                          <a:xfrm>
                            <a:off x="1849780" y="950417"/>
                            <a:ext cx="269829"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14" name="Text Box 260" descr="50%"/>
                          <p:cNvSpPr txBox="1">
                            <a:spLocks noChangeArrowheads="1"/>
                          </p:cNvSpPr>
                          <p:nvPr/>
                        </p:nvSpPr>
                        <p:spPr bwMode="auto">
                          <a:xfrm>
                            <a:off x="2207703" y="950187"/>
                            <a:ext cx="269829"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15" name="AutoShape 309"/>
                          <p:cNvSpPr>
                            <a:spLocks noChangeArrowheads="1"/>
                          </p:cNvSpPr>
                          <p:nvPr/>
                        </p:nvSpPr>
                        <p:spPr bwMode="auto">
                          <a:xfrm>
                            <a:off x="385952" y="967398"/>
                            <a:ext cx="126344" cy="95250"/>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en-US" dirty="0"/>
                          </a:p>
                        </p:txBody>
                      </p:sp>
                    </p:grpSp>
                  </p:grpSp>
                </p:grpSp>
                <p:sp>
                  <p:nvSpPr>
                    <p:cNvPr id="90" name="Text Box 242"/>
                    <p:cNvSpPr txBox="1">
                      <a:spLocks noChangeArrowheads="1"/>
                    </p:cNvSpPr>
                    <p:nvPr/>
                  </p:nvSpPr>
                  <p:spPr bwMode="auto">
                    <a:xfrm>
                      <a:off x="143124" y="182880"/>
                      <a:ext cx="4556097" cy="2787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i="1" dirty="0">
                          <a:effectLst/>
                          <a:latin typeface="Times New Roman" panose="02020603050405020304" pitchFamily="18" charset="0"/>
                          <a:ea typeface="SimSun" panose="02010600030101010101" pitchFamily="2" charset="-122"/>
                        </a:rPr>
                        <a:t>8:40  </a:t>
                      </a:r>
                      <a:r>
                        <a:rPr lang="en-US" sz="1200" i="1" dirty="0" smtClean="0">
                          <a:effectLst/>
                          <a:latin typeface="Times New Roman" panose="02020603050405020304" pitchFamily="18" charset="0"/>
                          <a:ea typeface="SimSun" panose="02010600030101010101" pitchFamily="2" charset="-122"/>
                        </a:rPr>
                        <a:t> 8:45    </a:t>
                      </a:r>
                      <a:r>
                        <a:rPr lang="en-US" sz="1200" i="1" dirty="0">
                          <a:effectLst/>
                          <a:latin typeface="Times New Roman" panose="02020603050405020304" pitchFamily="18" charset="0"/>
                          <a:ea typeface="SimSun" panose="02010600030101010101" pitchFamily="2" charset="-122"/>
                        </a:rPr>
                        <a:t>8:50 </a:t>
                      </a:r>
                      <a:r>
                        <a:rPr lang="en-US" sz="1200" i="1" dirty="0" smtClean="0">
                          <a:effectLst/>
                          <a:latin typeface="Times New Roman" panose="02020603050405020304" pitchFamily="18" charset="0"/>
                          <a:ea typeface="SimSun" panose="02010600030101010101" pitchFamily="2" charset="-122"/>
                        </a:rPr>
                        <a:t>  </a:t>
                      </a:r>
                      <a:r>
                        <a:rPr lang="en-US" sz="1200" i="1" dirty="0">
                          <a:effectLst/>
                          <a:latin typeface="Times New Roman" panose="02020603050405020304" pitchFamily="18" charset="0"/>
                          <a:ea typeface="SimSun" panose="02010600030101010101" pitchFamily="2" charset="-122"/>
                        </a:rPr>
                        <a:t>8:55  </a:t>
                      </a:r>
                      <a:r>
                        <a:rPr lang="en-US" sz="1200" i="1" dirty="0" smtClean="0">
                          <a:effectLst/>
                          <a:latin typeface="Times New Roman" panose="02020603050405020304" pitchFamily="18" charset="0"/>
                          <a:ea typeface="SimSun" panose="02010600030101010101" pitchFamily="2" charset="-122"/>
                        </a:rPr>
                        <a:t> 9:00   9:05   </a:t>
                      </a:r>
                      <a:r>
                        <a:rPr lang="en-US" sz="1200" i="1" dirty="0">
                          <a:effectLst/>
                          <a:latin typeface="Times New Roman" panose="02020603050405020304" pitchFamily="18" charset="0"/>
                          <a:ea typeface="SimSun" panose="02010600030101010101" pitchFamily="2" charset="-122"/>
                        </a:rPr>
                        <a:t>9:10  </a:t>
                      </a:r>
                      <a:r>
                        <a:rPr lang="en-US" sz="1200" i="1" dirty="0" smtClean="0">
                          <a:effectLst/>
                          <a:latin typeface="Times New Roman" panose="02020603050405020304" pitchFamily="18" charset="0"/>
                          <a:ea typeface="SimSun" panose="02010600030101010101" pitchFamily="2" charset="-122"/>
                        </a:rPr>
                        <a:t> 9:15  9:20   9:25   </a:t>
                      </a:r>
                      <a:r>
                        <a:rPr lang="en-US" sz="1200" i="1" dirty="0">
                          <a:effectLst/>
                          <a:latin typeface="Times New Roman" panose="02020603050405020304" pitchFamily="18" charset="0"/>
                          <a:ea typeface="SimSun" panose="02010600030101010101" pitchFamily="2" charset="-122"/>
                        </a:rPr>
                        <a:t>9:30 </a:t>
                      </a:r>
                      <a:r>
                        <a:rPr lang="en-US" sz="1200" i="1" dirty="0" smtClean="0">
                          <a:effectLst/>
                          <a:latin typeface="Times New Roman" panose="02020603050405020304" pitchFamily="18" charset="0"/>
                          <a:ea typeface="SimSun" panose="02010600030101010101" pitchFamily="2" charset="-122"/>
                        </a:rPr>
                        <a:t>  </a:t>
                      </a:r>
                      <a:r>
                        <a:rPr lang="en-US" sz="1200" i="1" dirty="0">
                          <a:effectLst/>
                          <a:latin typeface="Times New Roman" panose="02020603050405020304" pitchFamily="18" charset="0"/>
                          <a:ea typeface="SimSun" panose="02010600030101010101" pitchFamily="2" charset="-122"/>
                        </a:rPr>
                        <a:t>9:35</a:t>
                      </a:r>
                      <a:endParaRPr lang="en-US" sz="1200" dirty="0">
                        <a:effectLst/>
                        <a:latin typeface="Times New Roman" panose="02020603050405020304" pitchFamily="18" charset="0"/>
                        <a:ea typeface="SimSun" panose="02010600030101010101" pitchFamily="2" charset="-122"/>
                      </a:endParaRPr>
                    </a:p>
                  </p:txBody>
                </p:sp>
              </p:grpSp>
              <p:sp>
                <p:nvSpPr>
                  <p:cNvPr id="85" name="Text Box 2"/>
                  <p:cNvSpPr txBox="1">
                    <a:spLocks noChangeArrowheads="1"/>
                  </p:cNvSpPr>
                  <p:nvPr/>
                </p:nvSpPr>
                <p:spPr bwMode="auto">
                  <a:xfrm>
                    <a:off x="219015" y="360374"/>
                    <a:ext cx="6567170"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Intervals where </a:t>
                    </a:r>
                    <a:r>
                      <a:rPr lang="en-US" sz="1200" b="1" u="sng" dirty="0">
                        <a:effectLst/>
                        <a:latin typeface="Times New Roman" panose="02020603050405020304" pitchFamily="18" charset="0"/>
                        <a:ea typeface="SimSun" panose="02010600030101010101" pitchFamily="2" charset="-122"/>
                      </a:rPr>
                      <a:t>ONLY</a:t>
                    </a:r>
                    <a:r>
                      <a:rPr lang="en-US" sz="1200" dirty="0">
                        <a:effectLst/>
                        <a:latin typeface="Times New Roman" panose="02020603050405020304" pitchFamily="18" charset="0"/>
                        <a:ea typeface="SimSun" panose="02010600030101010101" pitchFamily="2" charset="-122"/>
                      </a:rPr>
                      <a:t> Commitment Instructions are </a:t>
                    </a:r>
                    <a:r>
                      <a:rPr lang="en-US" sz="1200" b="1" u="sng" dirty="0">
                        <a:effectLst/>
                        <a:latin typeface="Times New Roman" panose="02020603050405020304" pitchFamily="18" charset="0"/>
                        <a:ea typeface="SimSun" panose="02010600030101010101" pitchFamily="2" charset="-122"/>
                      </a:rPr>
                      <a:t>binding</a:t>
                    </a:r>
                    <a:r>
                      <a:rPr lang="en-US" sz="1200" dirty="0">
                        <a:effectLst/>
                        <a:latin typeface="Times New Roman" panose="02020603050405020304" pitchFamily="18" charset="0"/>
                        <a:ea typeface="SimSun" panose="02010600030101010101" pitchFamily="2" charset="-122"/>
                      </a:rPr>
                      <a:t> and the LMPs and MW awards (energy, AS) are </a:t>
                    </a:r>
                    <a:r>
                      <a:rPr lang="en-US" sz="1200" b="1" u="sng" dirty="0">
                        <a:effectLst/>
                        <a:latin typeface="Times New Roman" panose="02020603050405020304" pitchFamily="18" charset="0"/>
                        <a:ea typeface="SimSun" panose="02010600030101010101" pitchFamily="2" charset="-122"/>
                      </a:rPr>
                      <a:t>indicative</a:t>
                    </a:r>
                    <a:r>
                      <a:rPr lang="en-US" sz="1200" dirty="0">
                        <a:effectLst/>
                        <a:latin typeface="Times New Roman" panose="02020603050405020304" pitchFamily="18" charset="0"/>
                        <a:ea typeface="SimSun" panose="02010600030101010101" pitchFamily="2" charset="-122"/>
                      </a:rPr>
                      <a:t> </a:t>
                    </a:r>
                  </a:p>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86" name="Text Box 759"/>
                  <p:cNvSpPr txBox="1"/>
                  <p:nvPr/>
                </p:nvSpPr>
                <p:spPr>
                  <a:xfrm>
                    <a:off x="220900" y="-1890"/>
                    <a:ext cx="5581650" cy="255271"/>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Interval where the LMPs, MW awards (energy, AS) and Commitment Instructions are </a:t>
                    </a:r>
                    <a:r>
                      <a:rPr lang="en-US" sz="1200" b="1" u="sng" dirty="0">
                        <a:effectLst/>
                        <a:latin typeface="Times New Roman" panose="02020603050405020304" pitchFamily="18" charset="0"/>
                        <a:ea typeface="SimSun" panose="02010600030101010101" pitchFamily="2" charset="-122"/>
                      </a:rPr>
                      <a:t>ALL</a:t>
                    </a:r>
                    <a:r>
                      <a:rPr lang="en-US" sz="1200" dirty="0">
                        <a:effectLst/>
                        <a:latin typeface="Times New Roman" panose="02020603050405020304" pitchFamily="18" charset="0"/>
                        <a:ea typeface="SimSun" panose="02010600030101010101" pitchFamily="2" charset="-122"/>
                      </a:rPr>
                      <a:t> </a:t>
                    </a:r>
                    <a:r>
                      <a:rPr lang="en-US" sz="1200" b="1" u="sng" dirty="0">
                        <a:effectLst/>
                        <a:latin typeface="Times New Roman" panose="02020603050405020304" pitchFamily="18" charset="0"/>
                        <a:ea typeface="SimSun" panose="02010600030101010101" pitchFamily="2" charset="-122"/>
                      </a:rPr>
                      <a:t>binding</a:t>
                    </a:r>
                    <a:r>
                      <a:rPr lang="en-US" sz="1200" dirty="0">
                        <a:effectLst/>
                        <a:latin typeface="Times New Roman" panose="02020603050405020304" pitchFamily="18" charset="0"/>
                        <a:ea typeface="SimSun" panose="02010600030101010101" pitchFamily="2" charset="-122"/>
                      </a:rPr>
                      <a:t> commitment instructions</a:t>
                    </a:r>
                  </a:p>
                </p:txBody>
              </p:sp>
              <p:sp>
                <p:nvSpPr>
                  <p:cNvPr id="87" name="Text Box 256" descr="50%"/>
                  <p:cNvSpPr txBox="1">
                    <a:spLocks noChangeArrowheads="1"/>
                  </p:cNvSpPr>
                  <p:nvPr/>
                </p:nvSpPr>
                <p:spPr bwMode="auto">
                  <a:xfrm>
                    <a:off x="-55425" y="458800"/>
                    <a:ext cx="269875"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88" name="Text Box 256" descr="50%"/>
                  <p:cNvSpPr txBox="1">
                    <a:spLocks noChangeArrowheads="1"/>
                  </p:cNvSpPr>
                  <p:nvPr/>
                </p:nvSpPr>
                <p:spPr bwMode="auto">
                  <a:xfrm>
                    <a:off x="-48203" y="113646"/>
                    <a:ext cx="269875" cy="104775"/>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grpSp>
            <p:sp>
              <p:nvSpPr>
                <p:cNvPr id="80" name="Rounded Rectangular Callout 79"/>
                <p:cNvSpPr/>
                <p:nvPr/>
              </p:nvSpPr>
              <p:spPr>
                <a:xfrm>
                  <a:off x="-738369" y="3087570"/>
                  <a:ext cx="1688548" cy="540385"/>
                </a:xfrm>
                <a:prstGeom prst="wedgeRoundRectCallout">
                  <a:avLst>
                    <a:gd name="adj1" fmla="val 37430"/>
                    <a:gd name="adj2" fmla="val -91144"/>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solidFill>
                        <a:srgbClr val="000000"/>
                      </a:solidFill>
                      <a:effectLst/>
                      <a:latin typeface="Times New Roman" panose="02020603050405020304" pitchFamily="18" charset="0"/>
                      <a:ea typeface="SimSun" panose="02010600030101010101" pitchFamily="2" charset="-122"/>
                    </a:rPr>
                    <a:t>Sequence of Multi-Interval RT Markets</a:t>
                  </a:r>
                  <a:endParaRPr lang="en-US" sz="1200" dirty="0">
                    <a:effectLst/>
                    <a:latin typeface="Times New Roman" panose="02020603050405020304" pitchFamily="18" charset="0"/>
                    <a:ea typeface="SimSun" panose="02010600030101010101" pitchFamily="2" charset="-122"/>
                  </a:endParaRPr>
                </a:p>
              </p:txBody>
            </p:sp>
            <p:sp>
              <p:nvSpPr>
                <p:cNvPr id="81" name="Right Brace 80"/>
                <p:cNvSpPr/>
                <p:nvPr/>
              </p:nvSpPr>
              <p:spPr>
                <a:xfrm rot="10800000">
                  <a:off x="535222" y="1390762"/>
                  <a:ext cx="304889" cy="1469138"/>
                </a:xfrm>
                <a:prstGeom prst="rightBrace">
                  <a:avLst>
                    <a:gd name="adj1" fmla="val 5339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2" name="Rounded Rectangular Callout 81"/>
                <p:cNvSpPr/>
                <p:nvPr/>
              </p:nvSpPr>
              <p:spPr>
                <a:xfrm>
                  <a:off x="3259664" y="1685363"/>
                  <a:ext cx="2343462" cy="349250"/>
                </a:xfrm>
                <a:prstGeom prst="wedgeRoundRectCallout">
                  <a:avLst>
                    <a:gd name="adj1" fmla="val -36347"/>
                    <a:gd name="adj2" fmla="val -76570"/>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solidFill>
                        <a:srgbClr val="000000"/>
                      </a:solidFill>
                      <a:effectLst/>
                      <a:latin typeface="Times New Roman" panose="02020603050405020304" pitchFamily="18" charset="0"/>
                      <a:ea typeface="SimSun" panose="02010600030101010101" pitchFamily="2" charset="-122"/>
                    </a:rPr>
                    <a:t>Analysis window of rolling 30 minutes </a:t>
                  </a:r>
                  <a:endParaRPr lang="en-US" sz="1200" dirty="0">
                    <a:effectLst/>
                    <a:latin typeface="Times New Roman" panose="02020603050405020304" pitchFamily="18" charset="0"/>
                    <a:ea typeface="SimSun" panose="02010600030101010101" pitchFamily="2" charset="-122"/>
                  </a:endParaRPr>
                </a:p>
              </p:txBody>
            </p:sp>
            <p:sp>
              <p:nvSpPr>
                <p:cNvPr id="83" name="Left Brace 82"/>
                <p:cNvSpPr/>
                <p:nvPr/>
              </p:nvSpPr>
              <p:spPr>
                <a:xfrm rot="5400000">
                  <a:off x="2065738" y="286697"/>
                  <a:ext cx="389255" cy="227757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77" name="AutoShape 309"/>
              <p:cNvSpPr>
                <a:spLocks noChangeArrowheads="1"/>
              </p:cNvSpPr>
              <p:nvPr/>
            </p:nvSpPr>
            <p:spPr bwMode="auto">
              <a:xfrm>
                <a:off x="16647" y="65574"/>
                <a:ext cx="125730" cy="94615"/>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78" name="Text Box 767"/>
              <p:cNvSpPr txBox="1"/>
              <p:nvPr/>
            </p:nvSpPr>
            <p:spPr>
              <a:xfrm>
                <a:off x="220900" y="-85570"/>
                <a:ext cx="6385163" cy="373713"/>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RT Market Execution: Depicts the start and end times of the clearing process and the length of symbol is indicative of maximum time allowed to clear market</a:t>
                </a:r>
              </a:p>
            </p:txBody>
          </p:sp>
        </p:grpSp>
      </p:grpSp>
      <p:cxnSp>
        <p:nvCxnSpPr>
          <p:cNvPr id="133" name="Straight Arrow Connector 132"/>
          <p:cNvCxnSpPr>
            <a:stCxn id="103" idx="2"/>
          </p:cNvCxnSpPr>
          <p:nvPr/>
        </p:nvCxnSpPr>
        <p:spPr>
          <a:xfrm flipH="1">
            <a:off x="2517515" y="3864297"/>
            <a:ext cx="1" cy="2414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a:off x="2896661" y="4876541"/>
            <a:ext cx="1" cy="2414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2109442" y="4144287"/>
            <a:ext cx="813533" cy="51648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Dispatch Run &amp; Pricing run</a:t>
            </a:r>
            <a:endParaRPr lang="en-US" sz="1000" dirty="0">
              <a:solidFill>
                <a:schemeClr val="tx1"/>
              </a:solidFill>
            </a:endParaRPr>
          </a:p>
        </p:txBody>
      </p:sp>
      <p:sp>
        <p:nvSpPr>
          <p:cNvPr id="136" name="Rectangle 135"/>
          <p:cNvSpPr/>
          <p:nvPr/>
        </p:nvSpPr>
        <p:spPr>
          <a:xfrm>
            <a:off x="2464910" y="5168982"/>
            <a:ext cx="858985" cy="51648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Dispatch Run &amp; Pricing Run</a:t>
            </a:r>
          </a:p>
        </p:txBody>
      </p:sp>
      <p:sp>
        <p:nvSpPr>
          <p:cNvPr id="137" name="TextBox 136"/>
          <p:cNvSpPr txBox="1"/>
          <p:nvPr/>
        </p:nvSpPr>
        <p:spPr>
          <a:xfrm>
            <a:off x="5688819" y="4455203"/>
            <a:ext cx="2698613" cy="276999"/>
          </a:xfrm>
          <a:prstGeom prst="rect">
            <a:avLst/>
          </a:prstGeom>
          <a:solidFill>
            <a:schemeClr val="bg2"/>
          </a:solidFill>
          <a:ln>
            <a:solidFill>
              <a:schemeClr val="accent1"/>
            </a:solidFill>
          </a:ln>
        </p:spPr>
        <p:txBody>
          <a:bodyPr wrap="square" rtlCol="0">
            <a:spAutoFit/>
          </a:bodyPr>
          <a:lstStyle/>
          <a:p>
            <a:pPr algn="ctr"/>
            <a:r>
              <a:rPr lang="en-US" sz="1200" dirty="0" smtClean="0">
                <a:solidFill>
                  <a:srgbClr val="000000"/>
                </a:solidFill>
                <a:latin typeface="Times New Roman" panose="02020603050405020304" pitchFamily="18" charset="0"/>
                <a:ea typeface="SimSun" panose="02010600030101010101" pitchFamily="2" charset="-122"/>
              </a:rPr>
              <a:t>Binding commitments for ALL intervals</a:t>
            </a:r>
            <a:endParaRPr lang="en-US" sz="1200" dirty="0">
              <a:latin typeface="Times New Roman" panose="02020603050405020304" pitchFamily="18" charset="0"/>
              <a:ea typeface="SimSun" panose="02010600030101010101" pitchFamily="2" charset="-122"/>
            </a:endParaRPr>
          </a:p>
        </p:txBody>
      </p:sp>
      <p:sp>
        <p:nvSpPr>
          <p:cNvPr id="138" name="TextBox 137"/>
          <p:cNvSpPr txBox="1"/>
          <p:nvPr/>
        </p:nvSpPr>
        <p:spPr>
          <a:xfrm>
            <a:off x="5921744" y="5011776"/>
            <a:ext cx="2340778" cy="461665"/>
          </a:xfrm>
          <a:prstGeom prst="rect">
            <a:avLst/>
          </a:prstGeom>
          <a:solidFill>
            <a:schemeClr val="bg2"/>
          </a:solidFill>
          <a:ln>
            <a:solidFill>
              <a:schemeClr val="accent1"/>
            </a:solidFill>
          </a:ln>
        </p:spPr>
        <p:txBody>
          <a:bodyPr wrap="square" rtlCol="0">
            <a:spAutoFit/>
          </a:bodyPr>
          <a:lstStyle/>
          <a:p>
            <a:pPr algn="ctr"/>
            <a:r>
              <a:rPr lang="en-US" sz="1200" dirty="0">
                <a:solidFill>
                  <a:srgbClr val="000000"/>
                </a:solidFill>
                <a:latin typeface="Times New Roman" panose="02020603050405020304" pitchFamily="18" charset="0"/>
                <a:ea typeface="SimSun" panose="02010600030101010101" pitchFamily="2" charset="-122"/>
              </a:rPr>
              <a:t>1</a:t>
            </a:r>
            <a:r>
              <a:rPr lang="en-US" sz="1200" baseline="30000" dirty="0">
                <a:solidFill>
                  <a:srgbClr val="000000"/>
                </a:solidFill>
                <a:latin typeface="Times New Roman" panose="02020603050405020304" pitchFamily="18" charset="0"/>
                <a:ea typeface="SimSun" panose="02010600030101010101" pitchFamily="2" charset="-122"/>
              </a:rPr>
              <a:t>st</a:t>
            </a:r>
            <a:r>
              <a:rPr lang="en-US" sz="1200" dirty="0">
                <a:solidFill>
                  <a:srgbClr val="000000"/>
                </a:solidFill>
                <a:latin typeface="Times New Roman" panose="02020603050405020304" pitchFamily="18" charset="0"/>
                <a:ea typeface="SimSun" panose="02010600030101010101" pitchFamily="2" charset="-122"/>
              </a:rPr>
              <a:t> Interval Binding Base </a:t>
            </a:r>
            <a:r>
              <a:rPr lang="en-US" sz="1200" dirty="0" smtClean="0">
                <a:solidFill>
                  <a:srgbClr val="000000"/>
                </a:solidFill>
                <a:latin typeface="Times New Roman" panose="02020603050405020304" pitchFamily="18" charset="0"/>
                <a:ea typeface="SimSun" panose="02010600030101010101" pitchFamily="2" charset="-122"/>
              </a:rPr>
              <a:t>Point &amp; Binding LMPs</a:t>
            </a:r>
            <a:endParaRPr lang="en-US" sz="1200" dirty="0">
              <a:latin typeface="Times New Roman" panose="02020603050405020304" pitchFamily="18" charset="0"/>
              <a:ea typeface="SimSun" panose="02010600030101010101" pitchFamily="2" charset="-122"/>
            </a:endParaRPr>
          </a:p>
        </p:txBody>
      </p:sp>
      <p:cxnSp>
        <p:nvCxnSpPr>
          <p:cNvPr id="139" name="Straight Arrow Connector 138"/>
          <p:cNvCxnSpPr>
            <a:stCxn id="137" idx="1"/>
          </p:cNvCxnSpPr>
          <p:nvPr/>
        </p:nvCxnSpPr>
        <p:spPr>
          <a:xfrm flipH="1" flipV="1">
            <a:off x="2606539" y="3897108"/>
            <a:ext cx="3082280" cy="696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38" idx="1"/>
            <a:endCxn id="135" idx="3"/>
          </p:cNvCxnSpPr>
          <p:nvPr/>
        </p:nvCxnSpPr>
        <p:spPr>
          <a:xfrm flipH="1" flipV="1">
            <a:off x="2922975" y="4402532"/>
            <a:ext cx="2998769" cy="840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2362200" y="5880389"/>
            <a:ext cx="6172200" cy="707886"/>
          </a:xfrm>
          <a:prstGeom prst="rect">
            <a:avLst/>
          </a:prstGeom>
          <a:solidFill>
            <a:schemeClr val="bg2"/>
          </a:solidFill>
          <a:ln>
            <a:solidFill>
              <a:schemeClr val="accent1"/>
            </a:solidFill>
          </a:ln>
        </p:spPr>
        <p:txBody>
          <a:bodyPr wrap="square">
            <a:spAutoFit/>
          </a:bodyPr>
          <a:lstStyle/>
          <a:p>
            <a:r>
              <a:rPr lang="en-US" sz="1000" b="1" dirty="0">
                <a:solidFill>
                  <a:srgbClr val="000000"/>
                </a:solidFill>
                <a:ea typeface="Calibri" panose="020F0502020204030204" pitchFamily="34" charset="0"/>
              </a:rPr>
              <a:t>Note: </a:t>
            </a:r>
            <a:r>
              <a:rPr lang="en-US" sz="1000" dirty="0">
                <a:solidFill>
                  <a:srgbClr val="000000"/>
                </a:solidFill>
                <a:ea typeface="Calibri" panose="020F0502020204030204" pitchFamily="34" charset="0"/>
              </a:rPr>
              <a:t>The introduction of the Binding Dispatch/Base Point run while eliminating make-Whole payments to Generation Resources due to binding ramp constraints, can however, lead to missed commitments or too  early </a:t>
            </a:r>
            <a:r>
              <a:rPr lang="en-US" sz="1000" dirty="0" err="1">
                <a:solidFill>
                  <a:srgbClr val="000000"/>
                </a:solidFill>
                <a:ea typeface="Calibri" panose="020F0502020204030204" pitchFamily="34" charset="0"/>
              </a:rPr>
              <a:t>decommitments</a:t>
            </a:r>
            <a:r>
              <a:rPr lang="en-US" sz="1000" dirty="0">
                <a:solidFill>
                  <a:srgbClr val="000000"/>
                </a:solidFill>
                <a:ea typeface="Calibri" panose="020F0502020204030204" pitchFamily="34" charset="0"/>
              </a:rPr>
              <a:t>/recalls. The assumption is that the </a:t>
            </a:r>
            <a:r>
              <a:rPr lang="en-US" sz="1000" u="sng" dirty="0">
                <a:solidFill>
                  <a:srgbClr val="000000"/>
                </a:solidFill>
                <a:ea typeface="Calibri" panose="020F0502020204030204" pitchFamily="34" charset="0"/>
              </a:rPr>
              <a:t>benefits</a:t>
            </a:r>
            <a:r>
              <a:rPr lang="en-US" sz="1000" dirty="0">
                <a:solidFill>
                  <a:srgbClr val="000000"/>
                </a:solidFill>
                <a:ea typeface="Calibri" panose="020F0502020204030204" pitchFamily="34" charset="0"/>
              </a:rPr>
              <a:t> of eliminating this category of make-whole payments outweighs the disadvantages of missed commitments or too early </a:t>
            </a:r>
            <a:r>
              <a:rPr lang="en-US" sz="1000" dirty="0" err="1">
                <a:solidFill>
                  <a:srgbClr val="000000"/>
                </a:solidFill>
                <a:ea typeface="Calibri" panose="020F0502020204030204" pitchFamily="34" charset="0"/>
              </a:rPr>
              <a:t>decommitments</a:t>
            </a:r>
            <a:r>
              <a:rPr lang="en-US" sz="1000" dirty="0">
                <a:solidFill>
                  <a:srgbClr val="000000"/>
                </a:solidFill>
                <a:ea typeface="Calibri" panose="020F0502020204030204" pitchFamily="34" charset="0"/>
              </a:rPr>
              <a:t>/recalls.</a:t>
            </a:r>
            <a:endParaRPr lang="en-US" sz="1200" dirty="0">
              <a:effectLst/>
              <a:ea typeface="Calibri" panose="020F0502020204030204" pitchFamily="34" charset="0"/>
            </a:endParaRPr>
          </a:p>
        </p:txBody>
      </p:sp>
    </p:spTree>
    <p:extLst>
      <p:ext uri="{BB962C8B-B14F-4D97-AF65-F5344CB8AC3E}">
        <p14:creationId xmlns:p14="http://schemas.microsoft.com/office/powerpoint/2010/main" val="218017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MIRTM Outcomes for LRs</a:t>
            </a:r>
            <a:endParaRPr lang="en-US" dirty="0"/>
          </a:p>
        </p:txBody>
      </p:sp>
      <p:sp>
        <p:nvSpPr>
          <p:cNvPr id="3" name="Content Placeholder 2"/>
          <p:cNvSpPr>
            <a:spLocks noGrp="1"/>
          </p:cNvSpPr>
          <p:nvPr>
            <p:ph idx="1"/>
          </p:nvPr>
        </p:nvSpPr>
        <p:spPr>
          <a:xfrm>
            <a:off x="304800" y="990600"/>
            <a:ext cx="8534400" cy="5334000"/>
          </a:xfrm>
        </p:spPr>
        <p:txBody>
          <a:bodyPr/>
          <a:lstStyle/>
          <a:p>
            <a:pPr marL="514350" indent="-514350">
              <a:buFont typeface="+mj-lt"/>
              <a:buAutoNum type="arabicPeriod"/>
            </a:pPr>
            <a:endParaRPr lang="en-US" sz="2800" dirty="0" smtClean="0"/>
          </a:p>
          <a:p>
            <a:pPr marL="514350" indent="-514350">
              <a:buFont typeface="+mj-lt"/>
              <a:buAutoNum type="arabicPeriod"/>
            </a:pPr>
            <a:r>
              <a:rPr lang="en-US" sz="2800" dirty="0" smtClean="0"/>
              <a:t>LR is committed and Binding LMP materializes in Real-Time</a:t>
            </a:r>
          </a:p>
          <a:p>
            <a:pPr marL="914400" lvl="1" indent="-514350">
              <a:buFont typeface="Arial" panose="020B0604020202020204" pitchFamily="34" charset="0"/>
              <a:buChar char="•"/>
            </a:pPr>
            <a:r>
              <a:rPr lang="en-US" sz="2400" dirty="0" smtClean="0"/>
              <a:t>No make-whole needed</a:t>
            </a:r>
          </a:p>
          <a:p>
            <a:pPr marL="514350" indent="-514350">
              <a:buFont typeface="+mj-lt"/>
              <a:buAutoNum type="arabicPeriod"/>
            </a:pPr>
            <a:endParaRPr lang="en-US" sz="2800" dirty="0" smtClean="0"/>
          </a:p>
          <a:p>
            <a:pPr marL="514350" indent="-514350">
              <a:buFont typeface="+mj-lt"/>
              <a:buAutoNum type="arabicPeriod"/>
            </a:pPr>
            <a:r>
              <a:rPr lang="en-US" sz="2800" dirty="0" smtClean="0"/>
              <a:t>LR </a:t>
            </a:r>
            <a:r>
              <a:rPr lang="en-US" sz="2800" dirty="0"/>
              <a:t>is committed and Binding LMP </a:t>
            </a:r>
            <a:r>
              <a:rPr lang="en-US" sz="2800" dirty="0" smtClean="0"/>
              <a:t>fails to materialize </a:t>
            </a:r>
            <a:r>
              <a:rPr lang="en-US" sz="2800" dirty="0"/>
              <a:t>in Real-Time</a:t>
            </a:r>
          </a:p>
          <a:p>
            <a:pPr marL="914400" lvl="1" indent="-514350">
              <a:buFont typeface="Arial" panose="020B0604020202020204" pitchFamily="34" charset="0"/>
              <a:buChar char="•"/>
            </a:pPr>
            <a:r>
              <a:rPr lang="en-US" sz="2400" dirty="0" smtClean="0"/>
              <a:t>Make-whole needed</a:t>
            </a:r>
          </a:p>
          <a:p>
            <a:pPr marL="514350" indent="-514350">
              <a:buFont typeface="+mj-lt"/>
              <a:buAutoNum type="arabicPeriod"/>
            </a:pPr>
            <a:endParaRPr lang="en-US" sz="2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spTree>
    <p:extLst>
      <p:ext uri="{BB962C8B-B14F-4D97-AF65-F5344CB8AC3E}">
        <p14:creationId xmlns:p14="http://schemas.microsoft.com/office/powerpoint/2010/main" val="4075263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299" y="3612651"/>
            <a:ext cx="8839200" cy="156894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1200177"/>
            <a:ext cx="6172200" cy="2149971"/>
          </a:xfrm>
          <a:prstGeom prst="rect">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3569" y="323064"/>
            <a:ext cx="7648059" cy="591336"/>
          </a:xfrm>
        </p:spPr>
        <p:txBody>
          <a:bodyPr/>
          <a:lstStyle/>
          <a:p>
            <a:pPr>
              <a:defRPr/>
            </a:pPr>
            <a:r>
              <a:rPr lang="en-US" dirty="0" smtClean="0"/>
              <a:t>Example 1:  Make Whole not needed</a:t>
            </a:r>
            <a:endParaRPr lang="en-US" dirty="0">
              <a:solidFill>
                <a:schemeClr val="accent2">
                  <a:lumMod val="7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07293821"/>
              </p:ext>
            </p:extLst>
          </p:nvPr>
        </p:nvGraphicFramePr>
        <p:xfrm>
          <a:off x="483569" y="1140767"/>
          <a:ext cx="5791201" cy="588968"/>
        </p:xfrm>
        <a:graphic>
          <a:graphicData uri="http://schemas.openxmlformats.org/drawingml/2006/table">
            <a:tbl>
              <a:tblPr/>
              <a:tblGrid>
                <a:gridCol w="597511"/>
                <a:gridCol w="1006207"/>
                <a:gridCol w="534572"/>
                <a:gridCol w="801859"/>
                <a:gridCol w="623668"/>
                <a:gridCol w="550985"/>
                <a:gridCol w="789874"/>
                <a:gridCol w="886525"/>
              </a:tblGrid>
              <a:tr h="414184">
                <a:tc>
                  <a:txBody>
                    <a:bodyPr/>
                    <a:lstStyle/>
                    <a:p>
                      <a:pPr algn="l" fontAlgn="b"/>
                      <a:r>
                        <a:rPr lang="en-US" sz="1200" b="1" i="0" u="none" strike="noStrike" dirty="0">
                          <a:solidFill>
                            <a:schemeClr val="tx1"/>
                          </a:solidFill>
                          <a:effectLst/>
                          <a:latin typeface="Calibri" panose="020F0502020204030204" pitchFamily="34" charset="0"/>
                        </a:rPr>
                        <a:t>NAME</a:t>
                      </a:r>
                    </a:p>
                  </a:txBody>
                  <a:tcPr marL="7144" marR="7144" marT="7144" marB="0" anchor="b">
                    <a:lnL>
                      <a:noFill/>
                    </a:lnL>
                    <a:lnR>
                      <a:noFill/>
                    </a:lnR>
                    <a:lnT>
                      <a:noFill/>
                    </a:lnT>
                    <a:lnB>
                      <a:noFill/>
                    </a:lnB>
                  </a:tcPr>
                </a:tc>
                <a:tc>
                  <a:txBody>
                    <a:bodyPr/>
                    <a:lstStyle/>
                    <a:p>
                      <a:pPr algn="l" fontAlgn="b"/>
                      <a:r>
                        <a:rPr lang="en-US" sz="1200" b="1" i="0" u="none" strike="noStrike" dirty="0">
                          <a:solidFill>
                            <a:schemeClr val="tx1"/>
                          </a:solidFill>
                          <a:effectLst/>
                          <a:latin typeface="Calibri" panose="020F0502020204030204" pitchFamily="34" charset="0"/>
                        </a:rPr>
                        <a:t>LZ</a:t>
                      </a:r>
                    </a:p>
                  </a:txBody>
                  <a:tcPr marL="7144" marR="7144" marT="7144" marB="0" anchor="b">
                    <a:lnL>
                      <a:noFill/>
                    </a:lnL>
                    <a:lnR>
                      <a:noFill/>
                    </a:lnR>
                    <a:lnT>
                      <a:noFill/>
                    </a:lnT>
                    <a:lnB>
                      <a:noFill/>
                    </a:lnB>
                  </a:tcPr>
                </a:tc>
                <a:tc>
                  <a:txBody>
                    <a:bodyPr/>
                    <a:lstStyle/>
                    <a:p>
                      <a:pPr algn="l" fontAlgn="b"/>
                      <a:r>
                        <a:rPr lang="en-US" sz="1200" b="1" i="0" u="none" strike="noStrike" dirty="0" smtClean="0">
                          <a:solidFill>
                            <a:schemeClr val="tx1"/>
                          </a:solidFill>
                          <a:effectLst/>
                          <a:latin typeface="Calibri" panose="020F0502020204030204" pitchFamily="34" charset="0"/>
                        </a:rPr>
                        <a:t>RAMP</a:t>
                      </a:r>
                      <a:endParaRPr lang="en-US" sz="1200" b="1" i="0" u="none" strike="noStrike" dirty="0">
                        <a:solidFill>
                          <a:schemeClr val="tx1"/>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r>
                        <a:rPr lang="en-US" sz="1200" b="1" i="0" u="none" strike="noStrike" dirty="0">
                          <a:solidFill>
                            <a:schemeClr val="tx1"/>
                          </a:solidFill>
                          <a:effectLst/>
                          <a:latin typeface="Calibri" panose="020F0502020204030204" pitchFamily="34" charset="0"/>
                        </a:rPr>
                        <a:t>MINRUN</a:t>
                      </a:r>
                    </a:p>
                  </a:txBody>
                  <a:tcPr marL="7144" marR="7144" marT="7144" marB="0" anchor="b">
                    <a:lnL>
                      <a:noFill/>
                    </a:lnL>
                    <a:lnR>
                      <a:noFill/>
                    </a:lnR>
                    <a:lnT>
                      <a:noFill/>
                    </a:lnT>
                    <a:lnB>
                      <a:noFill/>
                    </a:lnB>
                  </a:tcPr>
                </a:tc>
                <a:tc>
                  <a:txBody>
                    <a:bodyPr/>
                    <a:lstStyle/>
                    <a:p>
                      <a:pPr algn="l" fontAlgn="b"/>
                      <a:r>
                        <a:rPr lang="en-US" sz="1200" b="1" i="0" u="none" strike="noStrike">
                          <a:solidFill>
                            <a:schemeClr val="tx1"/>
                          </a:solidFill>
                          <a:effectLst/>
                          <a:latin typeface="Calibri" panose="020F0502020204030204" pitchFamily="34" charset="0"/>
                        </a:rPr>
                        <a:t>MAXRUN</a:t>
                      </a:r>
                    </a:p>
                  </a:txBody>
                  <a:tcPr marL="7144" marR="7144" marT="7144" marB="0" anchor="b">
                    <a:lnL>
                      <a:noFill/>
                    </a:lnL>
                    <a:lnR>
                      <a:noFill/>
                    </a:lnR>
                    <a:lnT>
                      <a:noFill/>
                    </a:lnT>
                    <a:lnB>
                      <a:noFill/>
                    </a:lnB>
                  </a:tcPr>
                </a:tc>
                <a:tc>
                  <a:txBody>
                    <a:bodyPr/>
                    <a:lstStyle/>
                    <a:p>
                      <a:pPr algn="l" fontAlgn="b"/>
                      <a:r>
                        <a:rPr lang="en-US" sz="1200" b="1" i="0" u="none" strike="noStrike">
                          <a:solidFill>
                            <a:schemeClr val="tx1"/>
                          </a:solidFill>
                          <a:effectLst/>
                          <a:latin typeface="Calibri" panose="020F0502020204030204" pitchFamily="34" charset="0"/>
                        </a:rPr>
                        <a:t>RETURN</a:t>
                      </a:r>
                    </a:p>
                  </a:txBody>
                  <a:tcPr marL="7144" marR="7144" marT="7144" marB="0" anchor="b">
                    <a:lnL>
                      <a:noFill/>
                    </a:lnL>
                    <a:lnR>
                      <a:noFill/>
                    </a:lnR>
                    <a:lnT>
                      <a:noFill/>
                    </a:lnT>
                    <a:lnB>
                      <a:noFill/>
                    </a:lnB>
                  </a:tcPr>
                </a:tc>
                <a:tc>
                  <a:txBody>
                    <a:bodyPr/>
                    <a:lstStyle/>
                    <a:p>
                      <a:pPr algn="l" fontAlgn="b"/>
                      <a:r>
                        <a:rPr lang="en-US" sz="1200" b="1" i="0" u="none" strike="noStrike" dirty="0">
                          <a:solidFill>
                            <a:schemeClr val="tx1"/>
                          </a:solidFill>
                          <a:effectLst/>
                          <a:latin typeface="Calibri" panose="020F0502020204030204" pitchFamily="34" charset="0"/>
                        </a:rPr>
                        <a:t>LOAD_MW</a:t>
                      </a:r>
                    </a:p>
                  </a:txBody>
                  <a:tcPr marL="7144" marR="7144" marT="7144" marB="0" anchor="b">
                    <a:lnL>
                      <a:noFill/>
                    </a:lnL>
                    <a:lnR>
                      <a:noFill/>
                    </a:lnR>
                    <a:lnT>
                      <a:noFill/>
                    </a:lnT>
                    <a:lnB>
                      <a:noFill/>
                    </a:lnB>
                  </a:tcPr>
                </a:tc>
                <a:tc>
                  <a:txBody>
                    <a:bodyPr/>
                    <a:lstStyle/>
                    <a:p>
                      <a:pPr algn="l" fontAlgn="b"/>
                      <a:r>
                        <a:rPr lang="en-US" sz="1200" b="1" i="0" u="none" strike="noStrike" dirty="0" smtClean="0">
                          <a:solidFill>
                            <a:schemeClr val="tx1"/>
                          </a:solidFill>
                          <a:effectLst/>
                          <a:latin typeface="Calibri" panose="020F0502020204030204" pitchFamily="34" charset="0"/>
                        </a:rPr>
                        <a:t>BID_PRICE</a:t>
                      </a:r>
                      <a:endParaRPr lang="en-US" sz="1200" b="1" i="0" u="none" strike="noStrike" dirty="0">
                        <a:solidFill>
                          <a:schemeClr val="tx1"/>
                        </a:solidFill>
                        <a:effectLst/>
                        <a:latin typeface="Calibri" panose="020F0502020204030204" pitchFamily="34" charset="0"/>
                      </a:endParaRPr>
                    </a:p>
                  </a:txBody>
                  <a:tcPr marL="7144" marR="7144" marT="7144" marB="0" anchor="b">
                    <a:lnL>
                      <a:noFill/>
                    </a:lnL>
                    <a:lnR>
                      <a:noFill/>
                    </a:lnR>
                    <a:lnT>
                      <a:noFill/>
                    </a:lnT>
                    <a:lnB>
                      <a:noFill/>
                    </a:lnB>
                  </a:tcPr>
                </a:tc>
              </a:tr>
              <a:tr h="119216">
                <a:tc>
                  <a:txBody>
                    <a:bodyPr/>
                    <a:lstStyle/>
                    <a:p>
                      <a:pPr algn="l" fontAlgn="b"/>
                      <a:r>
                        <a:rPr lang="en-US" sz="1100" b="0" i="0" u="none" strike="noStrike" dirty="0">
                          <a:solidFill>
                            <a:srgbClr val="000000"/>
                          </a:solidFill>
                          <a:effectLst/>
                          <a:latin typeface="Calibri" panose="020F0502020204030204" pitchFamily="34" charset="0"/>
                        </a:rPr>
                        <a:t>A3_H</a:t>
                      </a:r>
                    </a:p>
                  </a:txBody>
                  <a:tcPr marL="7144" marR="7144" marT="7144"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LZ_HOUSTON</a:t>
                      </a:r>
                    </a:p>
                  </a:txBody>
                  <a:tcPr marL="7144" marR="7144" marT="7144" marB="0" anchor="b">
                    <a:lnL>
                      <a:noFill/>
                    </a:lnL>
                    <a:lnR>
                      <a:noFill/>
                    </a:lnR>
                    <a:lnT>
                      <a:noFill/>
                    </a:lnT>
                    <a:lnB>
                      <a:noFill/>
                    </a:lnB>
                  </a:tcPr>
                </a:tc>
                <a:tc>
                  <a:txBody>
                    <a:bodyPr/>
                    <a:lstStyle/>
                    <a:p>
                      <a:pPr algn="l" fontAlgn="b"/>
                      <a:r>
                        <a:rPr lang="en-US" sz="1100" b="0" i="0" u="none" strike="noStrike" dirty="0" smtClean="0">
                          <a:solidFill>
                            <a:srgbClr val="000000"/>
                          </a:solidFill>
                          <a:effectLst/>
                          <a:latin typeface="Calibri" panose="020F0502020204030204" pitchFamily="34" charset="0"/>
                        </a:rPr>
                        <a:t>10 </a:t>
                      </a:r>
                      <a:r>
                        <a:rPr lang="en-US" sz="1100" b="0" i="0" u="none" strike="noStrike" dirty="0">
                          <a:solidFill>
                            <a:srgbClr val="000000"/>
                          </a:solidFill>
                          <a:effectLst/>
                          <a:latin typeface="Calibri" panose="020F0502020204030204" pitchFamily="34" charset="0"/>
                        </a:rPr>
                        <a:t>min</a:t>
                      </a:r>
                    </a:p>
                  </a:txBody>
                  <a:tcPr marL="7144" marR="7144" marT="714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15 min</a:t>
                      </a:r>
                    </a:p>
                  </a:txBody>
                  <a:tcPr marL="7144" marR="7144" marT="7144"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48 min</a:t>
                      </a:r>
                    </a:p>
                  </a:txBody>
                  <a:tcPr marL="7144" marR="7144" marT="7144"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24 min</a:t>
                      </a:r>
                    </a:p>
                  </a:txBody>
                  <a:tcPr marL="7144" marR="7144" marT="714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10</a:t>
                      </a:r>
                    </a:p>
                  </a:txBody>
                  <a:tcPr marL="7144" marR="7144" marT="7144" marB="0" anchor="b">
                    <a:lnL>
                      <a:noFill/>
                    </a:lnL>
                    <a:lnR>
                      <a:noFill/>
                    </a:lnR>
                    <a:lnT>
                      <a:noFill/>
                    </a:lnT>
                    <a:lnB>
                      <a:noFill/>
                    </a:lnB>
                  </a:tcPr>
                </a:tc>
                <a:tc>
                  <a:txBody>
                    <a:bodyPr/>
                    <a:lstStyle/>
                    <a:p>
                      <a:pPr algn="ctr" fontAlgn="b"/>
                      <a:r>
                        <a:rPr lang="en-US" sz="1100" b="0" i="0" u="none" strike="noStrike" dirty="0" smtClean="0">
                          <a:solidFill>
                            <a:srgbClr val="000000"/>
                          </a:solidFill>
                          <a:effectLst/>
                          <a:latin typeface="Calibri" panose="020F0502020204030204" pitchFamily="34" charset="0"/>
                        </a:rPr>
                        <a:t>$200</a:t>
                      </a:r>
                      <a:endParaRPr lang="en-US" sz="11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690744267"/>
              </p:ext>
            </p:extLst>
          </p:nvPr>
        </p:nvGraphicFramePr>
        <p:xfrm>
          <a:off x="1257300" y="1992238"/>
          <a:ext cx="3276599" cy="1261112"/>
        </p:xfrm>
        <a:graphic>
          <a:graphicData uri="http://schemas.openxmlformats.org/drawingml/2006/table">
            <a:tbl>
              <a:tblPr/>
              <a:tblGrid>
                <a:gridCol w="574657"/>
                <a:gridCol w="700026"/>
                <a:gridCol w="976310"/>
                <a:gridCol w="512803"/>
                <a:gridCol w="512803"/>
              </a:tblGrid>
              <a:tr h="144304">
                <a:tc gridSpan="5">
                  <a:txBody>
                    <a:bodyPr/>
                    <a:lstStyle/>
                    <a:p>
                      <a:pPr algn="l" fontAlgn="b"/>
                      <a:r>
                        <a:rPr lang="en-US" sz="900" b="1" i="0" u="none" strike="noStrike" dirty="0">
                          <a:solidFill>
                            <a:srgbClr val="000000"/>
                          </a:solidFill>
                          <a:effectLst/>
                          <a:latin typeface="Calibri" panose="020F0502020204030204" pitchFamily="34" charset="0"/>
                        </a:rPr>
                        <a:t>15:55 time stamp</a:t>
                      </a:r>
                    </a:p>
                  </a:txBody>
                  <a:tcPr marL="7144" marR="7144" marT="7144"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42875">
                <a:tc>
                  <a:txBody>
                    <a:bodyPr/>
                    <a:lstStyle/>
                    <a:p>
                      <a:pPr algn="l" fontAlgn="b"/>
                      <a:r>
                        <a:rPr lang="en-US" sz="1000" b="0" i="0" u="none" strike="noStrike" dirty="0">
                          <a:solidFill>
                            <a:srgbClr val="000000"/>
                          </a:solidFill>
                          <a:effectLst/>
                          <a:latin typeface="Calibri" panose="020F0502020204030204" pitchFamily="34" charset="0"/>
                        </a:rPr>
                        <a:t>INTERVAL</a:t>
                      </a:r>
                    </a:p>
                  </a:txBody>
                  <a:tcPr marL="7144" marR="7144" marT="7144" marB="0" anchor="b">
                    <a:lnL>
                      <a:noFill/>
                    </a:lnL>
                    <a:lnR>
                      <a:noFill/>
                    </a:lnR>
                    <a:lnT>
                      <a:noFill/>
                    </a:lnT>
                    <a:lnB>
                      <a:noFill/>
                    </a:lnB>
                  </a:tcPr>
                </a:tc>
                <a:tc>
                  <a:txBody>
                    <a:bodyPr/>
                    <a:lstStyle/>
                    <a:p>
                      <a:pPr algn="ctr" fontAlgn="b"/>
                      <a:r>
                        <a:rPr lang="en-US" sz="1000" b="0" i="0" u="none" strike="noStrike" dirty="0" smtClean="0">
                          <a:solidFill>
                            <a:srgbClr val="000000"/>
                          </a:solidFill>
                          <a:effectLst/>
                          <a:latin typeface="Calibri" panose="020F0502020204030204" pitchFamily="34" charset="0"/>
                        </a:rPr>
                        <a:t>Interval time</a:t>
                      </a:r>
                      <a:endParaRPr lang="en-US" sz="10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STLPNT</a:t>
                      </a:r>
                    </a:p>
                  </a:txBody>
                  <a:tcPr marL="7144" marR="7144" marT="714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TYPE</a:t>
                      </a:r>
                    </a:p>
                  </a:txBody>
                  <a:tcPr marL="7144" marR="7144" marT="714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LMP</a:t>
                      </a:r>
                    </a:p>
                  </a:txBody>
                  <a:tcPr marL="7144" marR="7144" marT="7144" marB="0" anchor="b">
                    <a:lnL>
                      <a:noFill/>
                    </a:lnL>
                    <a:lnR>
                      <a:noFill/>
                    </a:lnR>
                    <a:lnT>
                      <a:noFill/>
                    </a:lnT>
                    <a:lnB>
                      <a:noFill/>
                    </a:lnB>
                  </a:tcPr>
                </a:tc>
              </a:tr>
              <a:tr h="142875">
                <a:tc>
                  <a:txBody>
                    <a:bodyPr/>
                    <a:lstStyle/>
                    <a:p>
                      <a:pPr algn="r" fontAlgn="b"/>
                      <a:r>
                        <a:rPr lang="en-US" sz="1000" b="0" i="0" u="none" strike="noStrike" dirty="0">
                          <a:solidFill>
                            <a:srgbClr val="000000"/>
                          </a:solidFill>
                          <a:effectLst/>
                          <a:latin typeface="Calibri" panose="020F0502020204030204" pitchFamily="34" charset="0"/>
                        </a:rPr>
                        <a:t>1</a:t>
                      </a:r>
                    </a:p>
                  </a:txBody>
                  <a:tcPr marL="7144" marR="7144" marT="7144" marB="0" anchor="b">
                    <a:lnL>
                      <a:noFill/>
                    </a:lnL>
                    <a:lnR>
                      <a:noFill/>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15:55</a:t>
                      </a:r>
                    </a:p>
                  </a:txBody>
                  <a:tcPr marL="7144" marR="7144" marT="714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LZ_HOUSTON</a:t>
                      </a:r>
                    </a:p>
                  </a:txBody>
                  <a:tcPr marL="7144" marR="7144" marT="714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LZ</a:t>
                      </a:r>
                    </a:p>
                  </a:txBody>
                  <a:tcPr marL="7144" marR="7144" marT="714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349.9734</a:t>
                      </a:r>
                    </a:p>
                  </a:txBody>
                  <a:tcPr marL="7144" marR="7144" marT="7144" marB="0" anchor="b">
                    <a:lnL>
                      <a:noFill/>
                    </a:lnL>
                    <a:lnR>
                      <a:noFill/>
                    </a:lnR>
                    <a:lnT>
                      <a:noFill/>
                    </a:lnT>
                    <a:lnB>
                      <a:noFill/>
                    </a:lnB>
                  </a:tcPr>
                </a:tc>
              </a:tr>
              <a:tr h="142875">
                <a:tc>
                  <a:txBody>
                    <a:bodyPr/>
                    <a:lstStyle/>
                    <a:p>
                      <a:pPr algn="r" fontAlgn="b"/>
                      <a:r>
                        <a:rPr lang="en-US" sz="1000" b="0" i="0" u="none" strike="noStrike" dirty="0">
                          <a:solidFill>
                            <a:srgbClr val="000000"/>
                          </a:solidFill>
                          <a:effectLst/>
                          <a:latin typeface="Calibri" panose="020F0502020204030204" pitchFamily="34" charset="0"/>
                        </a:rPr>
                        <a:t>2</a:t>
                      </a:r>
                    </a:p>
                  </a:txBody>
                  <a:tcPr marL="7144" marR="7144" marT="7144"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16:00</a:t>
                      </a:r>
                    </a:p>
                  </a:txBody>
                  <a:tcPr marL="7144" marR="7144" marT="714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LZ_HOUSTON</a:t>
                      </a:r>
                    </a:p>
                  </a:txBody>
                  <a:tcPr marL="7144" marR="7144" marT="714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LZ</a:t>
                      </a:r>
                    </a:p>
                  </a:txBody>
                  <a:tcPr marL="7144" marR="7144" marT="714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250.1901</a:t>
                      </a:r>
                    </a:p>
                  </a:txBody>
                  <a:tcPr marL="7144" marR="7144" marT="7144" marB="0" anchor="b">
                    <a:lnL>
                      <a:noFill/>
                    </a:lnL>
                    <a:lnR>
                      <a:noFill/>
                    </a:lnR>
                    <a:lnT>
                      <a:noFill/>
                    </a:lnT>
                    <a:lnB>
                      <a:noFill/>
                    </a:lnB>
                  </a:tcPr>
                </a:tc>
              </a:tr>
              <a:tr h="142875">
                <a:tc>
                  <a:txBody>
                    <a:bodyPr/>
                    <a:lstStyle/>
                    <a:p>
                      <a:pPr algn="r" fontAlgn="b"/>
                      <a:r>
                        <a:rPr lang="en-US" sz="1000" b="0" i="0" u="none" strike="noStrike">
                          <a:solidFill>
                            <a:srgbClr val="000000"/>
                          </a:solidFill>
                          <a:effectLst/>
                          <a:latin typeface="Calibri" panose="020F0502020204030204" pitchFamily="34" charset="0"/>
                        </a:rPr>
                        <a:t>3</a:t>
                      </a:r>
                    </a:p>
                  </a:txBody>
                  <a:tcPr marL="7144" marR="7144" marT="7144" marB="0" anchor="b">
                    <a:lnL>
                      <a:noFill/>
                    </a:lnL>
                    <a:lnR>
                      <a:noFill/>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16:05</a:t>
                      </a:r>
                    </a:p>
                  </a:txBody>
                  <a:tcPr marL="7144" marR="7144" marT="714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LZ_HOUSTON</a:t>
                      </a:r>
                    </a:p>
                  </a:txBody>
                  <a:tcPr marL="7144" marR="7144" marT="714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LZ</a:t>
                      </a:r>
                    </a:p>
                  </a:txBody>
                  <a:tcPr marL="7144" marR="7144" marT="714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250.1901</a:t>
                      </a:r>
                    </a:p>
                  </a:txBody>
                  <a:tcPr marL="7144" marR="7144" marT="7144" marB="0" anchor="b">
                    <a:lnL>
                      <a:noFill/>
                    </a:lnL>
                    <a:lnR>
                      <a:noFill/>
                    </a:lnR>
                    <a:lnT>
                      <a:noFill/>
                    </a:lnT>
                    <a:lnB>
                      <a:noFill/>
                    </a:lnB>
                  </a:tcPr>
                </a:tc>
              </a:tr>
              <a:tr h="142875">
                <a:tc>
                  <a:txBody>
                    <a:bodyPr/>
                    <a:lstStyle/>
                    <a:p>
                      <a:pPr algn="r" fontAlgn="b"/>
                      <a:r>
                        <a:rPr lang="en-US" sz="1000" b="0" i="0" u="none" strike="noStrike">
                          <a:solidFill>
                            <a:srgbClr val="000000"/>
                          </a:solidFill>
                          <a:effectLst/>
                          <a:latin typeface="Calibri" panose="020F0502020204030204" pitchFamily="34" charset="0"/>
                        </a:rPr>
                        <a:t>4</a:t>
                      </a:r>
                    </a:p>
                  </a:txBody>
                  <a:tcPr marL="7144" marR="7144" marT="7144" marB="0" anchor="b">
                    <a:lnL>
                      <a:noFill/>
                    </a:lnL>
                    <a:lnR>
                      <a:noFill/>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16:10</a:t>
                      </a:r>
                    </a:p>
                  </a:txBody>
                  <a:tcPr marL="7144" marR="7144" marT="714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LZ_HOUSTON</a:t>
                      </a:r>
                    </a:p>
                  </a:txBody>
                  <a:tcPr marL="7144" marR="7144" marT="714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LZ</a:t>
                      </a:r>
                    </a:p>
                  </a:txBody>
                  <a:tcPr marL="7144" marR="7144" marT="714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149.9997</a:t>
                      </a:r>
                    </a:p>
                  </a:txBody>
                  <a:tcPr marL="7144" marR="7144" marT="7144" marB="0" anchor="b">
                    <a:lnL>
                      <a:noFill/>
                    </a:lnL>
                    <a:lnR>
                      <a:noFill/>
                    </a:lnR>
                    <a:lnT>
                      <a:noFill/>
                    </a:lnT>
                    <a:lnB>
                      <a:noFill/>
                    </a:lnB>
                  </a:tcPr>
                </a:tc>
              </a:tr>
              <a:tr h="142875">
                <a:tc>
                  <a:txBody>
                    <a:bodyPr/>
                    <a:lstStyle/>
                    <a:p>
                      <a:pPr algn="r" fontAlgn="b"/>
                      <a:r>
                        <a:rPr lang="en-US" sz="1000" b="0" i="0" u="none" strike="noStrike">
                          <a:solidFill>
                            <a:srgbClr val="000000"/>
                          </a:solidFill>
                          <a:effectLst/>
                          <a:latin typeface="Calibri" panose="020F0502020204030204" pitchFamily="34" charset="0"/>
                        </a:rPr>
                        <a:t>5</a:t>
                      </a:r>
                    </a:p>
                  </a:txBody>
                  <a:tcPr marL="7144" marR="7144" marT="7144" marB="0" anchor="b">
                    <a:lnL>
                      <a:noFill/>
                    </a:lnL>
                    <a:lnR>
                      <a:noFill/>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16:15</a:t>
                      </a:r>
                    </a:p>
                  </a:txBody>
                  <a:tcPr marL="7144" marR="7144" marT="714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LZ_HOUSTON</a:t>
                      </a:r>
                    </a:p>
                  </a:txBody>
                  <a:tcPr marL="7144" marR="7144" marT="714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LZ</a:t>
                      </a:r>
                    </a:p>
                  </a:txBody>
                  <a:tcPr marL="7144" marR="7144" marT="714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199.9964</a:t>
                      </a:r>
                    </a:p>
                  </a:txBody>
                  <a:tcPr marL="7144" marR="7144" marT="7144" marB="0" anchor="b">
                    <a:lnL>
                      <a:noFill/>
                    </a:lnL>
                    <a:lnR>
                      <a:noFill/>
                    </a:lnR>
                    <a:lnT>
                      <a:noFill/>
                    </a:lnT>
                    <a:lnB>
                      <a:noFill/>
                    </a:lnB>
                  </a:tcPr>
                </a:tc>
              </a:tr>
              <a:tr h="142875">
                <a:tc>
                  <a:txBody>
                    <a:bodyPr/>
                    <a:lstStyle/>
                    <a:p>
                      <a:pPr algn="r" fontAlgn="b"/>
                      <a:r>
                        <a:rPr lang="en-US" sz="1000" b="0" i="0" u="none" strike="noStrike">
                          <a:solidFill>
                            <a:srgbClr val="000000"/>
                          </a:solidFill>
                          <a:effectLst/>
                          <a:latin typeface="Calibri" panose="020F0502020204030204" pitchFamily="34" charset="0"/>
                        </a:rPr>
                        <a:t>6</a:t>
                      </a:r>
                    </a:p>
                  </a:txBody>
                  <a:tcPr marL="7144" marR="7144" marT="7144" marB="0" anchor="b">
                    <a:lnL>
                      <a:noFill/>
                    </a:lnL>
                    <a:lnR>
                      <a:noFill/>
                    </a:lnR>
                    <a:lnT>
                      <a:noFill/>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16:20</a:t>
                      </a:r>
                    </a:p>
                  </a:txBody>
                  <a:tcPr marL="7144" marR="7144" marT="714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LZ_HOUSTON</a:t>
                      </a:r>
                    </a:p>
                  </a:txBody>
                  <a:tcPr marL="7144" marR="7144" marT="714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LZ</a:t>
                      </a:r>
                    </a:p>
                  </a:txBody>
                  <a:tcPr marL="7144" marR="7144" marT="714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400.3236</a:t>
                      </a:r>
                    </a:p>
                  </a:txBody>
                  <a:tcPr marL="7144" marR="7144" marT="7144" marB="0" anchor="b">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61476258"/>
              </p:ext>
            </p:extLst>
          </p:nvPr>
        </p:nvGraphicFramePr>
        <p:xfrm>
          <a:off x="228599" y="3827627"/>
          <a:ext cx="8610601" cy="1277773"/>
        </p:xfrm>
        <a:graphic>
          <a:graphicData uri="http://schemas.openxmlformats.org/drawingml/2006/table">
            <a:tbl>
              <a:tblPr/>
              <a:tblGrid>
                <a:gridCol w="1003926"/>
                <a:gridCol w="791331"/>
                <a:gridCol w="535672"/>
                <a:gridCol w="635916"/>
                <a:gridCol w="309756"/>
                <a:gridCol w="480586"/>
                <a:gridCol w="814814"/>
                <a:gridCol w="516077"/>
                <a:gridCol w="600347"/>
                <a:gridCol w="571416"/>
                <a:gridCol w="716079"/>
                <a:gridCol w="788408"/>
                <a:gridCol w="846273"/>
              </a:tblGrid>
              <a:tr h="301623">
                <a:tc>
                  <a:txBody>
                    <a:bodyPr/>
                    <a:lstStyle/>
                    <a:p>
                      <a:pPr algn="ctr" fontAlgn="b"/>
                      <a:r>
                        <a:rPr lang="en-US" sz="1200" b="1" i="0" u="none" strike="noStrike" dirty="0" smtClean="0">
                          <a:solidFill>
                            <a:srgbClr val="000000"/>
                          </a:solidFill>
                          <a:effectLst/>
                          <a:latin typeface="Calibri" panose="020F0502020204030204" pitchFamily="34" charset="0"/>
                        </a:rPr>
                        <a:t>Interval time</a:t>
                      </a:r>
                      <a:endParaRPr lang="en-US" sz="1200" b="1"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r>
                        <a:rPr lang="en-US" sz="1200" b="1" i="0" u="none" strike="noStrike" dirty="0">
                          <a:solidFill>
                            <a:srgbClr val="000000"/>
                          </a:solidFill>
                          <a:effectLst/>
                          <a:latin typeface="Calibri" panose="020F0502020204030204" pitchFamily="34" charset="0"/>
                        </a:rPr>
                        <a:t>INTERVAL</a:t>
                      </a:r>
                    </a:p>
                  </a:txBody>
                  <a:tcPr marL="7144" marR="7144" marT="7144" marB="0" anchor="b">
                    <a:lnL>
                      <a:noFill/>
                    </a:lnL>
                    <a:lnR>
                      <a:noFill/>
                    </a:lnR>
                    <a:lnT>
                      <a:noFill/>
                    </a:lnT>
                    <a:lnB>
                      <a:noFill/>
                    </a:lnB>
                  </a:tcPr>
                </a:tc>
                <a:tc>
                  <a:txBody>
                    <a:bodyPr/>
                    <a:lstStyle/>
                    <a:p>
                      <a:pPr algn="l" fontAlgn="b"/>
                      <a:r>
                        <a:rPr lang="en-US" sz="1200" b="1" i="0" u="none" strike="noStrike" dirty="0">
                          <a:solidFill>
                            <a:srgbClr val="000000"/>
                          </a:solidFill>
                          <a:effectLst/>
                          <a:latin typeface="Calibri" panose="020F0502020204030204" pitchFamily="34" charset="0"/>
                        </a:rPr>
                        <a:t>NAME</a:t>
                      </a:r>
                    </a:p>
                  </a:txBody>
                  <a:tcPr marL="7144" marR="7144" marT="7144" marB="0" anchor="b">
                    <a:lnL>
                      <a:noFill/>
                    </a:lnL>
                    <a:lnR>
                      <a:noFill/>
                    </a:lnR>
                    <a:lnT>
                      <a:noFill/>
                    </a:lnT>
                    <a:lnB>
                      <a:noFill/>
                    </a:lnB>
                  </a:tcPr>
                </a:tc>
                <a:tc>
                  <a:txBody>
                    <a:bodyPr/>
                    <a:lstStyle/>
                    <a:p>
                      <a:pPr algn="l" fontAlgn="b"/>
                      <a:r>
                        <a:rPr lang="en-US" sz="1200" b="1" i="0" u="none" strike="noStrike" dirty="0">
                          <a:solidFill>
                            <a:srgbClr val="000000"/>
                          </a:solidFill>
                          <a:effectLst/>
                          <a:latin typeface="Calibri" panose="020F0502020204030204" pitchFamily="34" charset="0"/>
                        </a:rPr>
                        <a:t>COMMIT</a:t>
                      </a:r>
                    </a:p>
                  </a:txBody>
                  <a:tcPr marL="7144" marR="7144" marT="7144" marB="0" anchor="b">
                    <a:lnL>
                      <a:noFill/>
                    </a:lnL>
                    <a:lnR>
                      <a:noFill/>
                    </a:lnR>
                    <a:lnT>
                      <a:noFill/>
                    </a:lnT>
                    <a:lnB>
                      <a:noFill/>
                    </a:lnB>
                  </a:tcPr>
                </a:tc>
                <a:tc>
                  <a:txBody>
                    <a:bodyPr/>
                    <a:lstStyle/>
                    <a:p>
                      <a:pPr algn="l" fontAlgn="b"/>
                      <a:r>
                        <a:rPr lang="en-US" sz="1200" b="1" i="0" u="none" strike="noStrike" dirty="0" smtClean="0">
                          <a:solidFill>
                            <a:srgbClr val="000000"/>
                          </a:solidFill>
                          <a:effectLst/>
                          <a:latin typeface="Calibri" panose="020F0502020204030204" pitchFamily="34" charset="0"/>
                        </a:rPr>
                        <a:t>MW</a:t>
                      </a:r>
                      <a:endParaRPr lang="en-US" sz="1200" b="1"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r>
                        <a:rPr lang="en-US" sz="1200" b="1" i="0" u="none" strike="noStrike" dirty="0" smtClean="0">
                          <a:solidFill>
                            <a:srgbClr val="000000"/>
                          </a:solidFill>
                          <a:effectLst/>
                          <a:latin typeface="Calibri" panose="020F0502020204030204" pitchFamily="34" charset="0"/>
                        </a:rPr>
                        <a:t>BID_</a:t>
                      </a:r>
                    </a:p>
                    <a:p>
                      <a:pPr algn="l" fontAlgn="b"/>
                      <a:r>
                        <a:rPr lang="en-US" sz="1200" b="1" i="0" u="none" strike="noStrike" dirty="0" smtClean="0">
                          <a:solidFill>
                            <a:srgbClr val="000000"/>
                          </a:solidFill>
                          <a:effectLst/>
                          <a:latin typeface="Calibri" panose="020F0502020204030204" pitchFamily="34" charset="0"/>
                        </a:rPr>
                        <a:t>PRICE</a:t>
                      </a:r>
                      <a:endParaRPr lang="en-US" sz="1200" b="1"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panose="020F0502020204030204" pitchFamily="34" charset="0"/>
                        </a:rPr>
                        <a:t>LZ</a:t>
                      </a:r>
                    </a:p>
                  </a:txBody>
                  <a:tcPr marL="7144" marR="7144" marT="7144" marB="0" anchor="b">
                    <a:lnL>
                      <a:noFill/>
                    </a:lnL>
                    <a:lnR>
                      <a:noFill/>
                    </a:lnR>
                    <a:lnT>
                      <a:noFill/>
                    </a:lnT>
                    <a:lnB>
                      <a:noFill/>
                    </a:lnB>
                  </a:tcPr>
                </a:tc>
                <a:tc>
                  <a:txBody>
                    <a:bodyPr/>
                    <a:lstStyle/>
                    <a:p>
                      <a:pPr algn="l" fontAlgn="b"/>
                      <a:r>
                        <a:rPr lang="en-US" sz="1200" b="1" i="0" u="none" strike="noStrike" dirty="0">
                          <a:solidFill>
                            <a:srgbClr val="000000"/>
                          </a:solidFill>
                          <a:effectLst/>
                          <a:latin typeface="Calibri" panose="020F0502020204030204" pitchFamily="34" charset="0"/>
                        </a:rPr>
                        <a:t>LMP</a:t>
                      </a:r>
                    </a:p>
                  </a:txBody>
                  <a:tcPr marL="7144" marR="7144" marT="7144" marB="0" anchor="b">
                    <a:lnL>
                      <a:noFill/>
                    </a:lnL>
                    <a:lnR>
                      <a:noFill/>
                    </a:lnR>
                    <a:lnT>
                      <a:noFill/>
                    </a:lnT>
                    <a:lnB>
                      <a:noFill/>
                    </a:lnB>
                  </a:tcPr>
                </a:tc>
                <a:tc>
                  <a:txBody>
                    <a:bodyPr/>
                    <a:lstStyle/>
                    <a:p>
                      <a:pPr algn="l" fontAlgn="b"/>
                      <a:r>
                        <a:rPr lang="en-US" sz="1200" b="1" i="0" u="none" strike="noStrike" dirty="0">
                          <a:solidFill>
                            <a:srgbClr val="000000"/>
                          </a:solidFill>
                          <a:effectLst/>
                          <a:latin typeface="Calibri" panose="020F0502020204030204" pitchFamily="34" charset="0"/>
                        </a:rPr>
                        <a:t>RTORPA</a:t>
                      </a:r>
                    </a:p>
                  </a:txBody>
                  <a:tcPr marL="7144" marR="7144" marT="7144" marB="0" anchor="b">
                    <a:lnL>
                      <a:noFill/>
                    </a:lnL>
                    <a:lnR>
                      <a:noFill/>
                    </a:lnR>
                    <a:lnT>
                      <a:noFill/>
                    </a:lnT>
                    <a:lnB>
                      <a:noFill/>
                    </a:lnB>
                  </a:tcPr>
                </a:tc>
                <a:tc>
                  <a:txBody>
                    <a:bodyPr/>
                    <a:lstStyle/>
                    <a:p>
                      <a:pPr algn="l" fontAlgn="b"/>
                      <a:r>
                        <a:rPr lang="en-US" sz="1200" b="1" i="0" u="none" strike="noStrike" dirty="0">
                          <a:solidFill>
                            <a:srgbClr val="000000"/>
                          </a:solidFill>
                          <a:effectLst/>
                          <a:latin typeface="Calibri" panose="020F0502020204030204" pitchFamily="34" charset="0"/>
                        </a:rPr>
                        <a:t>RTRDPA</a:t>
                      </a:r>
                    </a:p>
                  </a:txBody>
                  <a:tcPr marL="7144" marR="7144" marT="7144" marB="0" anchor="b">
                    <a:lnL>
                      <a:noFill/>
                    </a:lnL>
                    <a:lnR>
                      <a:noFill/>
                    </a:lnR>
                    <a:lnT>
                      <a:noFill/>
                    </a:lnT>
                    <a:lnB>
                      <a:noFill/>
                    </a:lnB>
                  </a:tcPr>
                </a:tc>
                <a:tc>
                  <a:txBody>
                    <a:bodyPr/>
                    <a:lstStyle/>
                    <a:p>
                      <a:pPr algn="l" fontAlgn="b"/>
                      <a:r>
                        <a:rPr lang="en-US" sz="1200" b="1" i="0" u="none" strike="noStrike" dirty="0">
                          <a:solidFill>
                            <a:srgbClr val="000000"/>
                          </a:solidFill>
                          <a:effectLst/>
                          <a:latin typeface="Calibri" panose="020F0502020204030204" pitchFamily="34" charset="0"/>
                        </a:rPr>
                        <a:t>Sum prices</a:t>
                      </a:r>
                    </a:p>
                  </a:txBody>
                  <a:tcPr marL="7144" marR="7144" marT="7144"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panose="020F0502020204030204" pitchFamily="34" charset="0"/>
                        </a:rPr>
                        <a:t>Bid x </a:t>
                      </a:r>
                      <a:r>
                        <a:rPr lang="en-US" sz="1200" b="1" i="0" u="none" strike="noStrike" dirty="0" smtClean="0">
                          <a:solidFill>
                            <a:srgbClr val="000000"/>
                          </a:solidFill>
                          <a:effectLst/>
                          <a:latin typeface="Calibri" panose="020F0502020204030204" pitchFamily="34" charset="0"/>
                        </a:rPr>
                        <a:t>MW</a:t>
                      </a:r>
                    </a:p>
                    <a:p>
                      <a:pPr algn="ctr" fontAlgn="b"/>
                      <a:r>
                        <a:rPr lang="en-US" sz="1200" b="1" i="0" u="none" strike="noStrike" dirty="0" smtClean="0">
                          <a:solidFill>
                            <a:srgbClr val="000000"/>
                          </a:solidFill>
                          <a:effectLst/>
                          <a:latin typeface="Calibri" panose="020F0502020204030204" pitchFamily="34" charset="0"/>
                        </a:rPr>
                        <a:t>(÷ 12)</a:t>
                      </a:r>
                      <a:endParaRPr lang="en-US" sz="1200" b="1"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ctr" fontAlgn="b"/>
                      <a:r>
                        <a:rPr lang="en-US" sz="1200" b="1" i="0" u="none" strike="noStrike" dirty="0" smtClean="0">
                          <a:solidFill>
                            <a:srgbClr val="000000"/>
                          </a:solidFill>
                          <a:effectLst/>
                          <a:latin typeface="Calibri" panose="020F0502020204030204" pitchFamily="34" charset="0"/>
                        </a:rPr>
                        <a:t>SUM PRICE x MW (÷ 12)</a:t>
                      </a:r>
                      <a:endParaRPr lang="en-US" sz="1200" b="1"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r>
              <a:tr h="301623">
                <a:tc>
                  <a:txBody>
                    <a:bodyPr/>
                    <a:lstStyle/>
                    <a:p>
                      <a:pPr algn="ctr" fontAlgn="b"/>
                      <a:r>
                        <a:rPr lang="en-US" sz="1100" b="0" i="0" u="none" strike="noStrike" dirty="0">
                          <a:solidFill>
                            <a:srgbClr val="000000"/>
                          </a:solidFill>
                          <a:effectLst/>
                          <a:latin typeface="Calibri" panose="020F0502020204030204" pitchFamily="34" charset="0"/>
                        </a:rPr>
                        <a:t>8/13/2015 16:00</a:t>
                      </a:r>
                    </a:p>
                  </a:txBody>
                  <a:tcPr marL="7144" marR="7144" marT="714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7144" marR="7144" marT="714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A3_H</a:t>
                      </a:r>
                    </a:p>
                  </a:txBody>
                  <a:tcPr marL="7144" marR="7144" marT="714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7144" marR="7144" marT="714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10</a:t>
                      </a:r>
                    </a:p>
                  </a:txBody>
                  <a:tcPr marL="7144" marR="7144" marT="714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200</a:t>
                      </a:r>
                    </a:p>
                  </a:txBody>
                  <a:tcPr marL="7144" marR="7144" marT="714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LZ_HOUSTON</a:t>
                      </a:r>
                    </a:p>
                  </a:txBody>
                  <a:tcPr marL="7144" marR="7144" marT="7144"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$139.99</a:t>
                      </a:r>
                      <a:endParaRPr lang="en-US" sz="11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$132.36</a:t>
                      </a:r>
                      <a:endParaRPr lang="en-US" sz="11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$6.42</a:t>
                      </a:r>
                      <a:endParaRPr lang="en-US" sz="11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$278.78</a:t>
                      </a:r>
                      <a:endParaRPr lang="en-US" sz="11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$166.67 </a:t>
                      </a:r>
                      <a:endParaRPr lang="en-US" sz="11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 </a:t>
                      </a:r>
                      <a:r>
                        <a:rPr lang="en-US" sz="1100" b="0" i="0" u="none" strike="noStrike" dirty="0">
                          <a:solidFill>
                            <a:srgbClr val="000000"/>
                          </a:solidFill>
                          <a:effectLst/>
                          <a:latin typeface="Calibri" panose="020F0502020204030204" pitchFamily="34" charset="0"/>
                        </a:rPr>
                        <a:t>232.32 </a:t>
                      </a:r>
                    </a:p>
                  </a:txBody>
                  <a:tcPr marL="7144" marR="7144" marT="7144" marB="0" anchor="b">
                    <a:lnL>
                      <a:noFill/>
                    </a:lnL>
                    <a:lnR>
                      <a:noFill/>
                    </a:lnR>
                    <a:lnT>
                      <a:noFill/>
                    </a:lnT>
                    <a:lnB>
                      <a:noFill/>
                    </a:lnB>
                  </a:tcPr>
                </a:tc>
              </a:tr>
              <a:tr h="301623">
                <a:tc>
                  <a:txBody>
                    <a:bodyPr/>
                    <a:lstStyle/>
                    <a:p>
                      <a:pPr algn="ctr" fontAlgn="b"/>
                      <a:r>
                        <a:rPr lang="en-US" sz="1100" b="0" i="0" u="none" strike="noStrike" dirty="0">
                          <a:solidFill>
                            <a:srgbClr val="000000"/>
                          </a:solidFill>
                          <a:effectLst/>
                          <a:latin typeface="Calibri" panose="020F0502020204030204" pitchFamily="34" charset="0"/>
                        </a:rPr>
                        <a:t>8/13/2015 16:05</a:t>
                      </a:r>
                    </a:p>
                  </a:txBody>
                  <a:tcPr marL="7144" marR="7144" marT="714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7144" marR="7144" marT="7144"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A3_H</a:t>
                      </a:r>
                    </a:p>
                  </a:txBody>
                  <a:tcPr marL="7144" marR="7144" marT="714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7144" marR="7144" marT="714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10</a:t>
                      </a:r>
                    </a:p>
                  </a:txBody>
                  <a:tcPr marL="7144" marR="7144" marT="714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200</a:t>
                      </a:r>
                    </a:p>
                  </a:txBody>
                  <a:tcPr marL="7144" marR="7144" marT="7144"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LZ_HOUSTON</a:t>
                      </a:r>
                    </a:p>
                  </a:txBody>
                  <a:tcPr marL="7144" marR="7144" marT="7144"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$86.82</a:t>
                      </a:r>
                      <a:endParaRPr lang="en-US" sz="11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$108.53</a:t>
                      </a:r>
                      <a:endParaRPr lang="en-US" sz="11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$15.41</a:t>
                      </a:r>
                      <a:endParaRPr lang="en-US" sz="11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$210.76</a:t>
                      </a:r>
                      <a:endParaRPr lang="en-US" sz="11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$166.67 </a:t>
                      </a:r>
                      <a:endParaRPr lang="en-US" sz="11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 </a:t>
                      </a:r>
                      <a:r>
                        <a:rPr lang="en-US" sz="1100" b="0" i="0" u="none" strike="noStrike" dirty="0">
                          <a:solidFill>
                            <a:srgbClr val="000000"/>
                          </a:solidFill>
                          <a:effectLst/>
                          <a:latin typeface="Calibri" panose="020F0502020204030204" pitchFamily="34" charset="0"/>
                        </a:rPr>
                        <a:t>175.63 </a:t>
                      </a:r>
                    </a:p>
                  </a:txBody>
                  <a:tcPr marL="7144" marR="7144" marT="7144" marB="0" anchor="b">
                    <a:lnL>
                      <a:noFill/>
                    </a:lnL>
                    <a:lnR>
                      <a:noFill/>
                    </a:lnR>
                    <a:lnT>
                      <a:noFill/>
                    </a:lnT>
                    <a:lnB>
                      <a:noFill/>
                    </a:lnB>
                  </a:tcPr>
                </a:tc>
              </a:tr>
              <a:tr h="301623">
                <a:tc>
                  <a:txBody>
                    <a:bodyPr/>
                    <a:lstStyle/>
                    <a:p>
                      <a:pPr algn="ctr" fontAlgn="b"/>
                      <a:r>
                        <a:rPr lang="en-US" sz="1100" b="0" i="0" u="none" strike="noStrike">
                          <a:solidFill>
                            <a:srgbClr val="000000"/>
                          </a:solidFill>
                          <a:effectLst/>
                          <a:latin typeface="Calibri" panose="020F0502020204030204" pitchFamily="34" charset="0"/>
                        </a:rPr>
                        <a:t>8/13/2015 16:10</a:t>
                      </a:r>
                    </a:p>
                  </a:txBody>
                  <a:tcPr marL="7144" marR="7144" marT="714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7144" marR="7144" marT="7144"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A3_H</a:t>
                      </a:r>
                    </a:p>
                  </a:txBody>
                  <a:tcPr marL="7144" marR="7144" marT="714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7144" marR="7144" marT="714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10</a:t>
                      </a:r>
                    </a:p>
                  </a:txBody>
                  <a:tcPr marL="7144" marR="7144" marT="714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200</a:t>
                      </a:r>
                    </a:p>
                  </a:txBody>
                  <a:tcPr marL="7144" marR="7144" marT="7144"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LZ_HOUSTON</a:t>
                      </a:r>
                    </a:p>
                  </a:txBody>
                  <a:tcPr marL="7144" marR="7144" marT="7144"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$138.32</a:t>
                      </a:r>
                      <a:endParaRPr lang="en-US" sz="11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$130.05</a:t>
                      </a:r>
                      <a:endParaRPr lang="en-US" sz="11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$5.89</a:t>
                      </a:r>
                      <a:endParaRPr lang="en-US" sz="11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$274.25</a:t>
                      </a:r>
                      <a:endParaRPr lang="en-US" sz="11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$166.67 </a:t>
                      </a:r>
                      <a:endParaRPr lang="en-US" sz="11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 </a:t>
                      </a:r>
                      <a:r>
                        <a:rPr lang="en-US" sz="1100" b="0" i="0" u="none" strike="noStrike" dirty="0">
                          <a:solidFill>
                            <a:srgbClr val="000000"/>
                          </a:solidFill>
                          <a:effectLst/>
                          <a:latin typeface="Calibri" panose="020F0502020204030204" pitchFamily="34" charset="0"/>
                        </a:rPr>
                        <a:t>228.55 </a:t>
                      </a:r>
                    </a:p>
                  </a:txBody>
                  <a:tcPr marL="7144" marR="7144" marT="7144" marB="0" anchor="b">
                    <a:lnL>
                      <a:noFill/>
                    </a:lnL>
                    <a:lnR>
                      <a:noFill/>
                    </a:lnR>
                    <a:lnT>
                      <a:noFill/>
                    </a:lnT>
                    <a:lnB>
                      <a:noFill/>
                    </a:lnB>
                  </a:tcPr>
                </a:tc>
              </a:tr>
            </a:tbl>
          </a:graphicData>
        </a:graphic>
      </p:graphicFrame>
      <p:sp>
        <p:nvSpPr>
          <p:cNvPr id="8" name="TextBox 7"/>
          <p:cNvSpPr txBox="1"/>
          <p:nvPr/>
        </p:nvSpPr>
        <p:spPr>
          <a:xfrm>
            <a:off x="533400" y="5373469"/>
            <a:ext cx="8381999" cy="646331"/>
          </a:xfrm>
          <a:prstGeom prst="rect">
            <a:avLst/>
          </a:prstGeom>
          <a:noFill/>
        </p:spPr>
        <p:txBody>
          <a:bodyPr wrap="square" rtlCol="0">
            <a:spAutoFit/>
          </a:bodyPr>
          <a:lstStyle/>
          <a:p>
            <a:r>
              <a:rPr lang="en-US" dirty="0"/>
              <a:t>Make Whole = Max(0, [Bid Price * Commit MW] - </a:t>
            </a:r>
            <a:r>
              <a:rPr lang="en-US" dirty="0" smtClean="0"/>
              <a:t>[Sum Price * </a:t>
            </a:r>
            <a:r>
              <a:rPr lang="en-US" dirty="0"/>
              <a:t>Commit MW])</a:t>
            </a:r>
          </a:p>
          <a:p>
            <a:r>
              <a:rPr lang="fr-FR" dirty="0"/>
              <a:t>Max (0, [$500] - [$636.49]) =  $0</a:t>
            </a:r>
            <a:endParaRPr lang="en-US" dirty="0"/>
          </a:p>
        </p:txBody>
      </p:sp>
      <p:sp>
        <p:nvSpPr>
          <p:cNvPr id="7" name="TextBox 6"/>
          <p:cNvSpPr txBox="1"/>
          <p:nvPr/>
        </p:nvSpPr>
        <p:spPr>
          <a:xfrm>
            <a:off x="6629400" y="1103379"/>
            <a:ext cx="2209800" cy="2246769"/>
          </a:xfrm>
          <a:prstGeom prst="rect">
            <a:avLst/>
          </a:prstGeom>
          <a:solidFill>
            <a:schemeClr val="accent1">
              <a:lumMod val="40000"/>
              <a:lumOff val="60000"/>
            </a:schemeClr>
          </a:solidFill>
        </p:spPr>
        <p:txBody>
          <a:bodyPr wrap="square" rtlCol="0">
            <a:spAutoFit/>
          </a:bodyPr>
          <a:lstStyle/>
          <a:p>
            <a:r>
              <a:rPr lang="en-US" sz="1400" dirty="0" smtClean="0"/>
              <a:t>The MIRTM engine committed the LR because the </a:t>
            </a:r>
            <a:r>
              <a:rPr lang="en-US" sz="1400" dirty="0"/>
              <a:t>MIRTM solution (optimized across the six intervals including MINRUN) found the LR to be economical solution.  </a:t>
            </a:r>
            <a:r>
              <a:rPr lang="en-US" sz="1400" dirty="0" smtClean="0"/>
              <a:t>In this case, the make-whole payment was not needed.</a:t>
            </a:r>
            <a:endParaRPr lang="en-US" sz="1400" dirty="0"/>
          </a:p>
        </p:txBody>
      </p:sp>
      <p:sp>
        <p:nvSpPr>
          <p:cNvPr id="9" name="TextBox 8"/>
          <p:cNvSpPr txBox="1"/>
          <p:nvPr/>
        </p:nvSpPr>
        <p:spPr>
          <a:xfrm>
            <a:off x="304800" y="3451865"/>
            <a:ext cx="2514600" cy="369332"/>
          </a:xfrm>
          <a:prstGeom prst="rect">
            <a:avLst/>
          </a:prstGeom>
          <a:solidFill>
            <a:schemeClr val="accent3">
              <a:lumMod val="40000"/>
              <a:lumOff val="60000"/>
            </a:schemeClr>
          </a:solidFill>
        </p:spPr>
        <p:txBody>
          <a:bodyPr wrap="square" rtlCol="0">
            <a:spAutoFit/>
          </a:bodyPr>
          <a:lstStyle/>
          <a:p>
            <a:r>
              <a:rPr lang="en-US" dirty="0" smtClean="0"/>
              <a:t>Actual (binding prices) </a:t>
            </a:r>
            <a:endParaRPr lang="en-US" dirty="0"/>
          </a:p>
        </p:txBody>
      </p:sp>
      <p:sp>
        <p:nvSpPr>
          <p:cNvPr id="11" name="TextBox 10"/>
          <p:cNvSpPr txBox="1"/>
          <p:nvPr/>
        </p:nvSpPr>
        <p:spPr>
          <a:xfrm>
            <a:off x="38099" y="2164226"/>
            <a:ext cx="1143001" cy="646331"/>
          </a:xfrm>
          <a:prstGeom prst="rect">
            <a:avLst/>
          </a:prstGeom>
          <a:solidFill>
            <a:schemeClr val="accent1">
              <a:lumMod val="40000"/>
              <a:lumOff val="60000"/>
            </a:schemeClr>
          </a:solidFill>
        </p:spPr>
        <p:txBody>
          <a:bodyPr wrap="square" rtlCol="0">
            <a:spAutoFit/>
          </a:bodyPr>
          <a:lstStyle/>
          <a:p>
            <a:r>
              <a:rPr lang="en-US" dirty="0" smtClean="0"/>
              <a:t>MIRTM solution</a:t>
            </a:r>
            <a:endParaRPr lang="en-US" dirty="0"/>
          </a:p>
        </p:txBody>
      </p:sp>
    </p:spTree>
    <p:extLst>
      <p:ext uri="{BB962C8B-B14F-4D97-AF65-F5344CB8AC3E}">
        <p14:creationId xmlns:p14="http://schemas.microsoft.com/office/powerpoint/2010/main" val="1991574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399" y="3555287"/>
            <a:ext cx="8915401" cy="181818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000" y="1066800"/>
            <a:ext cx="5791200" cy="2202207"/>
          </a:xfrm>
          <a:prstGeom prst="rect">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04800" y="3451865"/>
            <a:ext cx="2514600" cy="369332"/>
          </a:xfrm>
          <a:prstGeom prst="rect">
            <a:avLst/>
          </a:prstGeom>
          <a:solidFill>
            <a:schemeClr val="accent3">
              <a:lumMod val="40000"/>
              <a:lumOff val="60000"/>
            </a:schemeClr>
          </a:solidFill>
        </p:spPr>
        <p:txBody>
          <a:bodyPr wrap="square" rtlCol="0">
            <a:spAutoFit/>
          </a:bodyPr>
          <a:lstStyle/>
          <a:p>
            <a:r>
              <a:rPr lang="en-US" dirty="0" smtClean="0"/>
              <a:t>Actual (binding prices) </a:t>
            </a:r>
            <a:endParaRPr lang="en-US" dirty="0"/>
          </a:p>
        </p:txBody>
      </p:sp>
      <p:sp>
        <p:nvSpPr>
          <p:cNvPr id="14" name="TextBox 13"/>
          <p:cNvSpPr txBox="1"/>
          <p:nvPr/>
        </p:nvSpPr>
        <p:spPr>
          <a:xfrm>
            <a:off x="304800" y="2457423"/>
            <a:ext cx="1143001" cy="646331"/>
          </a:xfrm>
          <a:prstGeom prst="rect">
            <a:avLst/>
          </a:prstGeom>
          <a:solidFill>
            <a:schemeClr val="accent1">
              <a:lumMod val="40000"/>
              <a:lumOff val="60000"/>
            </a:schemeClr>
          </a:solidFill>
        </p:spPr>
        <p:txBody>
          <a:bodyPr wrap="square" rtlCol="0">
            <a:spAutoFit/>
          </a:bodyPr>
          <a:lstStyle/>
          <a:p>
            <a:r>
              <a:rPr lang="en-US" dirty="0" smtClean="0"/>
              <a:t>MIRTM solution</a:t>
            </a:r>
            <a:endParaRPr lang="en-US" dirty="0"/>
          </a:p>
        </p:txBody>
      </p:sp>
      <p:sp>
        <p:nvSpPr>
          <p:cNvPr id="2" name="Title 1"/>
          <p:cNvSpPr>
            <a:spLocks noGrp="1"/>
          </p:cNvSpPr>
          <p:nvPr>
            <p:ph type="title"/>
          </p:nvPr>
        </p:nvSpPr>
        <p:spPr>
          <a:xfrm>
            <a:off x="497730" y="323063"/>
            <a:ext cx="7046069" cy="496975"/>
          </a:xfrm>
        </p:spPr>
        <p:txBody>
          <a:bodyPr/>
          <a:lstStyle/>
          <a:p>
            <a:pPr>
              <a:defRPr/>
            </a:pPr>
            <a:r>
              <a:rPr lang="en-US" dirty="0"/>
              <a:t>Example </a:t>
            </a:r>
            <a:r>
              <a:rPr lang="en-US" dirty="0" smtClean="0"/>
              <a:t>2:  Make Whole needed</a:t>
            </a:r>
            <a:endParaRPr lang="en-US" dirty="0">
              <a:solidFill>
                <a:schemeClr val="accent2">
                  <a:lumMod val="7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02302446"/>
              </p:ext>
            </p:extLst>
          </p:nvPr>
        </p:nvGraphicFramePr>
        <p:xfrm>
          <a:off x="457200" y="1085823"/>
          <a:ext cx="5791200" cy="531718"/>
        </p:xfrm>
        <a:graphic>
          <a:graphicData uri="http://schemas.openxmlformats.org/drawingml/2006/table">
            <a:tbl>
              <a:tblPr/>
              <a:tblGrid>
                <a:gridCol w="597511"/>
                <a:gridCol w="869796"/>
                <a:gridCol w="535260"/>
                <a:gridCol w="694164"/>
                <a:gridCol w="752709"/>
                <a:gridCol w="643984"/>
                <a:gridCol w="811252"/>
                <a:gridCol w="886524"/>
              </a:tblGrid>
              <a:tr h="265859">
                <a:tc>
                  <a:txBody>
                    <a:bodyPr/>
                    <a:lstStyle/>
                    <a:p>
                      <a:pPr algn="l" fontAlgn="b"/>
                      <a:r>
                        <a:rPr lang="en-US" sz="1200" b="1" i="0" u="none" strike="noStrike" dirty="0">
                          <a:solidFill>
                            <a:schemeClr val="tx1"/>
                          </a:solidFill>
                          <a:effectLst/>
                          <a:latin typeface="Calibri" panose="020F0502020204030204" pitchFamily="34" charset="0"/>
                        </a:rPr>
                        <a:t>NAME</a:t>
                      </a:r>
                    </a:p>
                  </a:txBody>
                  <a:tcPr marL="7144" marR="7144" marT="7144" marB="0" anchor="b">
                    <a:lnL>
                      <a:noFill/>
                    </a:lnL>
                    <a:lnR>
                      <a:noFill/>
                    </a:lnR>
                    <a:lnT>
                      <a:noFill/>
                    </a:lnT>
                    <a:lnB>
                      <a:noFill/>
                    </a:lnB>
                  </a:tcPr>
                </a:tc>
                <a:tc>
                  <a:txBody>
                    <a:bodyPr/>
                    <a:lstStyle/>
                    <a:p>
                      <a:pPr algn="l" fontAlgn="b"/>
                      <a:r>
                        <a:rPr lang="en-US" sz="1200" b="1" i="0" u="none" strike="noStrike" dirty="0">
                          <a:solidFill>
                            <a:schemeClr val="tx1"/>
                          </a:solidFill>
                          <a:effectLst/>
                          <a:latin typeface="Calibri" panose="020F0502020204030204" pitchFamily="34" charset="0"/>
                        </a:rPr>
                        <a:t>LZ</a:t>
                      </a:r>
                    </a:p>
                  </a:txBody>
                  <a:tcPr marL="7144" marR="7144" marT="7144" marB="0" anchor="b">
                    <a:lnL>
                      <a:noFill/>
                    </a:lnL>
                    <a:lnR>
                      <a:noFill/>
                    </a:lnR>
                    <a:lnT>
                      <a:noFill/>
                    </a:lnT>
                    <a:lnB>
                      <a:noFill/>
                    </a:lnB>
                  </a:tcPr>
                </a:tc>
                <a:tc>
                  <a:txBody>
                    <a:bodyPr/>
                    <a:lstStyle/>
                    <a:p>
                      <a:pPr algn="l" fontAlgn="b"/>
                      <a:r>
                        <a:rPr lang="en-US" sz="1200" b="1" i="0" u="none" strike="noStrike" dirty="0" smtClean="0">
                          <a:solidFill>
                            <a:schemeClr val="tx1"/>
                          </a:solidFill>
                          <a:effectLst/>
                          <a:latin typeface="Calibri" panose="020F0502020204030204" pitchFamily="34" charset="0"/>
                        </a:rPr>
                        <a:t>RAMP</a:t>
                      </a:r>
                      <a:endParaRPr lang="en-US" sz="1200" b="1" i="0" u="none" strike="noStrike" dirty="0">
                        <a:solidFill>
                          <a:schemeClr val="tx1"/>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r>
                        <a:rPr lang="en-US" sz="1200" b="1" i="0" u="none" strike="noStrike">
                          <a:solidFill>
                            <a:schemeClr val="tx1"/>
                          </a:solidFill>
                          <a:effectLst/>
                          <a:latin typeface="Calibri" panose="020F0502020204030204" pitchFamily="34" charset="0"/>
                        </a:rPr>
                        <a:t>MINRUN</a:t>
                      </a:r>
                    </a:p>
                  </a:txBody>
                  <a:tcPr marL="7144" marR="7144" marT="7144" marB="0" anchor="b">
                    <a:lnL>
                      <a:noFill/>
                    </a:lnL>
                    <a:lnR>
                      <a:noFill/>
                    </a:lnR>
                    <a:lnT>
                      <a:noFill/>
                    </a:lnT>
                    <a:lnB>
                      <a:noFill/>
                    </a:lnB>
                  </a:tcPr>
                </a:tc>
                <a:tc>
                  <a:txBody>
                    <a:bodyPr/>
                    <a:lstStyle/>
                    <a:p>
                      <a:pPr algn="l" fontAlgn="b"/>
                      <a:r>
                        <a:rPr lang="en-US" sz="1200" b="1" i="0" u="none" strike="noStrike">
                          <a:solidFill>
                            <a:schemeClr val="tx1"/>
                          </a:solidFill>
                          <a:effectLst/>
                          <a:latin typeface="Calibri" panose="020F0502020204030204" pitchFamily="34" charset="0"/>
                        </a:rPr>
                        <a:t>MAXRUN</a:t>
                      </a:r>
                    </a:p>
                  </a:txBody>
                  <a:tcPr marL="7144" marR="7144" marT="7144" marB="0" anchor="b">
                    <a:lnL>
                      <a:noFill/>
                    </a:lnL>
                    <a:lnR>
                      <a:noFill/>
                    </a:lnR>
                    <a:lnT>
                      <a:noFill/>
                    </a:lnT>
                    <a:lnB>
                      <a:noFill/>
                    </a:lnB>
                  </a:tcPr>
                </a:tc>
                <a:tc>
                  <a:txBody>
                    <a:bodyPr/>
                    <a:lstStyle/>
                    <a:p>
                      <a:pPr algn="l" fontAlgn="b"/>
                      <a:r>
                        <a:rPr lang="en-US" sz="1200" b="1" i="0" u="none" strike="noStrike">
                          <a:solidFill>
                            <a:schemeClr val="tx1"/>
                          </a:solidFill>
                          <a:effectLst/>
                          <a:latin typeface="Calibri" panose="020F0502020204030204" pitchFamily="34" charset="0"/>
                        </a:rPr>
                        <a:t>RETURN</a:t>
                      </a:r>
                    </a:p>
                  </a:txBody>
                  <a:tcPr marL="7144" marR="7144" marT="7144" marB="0" anchor="b">
                    <a:lnL>
                      <a:noFill/>
                    </a:lnL>
                    <a:lnR>
                      <a:noFill/>
                    </a:lnR>
                    <a:lnT>
                      <a:noFill/>
                    </a:lnT>
                    <a:lnB>
                      <a:noFill/>
                    </a:lnB>
                  </a:tcPr>
                </a:tc>
                <a:tc>
                  <a:txBody>
                    <a:bodyPr/>
                    <a:lstStyle/>
                    <a:p>
                      <a:pPr algn="l" fontAlgn="b"/>
                      <a:r>
                        <a:rPr lang="en-US" sz="1200" b="1" i="0" u="none" strike="noStrike">
                          <a:solidFill>
                            <a:schemeClr val="tx1"/>
                          </a:solidFill>
                          <a:effectLst/>
                          <a:latin typeface="Calibri" panose="020F0502020204030204" pitchFamily="34" charset="0"/>
                        </a:rPr>
                        <a:t>LOAD_MW</a:t>
                      </a:r>
                    </a:p>
                  </a:txBody>
                  <a:tcPr marL="7144" marR="7144" marT="7144" marB="0" anchor="b">
                    <a:lnL>
                      <a:noFill/>
                    </a:lnL>
                    <a:lnR>
                      <a:noFill/>
                    </a:lnR>
                    <a:lnT>
                      <a:noFill/>
                    </a:lnT>
                    <a:lnB>
                      <a:noFill/>
                    </a:lnB>
                  </a:tcPr>
                </a:tc>
                <a:tc>
                  <a:txBody>
                    <a:bodyPr/>
                    <a:lstStyle/>
                    <a:p>
                      <a:pPr algn="l" fontAlgn="b"/>
                      <a:r>
                        <a:rPr lang="en-US" sz="1200" b="1" i="0" u="none" strike="noStrike" dirty="0" smtClean="0">
                          <a:solidFill>
                            <a:schemeClr val="tx1"/>
                          </a:solidFill>
                          <a:effectLst/>
                          <a:latin typeface="Calibri" panose="020F0502020204030204" pitchFamily="34" charset="0"/>
                        </a:rPr>
                        <a:t>BID_PRICE</a:t>
                      </a:r>
                      <a:endParaRPr lang="en-US" sz="1200" b="1" i="0" u="none" strike="noStrike" dirty="0">
                        <a:solidFill>
                          <a:schemeClr val="tx1"/>
                        </a:solidFill>
                        <a:effectLst/>
                        <a:latin typeface="Calibri" panose="020F0502020204030204" pitchFamily="34" charset="0"/>
                      </a:endParaRPr>
                    </a:p>
                  </a:txBody>
                  <a:tcPr marL="7144" marR="7144" marT="7144" marB="0" anchor="b">
                    <a:lnL>
                      <a:noFill/>
                    </a:lnL>
                    <a:lnR>
                      <a:noFill/>
                    </a:lnR>
                    <a:lnT>
                      <a:noFill/>
                    </a:lnT>
                    <a:lnB>
                      <a:noFill/>
                    </a:lnB>
                  </a:tcPr>
                </a:tc>
              </a:tr>
              <a:tr h="265859">
                <a:tc>
                  <a:txBody>
                    <a:bodyPr/>
                    <a:lstStyle/>
                    <a:p>
                      <a:pPr algn="l" fontAlgn="b"/>
                      <a:r>
                        <a:rPr lang="en-US" sz="1100" b="0" i="0" u="none" strike="noStrike" dirty="0">
                          <a:solidFill>
                            <a:srgbClr val="000000"/>
                          </a:solidFill>
                          <a:effectLst/>
                          <a:latin typeface="Calibri" panose="020F0502020204030204" pitchFamily="34" charset="0"/>
                        </a:rPr>
                        <a:t>A6_S</a:t>
                      </a:r>
                    </a:p>
                  </a:txBody>
                  <a:tcPr marL="7144" marR="7144" marT="7144"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LZ_SOUTH</a:t>
                      </a:r>
                    </a:p>
                  </a:txBody>
                  <a:tcPr marL="7144" marR="7144" marT="7144" marB="0" anchor="b">
                    <a:lnL>
                      <a:noFill/>
                    </a:lnL>
                    <a:lnR>
                      <a:noFill/>
                    </a:lnR>
                    <a:lnT>
                      <a:noFill/>
                    </a:lnT>
                    <a:lnB>
                      <a:noFill/>
                    </a:lnB>
                  </a:tcPr>
                </a:tc>
                <a:tc>
                  <a:txBody>
                    <a:bodyPr/>
                    <a:lstStyle/>
                    <a:p>
                      <a:pPr algn="l" fontAlgn="b"/>
                      <a:r>
                        <a:rPr lang="en-US" sz="1100" b="0" i="0" u="none" strike="noStrike" dirty="0" smtClean="0">
                          <a:solidFill>
                            <a:srgbClr val="000000"/>
                          </a:solidFill>
                          <a:effectLst/>
                          <a:latin typeface="Calibri" panose="020F0502020204030204" pitchFamily="34" charset="0"/>
                        </a:rPr>
                        <a:t>15 </a:t>
                      </a:r>
                      <a:r>
                        <a:rPr lang="en-US" sz="1100" b="0" i="0" u="none" strike="noStrike" dirty="0">
                          <a:solidFill>
                            <a:srgbClr val="000000"/>
                          </a:solidFill>
                          <a:effectLst/>
                          <a:latin typeface="Calibri" panose="020F0502020204030204" pitchFamily="34" charset="0"/>
                        </a:rPr>
                        <a:t>min</a:t>
                      </a:r>
                    </a:p>
                  </a:txBody>
                  <a:tcPr marL="7144" marR="7144" marT="7144"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15 </a:t>
                      </a:r>
                      <a:r>
                        <a:rPr lang="en-US" sz="1100" b="0" i="0" u="none" strike="noStrike" kern="1200" dirty="0">
                          <a:solidFill>
                            <a:srgbClr val="000000"/>
                          </a:solidFill>
                          <a:effectLst/>
                          <a:latin typeface="Calibri" panose="020F0502020204030204" pitchFamily="34" charset="0"/>
                          <a:ea typeface="+mn-ea"/>
                          <a:cs typeface="+mn-cs"/>
                        </a:rPr>
                        <a:t>min</a:t>
                      </a:r>
                    </a:p>
                  </a:txBody>
                  <a:tcPr marL="7144" marR="7144" marT="7144" marB="0" anchor="b">
                    <a:lnL>
                      <a:noFill/>
                    </a:lnL>
                    <a:lnR>
                      <a:noFill/>
                    </a:lnR>
                    <a:lnT>
                      <a:noFill/>
                    </a:lnT>
                    <a:lnB>
                      <a:noFill/>
                    </a:lnB>
                  </a:tcPr>
                </a:tc>
                <a:tc>
                  <a:txBody>
                    <a:bodyPr/>
                    <a:lstStyle/>
                    <a:p>
                      <a:pPr algn="l" fontAlgn="b"/>
                      <a:r>
                        <a:rPr lang="en-US" sz="1100" b="0" i="0" u="none" strike="noStrike" dirty="0" smtClean="0">
                          <a:solidFill>
                            <a:srgbClr val="000000"/>
                          </a:solidFill>
                          <a:effectLst/>
                          <a:latin typeface="Calibri" panose="020F0502020204030204" pitchFamily="34" charset="0"/>
                        </a:rPr>
                        <a:t>120 </a:t>
                      </a:r>
                      <a:r>
                        <a:rPr lang="en-US" sz="1100" b="0" i="0" u="none" strike="noStrike" dirty="0">
                          <a:solidFill>
                            <a:srgbClr val="000000"/>
                          </a:solidFill>
                          <a:effectLst/>
                          <a:latin typeface="Calibri" panose="020F0502020204030204" pitchFamily="34" charset="0"/>
                        </a:rPr>
                        <a:t>min</a:t>
                      </a:r>
                    </a:p>
                  </a:txBody>
                  <a:tcPr marL="7144" marR="7144" marT="7144" marB="0" anchor="b">
                    <a:lnL>
                      <a:noFill/>
                    </a:lnL>
                    <a:lnR>
                      <a:noFill/>
                    </a:lnR>
                    <a:lnT>
                      <a:noFill/>
                    </a:lnT>
                    <a:lnB>
                      <a:noFill/>
                    </a:lnB>
                  </a:tcPr>
                </a:tc>
                <a:tc>
                  <a:txBody>
                    <a:bodyPr/>
                    <a:lstStyle/>
                    <a:p>
                      <a:pPr algn="l" fontAlgn="b"/>
                      <a:r>
                        <a:rPr lang="en-US" sz="1100" b="0" i="0" u="none" strike="noStrike" dirty="0" smtClean="0">
                          <a:solidFill>
                            <a:srgbClr val="000000"/>
                          </a:solidFill>
                          <a:effectLst/>
                          <a:latin typeface="Calibri" panose="020F0502020204030204" pitchFamily="34" charset="0"/>
                        </a:rPr>
                        <a:t>60 </a:t>
                      </a:r>
                      <a:r>
                        <a:rPr lang="en-US" sz="1100" b="0" i="0" u="none" strike="noStrike" dirty="0">
                          <a:solidFill>
                            <a:srgbClr val="000000"/>
                          </a:solidFill>
                          <a:effectLst/>
                          <a:latin typeface="Calibri" panose="020F0502020204030204" pitchFamily="34" charset="0"/>
                        </a:rPr>
                        <a:t>min</a:t>
                      </a:r>
                    </a:p>
                  </a:txBody>
                  <a:tcPr marL="7144" marR="7144" marT="7144" marB="0" anchor="b">
                    <a:lnL>
                      <a:noFill/>
                    </a:lnL>
                    <a:lnR>
                      <a:noFill/>
                    </a:lnR>
                    <a:lnT>
                      <a:noFill/>
                    </a:lnT>
                    <a:lnB>
                      <a:noFill/>
                    </a:lnB>
                  </a:tcPr>
                </a:tc>
                <a:tc>
                  <a:txBody>
                    <a:bodyPr/>
                    <a:lstStyle/>
                    <a:p>
                      <a:pPr algn="ctr" fontAlgn="b"/>
                      <a:r>
                        <a:rPr lang="en-US" sz="1100" b="0" i="0" u="none" strike="noStrike" dirty="0" smtClean="0">
                          <a:solidFill>
                            <a:srgbClr val="000000"/>
                          </a:solidFill>
                          <a:effectLst/>
                          <a:latin typeface="Calibri" panose="020F0502020204030204" pitchFamily="34" charset="0"/>
                        </a:rPr>
                        <a:t>1.25</a:t>
                      </a:r>
                      <a:endParaRPr lang="en-US" sz="11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ctr" fontAlgn="b"/>
                      <a:r>
                        <a:rPr lang="en-US" sz="1100" b="0" i="0" u="none" strike="noStrike" dirty="0" smtClean="0">
                          <a:solidFill>
                            <a:srgbClr val="000000"/>
                          </a:solidFill>
                          <a:effectLst/>
                          <a:latin typeface="Calibri" panose="020F0502020204030204" pitchFamily="34" charset="0"/>
                        </a:rPr>
                        <a:t>$500</a:t>
                      </a:r>
                      <a:endParaRPr lang="en-US" sz="11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534316186"/>
              </p:ext>
            </p:extLst>
          </p:nvPr>
        </p:nvGraphicFramePr>
        <p:xfrm>
          <a:off x="1066800" y="1862268"/>
          <a:ext cx="4374094" cy="1366838"/>
        </p:xfrm>
        <a:graphic>
          <a:graphicData uri="http://schemas.openxmlformats.org/drawingml/2006/table">
            <a:tbl>
              <a:tblPr/>
              <a:tblGrid>
                <a:gridCol w="767138"/>
                <a:gridCol w="934499"/>
                <a:gridCol w="1303325"/>
                <a:gridCol w="684566"/>
                <a:gridCol w="684566"/>
              </a:tblGrid>
              <a:tr h="144304">
                <a:tc gridSpan="5">
                  <a:txBody>
                    <a:bodyPr/>
                    <a:lstStyle/>
                    <a:p>
                      <a:pPr algn="l" fontAlgn="b"/>
                      <a:r>
                        <a:rPr lang="en-US" sz="900" b="1" i="0" u="none" strike="noStrike" dirty="0" smtClean="0">
                          <a:solidFill>
                            <a:srgbClr val="000000"/>
                          </a:solidFill>
                          <a:effectLst/>
                          <a:latin typeface="Calibri" panose="020F0502020204030204" pitchFamily="34" charset="0"/>
                        </a:rPr>
                        <a:t>17:25 </a:t>
                      </a:r>
                      <a:r>
                        <a:rPr lang="en-US" sz="900" b="1" i="0" u="none" strike="noStrike" dirty="0">
                          <a:solidFill>
                            <a:srgbClr val="000000"/>
                          </a:solidFill>
                          <a:effectLst/>
                          <a:latin typeface="Calibri" panose="020F0502020204030204" pitchFamily="34" charset="0"/>
                        </a:rPr>
                        <a:t>time stamp</a:t>
                      </a:r>
                    </a:p>
                  </a:txBody>
                  <a:tcPr marL="7144" marR="7144" marT="7144"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42875">
                <a:tc>
                  <a:txBody>
                    <a:bodyPr/>
                    <a:lstStyle/>
                    <a:p>
                      <a:pPr algn="l" fontAlgn="b"/>
                      <a:r>
                        <a:rPr lang="en-US" sz="1000" b="0" i="0" u="none" strike="noStrike" dirty="0">
                          <a:solidFill>
                            <a:srgbClr val="000000"/>
                          </a:solidFill>
                          <a:effectLst/>
                          <a:latin typeface="Calibri" panose="020F0502020204030204" pitchFamily="34" charset="0"/>
                        </a:rPr>
                        <a:t>INTERVAL</a:t>
                      </a:r>
                    </a:p>
                  </a:txBody>
                  <a:tcPr marL="7144" marR="7144" marT="7144" marB="0" anchor="b">
                    <a:lnL>
                      <a:noFill/>
                    </a:lnL>
                    <a:lnR>
                      <a:noFill/>
                    </a:lnR>
                    <a:lnT>
                      <a:noFill/>
                    </a:lnT>
                    <a:lnB>
                      <a:noFill/>
                    </a:lnB>
                  </a:tcPr>
                </a:tc>
                <a:tc>
                  <a:txBody>
                    <a:bodyPr/>
                    <a:lstStyle/>
                    <a:p>
                      <a:pPr algn="ctr" fontAlgn="b"/>
                      <a:r>
                        <a:rPr lang="en-US" sz="1000" b="0" i="0" u="none" strike="noStrike" dirty="0" smtClean="0">
                          <a:solidFill>
                            <a:srgbClr val="000000"/>
                          </a:solidFill>
                          <a:effectLst/>
                          <a:latin typeface="Calibri" panose="020F0502020204030204" pitchFamily="34" charset="0"/>
                        </a:rPr>
                        <a:t>Interval time</a:t>
                      </a:r>
                      <a:endParaRPr lang="en-US" sz="10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STLPNT</a:t>
                      </a:r>
                    </a:p>
                  </a:txBody>
                  <a:tcPr marL="7144" marR="7144" marT="714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TYPE</a:t>
                      </a:r>
                    </a:p>
                  </a:txBody>
                  <a:tcPr marL="7144" marR="7144" marT="714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LMP</a:t>
                      </a:r>
                    </a:p>
                  </a:txBody>
                  <a:tcPr marL="7144" marR="7144" marT="7144" marB="0" anchor="b">
                    <a:lnL>
                      <a:noFill/>
                    </a:lnL>
                    <a:lnR>
                      <a:noFill/>
                    </a:lnR>
                    <a:lnT>
                      <a:noFill/>
                    </a:lnT>
                    <a:lnB>
                      <a:noFill/>
                    </a:lnB>
                  </a:tcPr>
                </a:tc>
              </a:tr>
              <a:tr h="142875">
                <a:tc>
                  <a:txBody>
                    <a:bodyPr/>
                    <a:lstStyle/>
                    <a:p>
                      <a:pPr algn="r" fontAlgn="b"/>
                      <a:r>
                        <a:rPr lang="en-US" sz="1000" b="0" i="0" u="none" strike="noStrike" dirty="0">
                          <a:solidFill>
                            <a:srgbClr val="000000"/>
                          </a:solidFill>
                          <a:effectLst/>
                          <a:latin typeface="Calibri" panose="020F0502020204030204" pitchFamily="34" charset="0"/>
                        </a:rPr>
                        <a:t>1</a:t>
                      </a:r>
                    </a:p>
                  </a:txBody>
                  <a:tcPr marL="7144" marR="7144" marT="7144" marB="0" anchor="b">
                    <a:lnL>
                      <a:noFill/>
                    </a:lnL>
                    <a:lnR>
                      <a:noFill/>
                    </a:lnR>
                    <a:lnT>
                      <a:noFill/>
                    </a:lnT>
                    <a:lnB>
                      <a:noFill/>
                    </a:lnB>
                  </a:tcPr>
                </a:tc>
                <a:tc>
                  <a:txBody>
                    <a:bodyPr/>
                    <a:lstStyle/>
                    <a:p>
                      <a:pPr algn="ctr" fontAlgn="b"/>
                      <a:r>
                        <a:rPr lang="en-US" sz="1000" b="0" i="0" u="none" strike="noStrike" dirty="0" smtClean="0">
                          <a:solidFill>
                            <a:srgbClr val="000000"/>
                          </a:solidFill>
                          <a:effectLst/>
                          <a:latin typeface="Calibri" panose="020F0502020204030204" pitchFamily="34" charset="0"/>
                        </a:rPr>
                        <a:t>17:25</a:t>
                      </a:r>
                      <a:endParaRPr lang="en-US" sz="10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LZ_SOUTH</a:t>
                      </a:r>
                    </a:p>
                  </a:txBody>
                  <a:tcPr marL="7144" marR="7144" marT="714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LZ</a:t>
                      </a:r>
                    </a:p>
                  </a:txBody>
                  <a:tcPr marL="7144" marR="7144" marT="7144"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$80.32 </a:t>
                      </a:r>
                    </a:p>
                  </a:txBody>
                  <a:tcPr marL="9525" marR="9525" marT="9525" marB="0" anchor="b">
                    <a:lnL>
                      <a:noFill/>
                    </a:lnL>
                    <a:lnR>
                      <a:noFill/>
                    </a:lnR>
                    <a:lnT>
                      <a:noFill/>
                    </a:lnT>
                    <a:lnB>
                      <a:noFill/>
                    </a:lnB>
                  </a:tcPr>
                </a:tc>
              </a:tr>
              <a:tr h="142875">
                <a:tc>
                  <a:txBody>
                    <a:bodyPr/>
                    <a:lstStyle/>
                    <a:p>
                      <a:pPr algn="r" fontAlgn="b"/>
                      <a:r>
                        <a:rPr lang="en-US" sz="1000" b="0" i="0" u="none" strike="noStrike" dirty="0">
                          <a:solidFill>
                            <a:srgbClr val="000000"/>
                          </a:solidFill>
                          <a:effectLst/>
                          <a:latin typeface="Calibri" panose="020F0502020204030204" pitchFamily="34" charset="0"/>
                        </a:rPr>
                        <a:t>2</a:t>
                      </a:r>
                    </a:p>
                  </a:txBody>
                  <a:tcPr marL="7144" marR="7144" marT="7144" marB="0" anchor="b">
                    <a:lnL>
                      <a:noFill/>
                    </a:lnL>
                    <a:lnR>
                      <a:noFill/>
                    </a:lnR>
                    <a:lnT>
                      <a:noFill/>
                    </a:lnT>
                    <a:lnB>
                      <a:noFill/>
                    </a:lnB>
                  </a:tcPr>
                </a:tc>
                <a:tc>
                  <a:txBody>
                    <a:bodyPr/>
                    <a:lstStyle/>
                    <a:p>
                      <a:pPr algn="ctr" fontAlgn="b"/>
                      <a:r>
                        <a:rPr lang="en-US" sz="1000" b="0" i="0" u="none" strike="noStrike" dirty="0" smtClean="0">
                          <a:solidFill>
                            <a:srgbClr val="000000"/>
                          </a:solidFill>
                          <a:effectLst/>
                          <a:latin typeface="Calibri" panose="020F0502020204030204" pitchFamily="34" charset="0"/>
                        </a:rPr>
                        <a:t>17:30</a:t>
                      </a:r>
                      <a:endParaRPr lang="en-US" sz="10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LZ_SOUTH</a:t>
                      </a:r>
                    </a:p>
                  </a:txBody>
                  <a:tcPr marL="7144" marR="7144" marT="714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LZ</a:t>
                      </a:r>
                    </a:p>
                  </a:txBody>
                  <a:tcPr marL="7144" marR="7144" marT="7144"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$80.54 </a:t>
                      </a:r>
                    </a:p>
                  </a:txBody>
                  <a:tcPr marL="9525" marR="9525" marT="9525" marB="0" anchor="b">
                    <a:lnL>
                      <a:noFill/>
                    </a:lnL>
                    <a:lnR>
                      <a:noFill/>
                    </a:lnR>
                    <a:lnT>
                      <a:noFill/>
                    </a:lnT>
                    <a:lnB>
                      <a:noFill/>
                    </a:lnB>
                  </a:tcPr>
                </a:tc>
              </a:tr>
              <a:tr h="142875">
                <a:tc>
                  <a:txBody>
                    <a:bodyPr/>
                    <a:lstStyle/>
                    <a:p>
                      <a:pPr algn="r" fontAlgn="b"/>
                      <a:r>
                        <a:rPr lang="en-US" sz="1000" b="0" i="0" u="none" strike="noStrike">
                          <a:solidFill>
                            <a:srgbClr val="000000"/>
                          </a:solidFill>
                          <a:effectLst/>
                          <a:latin typeface="Calibri" panose="020F0502020204030204" pitchFamily="34" charset="0"/>
                        </a:rPr>
                        <a:t>3</a:t>
                      </a:r>
                    </a:p>
                  </a:txBody>
                  <a:tcPr marL="7144" marR="7144" marT="7144" marB="0" anchor="b">
                    <a:lnL>
                      <a:noFill/>
                    </a:lnL>
                    <a:lnR>
                      <a:noFill/>
                    </a:lnR>
                    <a:lnT>
                      <a:noFill/>
                    </a:lnT>
                    <a:lnB>
                      <a:noFill/>
                    </a:lnB>
                  </a:tcPr>
                </a:tc>
                <a:tc>
                  <a:txBody>
                    <a:bodyPr/>
                    <a:lstStyle/>
                    <a:p>
                      <a:pPr algn="ctr" fontAlgn="b"/>
                      <a:r>
                        <a:rPr lang="en-US" sz="1000" b="0" i="0" u="none" strike="noStrike" dirty="0" smtClean="0">
                          <a:solidFill>
                            <a:srgbClr val="000000"/>
                          </a:solidFill>
                          <a:effectLst/>
                          <a:latin typeface="Calibri" panose="020F0502020204030204" pitchFamily="34" charset="0"/>
                        </a:rPr>
                        <a:t>17:35</a:t>
                      </a:r>
                      <a:endParaRPr lang="en-US" sz="10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LZ_SOUTH</a:t>
                      </a:r>
                    </a:p>
                  </a:txBody>
                  <a:tcPr marL="7144" marR="7144" marT="714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LZ</a:t>
                      </a:r>
                    </a:p>
                  </a:txBody>
                  <a:tcPr marL="7144" marR="7144" marT="714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$430.38 </a:t>
                      </a:r>
                    </a:p>
                  </a:txBody>
                  <a:tcPr marL="9525" marR="9525" marT="9525" marB="0" anchor="b">
                    <a:lnL>
                      <a:noFill/>
                    </a:lnL>
                    <a:lnR>
                      <a:noFill/>
                    </a:lnR>
                    <a:lnT>
                      <a:noFill/>
                    </a:lnT>
                    <a:lnB>
                      <a:noFill/>
                    </a:lnB>
                  </a:tcPr>
                </a:tc>
              </a:tr>
              <a:tr h="142875">
                <a:tc>
                  <a:txBody>
                    <a:bodyPr/>
                    <a:lstStyle/>
                    <a:p>
                      <a:pPr algn="r" fontAlgn="b"/>
                      <a:r>
                        <a:rPr lang="en-US" sz="1000" b="0" i="0" u="none" strike="noStrike">
                          <a:solidFill>
                            <a:srgbClr val="000000"/>
                          </a:solidFill>
                          <a:effectLst/>
                          <a:latin typeface="Calibri" panose="020F0502020204030204" pitchFamily="34" charset="0"/>
                        </a:rPr>
                        <a:t>4</a:t>
                      </a:r>
                    </a:p>
                  </a:txBody>
                  <a:tcPr marL="7144" marR="7144" marT="7144" marB="0" anchor="b">
                    <a:lnL>
                      <a:noFill/>
                    </a:lnL>
                    <a:lnR>
                      <a:noFill/>
                    </a:lnR>
                    <a:lnT>
                      <a:noFill/>
                    </a:lnT>
                    <a:lnB>
                      <a:noFill/>
                    </a:lnB>
                  </a:tcPr>
                </a:tc>
                <a:tc>
                  <a:txBody>
                    <a:bodyPr/>
                    <a:lstStyle/>
                    <a:p>
                      <a:pPr algn="ctr" fontAlgn="b"/>
                      <a:r>
                        <a:rPr lang="en-US" sz="1000" b="0" i="0" u="none" strike="noStrike" dirty="0" smtClean="0">
                          <a:solidFill>
                            <a:srgbClr val="000000"/>
                          </a:solidFill>
                          <a:effectLst/>
                          <a:latin typeface="Calibri" panose="020F0502020204030204" pitchFamily="34" charset="0"/>
                        </a:rPr>
                        <a:t>17:40</a:t>
                      </a:r>
                      <a:endParaRPr lang="en-US" sz="10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LZ_SOUTH</a:t>
                      </a:r>
                    </a:p>
                  </a:txBody>
                  <a:tcPr marL="7144" marR="7144" marT="714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LZ</a:t>
                      </a:r>
                    </a:p>
                  </a:txBody>
                  <a:tcPr marL="7144" marR="7144" marT="7144"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$1,100.18 </a:t>
                      </a:r>
                    </a:p>
                  </a:txBody>
                  <a:tcPr marL="9525" marR="9525" marT="9525" marB="0" anchor="b">
                    <a:lnL>
                      <a:noFill/>
                    </a:lnL>
                    <a:lnR>
                      <a:noFill/>
                    </a:lnR>
                    <a:lnT>
                      <a:noFill/>
                    </a:lnT>
                    <a:lnB>
                      <a:noFill/>
                    </a:lnB>
                  </a:tcPr>
                </a:tc>
              </a:tr>
              <a:tr h="142875">
                <a:tc>
                  <a:txBody>
                    <a:bodyPr/>
                    <a:lstStyle/>
                    <a:p>
                      <a:pPr algn="r" fontAlgn="b"/>
                      <a:r>
                        <a:rPr lang="en-US" sz="1000" b="0" i="0" u="none" strike="noStrike">
                          <a:solidFill>
                            <a:srgbClr val="000000"/>
                          </a:solidFill>
                          <a:effectLst/>
                          <a:latin typeface="Calibri" panose="020F0502020204030204" pitchFamily="34" charset="0"/>
                        </a:rPr>
                        <a:t>5</a:t>
                      </a:r>
                    </a:p>
                  </a:txBody>
                  <a:tcPr marL="7144" marR="7144" marT="7144" marB="0" anchor="b">
                    <a:lnL>
                      <a:noFill/>
                    </a:lnL>
                    <a:lnR>
                      <a:noFill/>
                    </a:lnR>
                    <a:lnT>
                      <a:noFill/>
                    </a:lnT>
                    <a:lnB>
                      <a:noFill/>
                    </a:lnB>
                  </a:tcPr>
                </a:tc>
                <a:tc>
                  <a:txBody>
                    <a:bodyPr/>
                    <a:lstStyle/>
                    <a:p>
                      <a:pPr algn="ctr" fontAlgn="b"/>
                      <a:r>
                        <a:rPr lang="en-US" sz="1000" b="0" i="0" u="none" strike="noStrike" dirty="0" smtClean="0">
                          <a:solidFill>
                            <a:srgbClr val="000000"/>
                          </a:solidFill>
                          <a:effectLst/>
                          <a:latin typeface="Calibri" panose="020F0502020204030204" pitchFamily="34" charset="0"/>
                        </a:rPr>
                        <a:t>17:45</a:t>
                      </a:r>
                      <a:endParaRPr lang="en-US" sz="10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LZ_SOUTH</a:t>
                      </a:r>
                    </a:p>
                  </a:txBody>
                  <a:tcPr marL="7144" marR="7144" marT="714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LZ</a:t>
                      </a:r>
                    </a:p>
                  </a:txBody>
                  <a:tcPr marL="7144" marR="7144" marT="714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$1,135.45 </a:t>
                      </a:r>
                    </a:p>
                  </a:txBody>
                  <a:tcPr marL="9525" marR="9525" marT="9525" marB="0" anchor="b">
                    <a:lnL>
                      <a:noFill/>
                    </a:lnL>
                    <a:lnR>
                      <a:noFill/>
                    </a:lnR>
                    <a:lnT>
                      <a:noFill/>
                    </a:lnT>
                    <a:lnB>
                      <a:noFill/>
                    </a:lnB>
                  </a:tcPr>
                </a:tc>
              </a:tr>
              <a:tr h="142875">
                <a:tc>
                  <a:txBody>
                    <a:bodyPr/>
                    <a:lstStyle/>
                    <a:p>
                      <a:pPr algn="r" fontAlgn="b"/>
                      <a:r>
                        <a:rPr lang="en-US" sz="1000" b="0" i="0" u="none" strike="noStrike" dirty="0">
                          <a:solidFill>
                            <a:srgbClr val="000000"/>
                          </a:solidFill>
                          <a:effectLst/>
                          <a:latin typeface="Calibri" panose="020F0502020204030204" pitchFamily="34" charset="0"/>
                        </a:rPr>
                        <a:t>6</a:t>
                      </a:r>
                    </a:p>
                  </a:txBody>
                  <a:tcPr marL="7144" marR="7144" marT="7144" marB="0" anchor="b">
                    <a:lnL>
                      <a:noFill/>
                    </a:lnL>
                    <a:lnR>
                      <a:noFill/>
                    </a:lnR>
                    <a:lnT>
                      <a:noFill/>
                    </a:lnT>
                    <a:lnB>
                      <a:noFill/>
                    </a:lnB>
                  </a:tcPr>
                </a:tc>
                <a:tc>
                  <a:txBody>
                    <a:bodyPr/>
                    <a:lstStyle/>
                    <a:p>
                      <a:pPr algn="ctr" fontAlgn="b"/>
                      <a:r>
                        <a:rPr lang="en-US" sz="1000" b="0" i="0" u="none" strike="noStrike" dirty="0" smtClean="0">
                          <a:solidFill>
                            <a:srgbClr val="000000"/>
                          </a:solidFill>
                          <a:effectLst/>
                          <a:latin typeface="Calibri" panose="020F0502020204030204" pitchFamily="34" charset="0"/>
                        </a:rPr>
                        <a:t>17:50</a:t>
                      </a:r>
                      <a:endParaRPr lang="en-US" sz="10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LZ_SOUTH</a:t>
                      </a:r>
                    </a:p>
                  </a:txBody>
                  <a:tcPr marL="7144" marR="7144" marT="714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LZ</a:t>
                      </a:r>
                    </a:p>
                  </a:txBody>
                  <a:tcPr marL="7144" marR="7144" marT="714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$1,150.04 </a:t>
                      </a:r>
                    </a:p>
                  </a:txBody>
                  <a:tcPr marL="9525" marR="9525" marT="9525" marB="0" anchor="b">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7837099"/>
              </p:ext>
            </p:extLst>
          </p:nvPr>
        </p:nvGraphicFramePr>
        <p:xfrm>
          <a:off x="152399" y="3657600"/>
          <a:ext cx="8915400" cy="1460653"/>
        </p:xfrm>
        <a:graphic>
          <a:graphicData uri="http://schemas.openxmlformats.org/drawingml/2006/table">
            <a:tbl>
              <a:tblPr/>
              <a:tblGrid>
                <a:gridCol w="1143001"/>
                <a:gridCol w="715803"/>
                <a:gridCol w="470444"/>
                <a:gridCol w="642553"/>
                <a:gridCol w="304800"/>
                <a:gridCol w="914400"/>
                <a:gridCol w="609600"/>
                <a:gridCol w="467587"/>
                <a:gridCol w="621598"/>
                <a:gridCol w="591642"/>
                <a:gridCol w="741426"/>
                <a:gridCol w="854347"/>
                <a:gridCol w="838199"/>
              </a:tblGrid>
              <a:tr h="301623">
                <a:tc>
                  <a:txBody>
                    <a:bodyPr/>
                    <a:lstStyle/>
                    <a:p>
                      <a:pPr algn="ctr" fontAlgn="b"/>
                      <a:r>
                        <a:rPr lang="en-US" sz="1200" b="1" i="0" u="none" strike="noStrike" dirty="0" smtClean="0">
                          <a:solidFill>
                            <a:srgbClr val="000000"/>
                          </a:solidFill>
                          <a:effectLst/>
                          <a:latin typeface="Calibri" panose="020F0502020204030204" pitchFamily="34" charset="0"/>
                        </a:rPr>
                        <a:t>Interval time</a:t>
                      </a:r>
                      <a:endParaRPr lang="en-US" sz="1200" b="1"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r>
                        <a:rPr lang="en-US" sz="1200" b="1" i="0" u="none" strike="noStrike" dirty="0">
                          <a:solidFill>
                            <a:srgbClr val="000000"/>
                          </a:solidFill>
                          <a:effectLst/>
                          <a:latin typeface="Calibri" panose="020F0502020204030204" pitchFamily="34" charset="0"/>
                        </a:rPr>
                        <a:t>INTERVAL</a:t>
                      </a:r>
                    </a:p>
                  </a:txBody>
                  <a:tcPr marL="7144" marR="7144" marT="7144" marB="0" anchor="b">
                    <a:lnL>
                      <a:noFill/>
                    </a:lnL>
                    <a:lnR>
                      <a:noFill/>
                    </a:lnR>
                    <a:lnT>
                      <a:noFill/>
                    </a:lnT>
                    <a:lnB>
                      <a:noFill/>
                    </a:lnB>
                  </a:tcPr>
                </a:tc>
                <a:tc>
                  <a:txBody>
                    <a:bodyPr/>
                    <a:lstStyle/>
                    <a:p>
                      <a:pPr algn="l" fontAlgn="b"/>
                      <a:r>
                        <a:rPr lang="en-US" sz="1200" b="1" i="0" u="none" strike="noStrike" dirty="0">
                          <a:solidFill>
                            <a:srgbClr val="000000"/>
                          </a:solidFill>
                          <a:effectLst/>
                          <a:latin typeface="Calibri" panose="020F0502020204030204" pitchFamily="34" charset="0"/>
                        </a:rPr>
                        <a:t>NAME</a:t>
                      </a:r>
                    </a:p>
                  </a:txBody>
                  <a:tcPr marL="7144" marR="7144" marT="7144" marB="0" anchor="b">
                    <a:lnL>
                      <a:noFill/>
                    </a:lnL>
                    <a:lnR>
                      <a:noFill/>
                    </a:lnR>
                    <a:lnT>
                      <a:noFill/>
                    </a:lnT>
                    <a:lnB>
                      <a:noFill/>
                    </a:lnB>
                  </a:tcPr>
                </a:tc>
                <a:tc>
                  <a:txBody>
                    <a:bodyPr/>
                    <a:lstStyle/>
                    <a:p>
                      <a:pPr algn="l" fontAlgn="b"/>
                      <a:r>
                        <a:rPr lang="en-US" sz="1200" b="1" i="0" u="none" strike="noStrike" dirty="0">
                          <a:solidFill>
                            <a:srgbClr val="000000"/>
                          </a:solidFill>
                          <a:effectLst/>
                          <a:latin typeface="Calibri" panose="020F0502020204030204" pitchFamily="34" charset="0"/>
                        </a:rPr>
                        <a:t>COMMIT</a:t>
                      </a:r>
                    </a:p>
                  </a:txBody>
                  <a:tcPr marL="7144" marR="7144" marT="7144" marB="0" anchor="b">
                    <a:lnL>
                      <a:noFill/>
                    </a:lnL>
                    <a:lnR>
                      <a:noFill/>
                    </a:lnR>
                    <a:lnT>
                      <a:noFill/>
                    </a:lnT>
                    <a:lnB>
                      <a:noFill/>
                    </a:lnB>
                  </a:tcPr>
                </a:tc>
                <a:tc>
                  <a:txBody>
                    <a:bodyPr/>
                    <a:lstStyle/>
                    <a:p>
                      <a:pPr algn="l" fontAlgn="b"/>
                      <a:r>
                        <a:rPr lang="en-US" sz="1200" b="1" i="0" u="none" strike="noStrike" dirty="0" smtClean="0">
                          <a:solidFill>
                            <a:srgbClr val="000000"/>
                          </a:solidFill>
                          <a:effectLst/>
                          <a:latin typeface="Calibri" panose="020F0502020204030204" pitchFamily="34" charset="0"/>
                        </a:rPr>
                        <a:t>MW</a:t>
                      </a:r>
                      <a:endParaRPr lang="en-US" sz="1200" b="1"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r>
                        <a:rPr lang="en-US" sz="1200" b="1" i="0" u="none" strike="noStrike" baseline="0" dirty="0" smtClean="0">
                          <a:solidFill>
                            <a:srgbClr val="000000"/>
                          </a:solidFill>
                          <a:effectLst/>
                          <a:latin typeface="Calibri" panose="020F0502020204030204" pitchFamily="34" charset="0"/>
                        </a:rPr>
                        <a:t>   BID</a:t>
                      </a:r>
                      <a:r>
                        <a:rPr lang="en-US" sz="1200" b="1" i="0" u="none" strike="noStrike" dirty="0" smtClean="0">
                          <a:solidFill>
                            <a:srgbClr val="000000"/>
                          </a:solidFill>
                          <a:effectLst/>
                          <a:latin typeface="Calibri" panose="020F0502020204030204" pitchFamily="34" charset="0"/>
                        </a:rPr>
                        <a:t>_PRICE</a:t>
                      </a:r>
                      <a:endParaRPr lang="en-US" sz="1200" b="1"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panose="020F0502020204030204" pitchFamily="34" charset="0"/>
                        </a:rPr>
                        <a:t>LZ</a:t>
                      </a:r>
                    </a:p>
                  </a:txBody>
                  <a:tcPr marL="7144" marR="7144" marT="7144" marB="0" anchor="b">
                    <a:lnL>
                      <a:noFill/>
                    </a:lnL>
                    <a:lnR>
                      <a:noFill/>
                    </a:lnR>
                    <a:lnT>
                      <a:noFill/>
                    </a:lnT>
                    <a:lnB>
                      <a:noFill/>
                    </a:lnB>
                  </a:tcPr>
                </a:tc>
                <a:tc>
                  <a:txBody>
                    <a:bodyPr/>
                    <a:lstStyle/>
                    <a:p>
                      <a:pPr algn="l" fontAlgn="b"/>
                      <a:r>
                        <a:rPr lang="en-US" sz="1200" b="1" i="0" u="none" strike="noStrike" dirty="0">
                          <a:solidFill>
                            <a:srgbClr val="000000"/>
                          </a:solidFill>
                          <a:effectLst/>
                          <a:latin typeface="Calibri" panose="020F0502020204030204" pitchFamily="34" charset="0"/>
                        </a:rPr>
                        <a:t>LMP</a:t>
                      </a:r>
                    </a:p>
                  </a:txBody>
                  <a:tcPr marL="7144" marR="7144" marT="7144" marB="0" anchor="b">
                    <a:lnL>
                      <a:noFill/>
                    </a:lnL>
                    <a:lnR>
                      <a:noFill/>
                    </a:lnR>
                    <a:lnT>
                      <a:noFill/>
                    </a:lnT>
                    <a:lnB>
                      <a:noFill/>
                    </a:lnB>
                  </a:tcPr>
                </a:tc>
                <a:tc>
                  <a:txBody>
                    <a:bodyPr/>
                    <a:lstStyle/>
                    <a:p>
                      <a:pPr algn="l" fontAlgn="b"/>
                      <a:r>
                        <a:rPr lang="en-US" sz="1200" b="1" i="0" u="none" strike="noStrike" dirty="0">
                          <a:solidFill>
                            <a:srgbClr val="000000"/>
                          </a:solidFill>
                          <a:effectLst/>
                          <a:latin typeface="Calibri" panose="020F0502020204030204" pitchFamily="34" charset="0"/>
                        </a:rPr>
                        <a:t>RTORPA</a:t>
                      </a:r>
                    </a:p>
                  </a:txBody>
                  <a:tcPr marL="7144" marR="7144" marT="7144" marB="0" anchor="b">
                    <a:lnL>
                      <a:noFill/>
                    </a:lnL>
                    <a:lnR>
                      <a:noFill/>
                    </a:lnR>
                    <a:lnT>
                      <a:noFill/>
                    </a:lnT>
                    <a:lnB>
                      <a:noFill/>
                    </a:lnB>
                  </a:tcPr>
                </a:tc>
                <a:tc>
                  <a:txBody>
                    <a:bodyPr/>
                    <a:lstStyle/>
                    <a:p>
                      <a:pPr algn="l" fontAlgn="b"/>
                      <a:r>
                        <a:rPr lang="en-US" sz="1200" b="1" i="0" u="none" strike="noStrike" dirty="0">
                          <a:solidFill>
                            <a:srgbClr val="000000"/>
                          </a:solidFill>
                          <a:effectLst/>
                          <a:latin typeface="Calibri" panose="020F0502020204030204" pitchFamily="34" charset="0"/>
                        </a:rPr>
                        <a:t>RTRDPA</a:t>
                      </a:r>
                    </a:p>
                  </a:txBody>
                  <a:tcPr marL="7144" marR="7144" marT="7144" marB="0" anchor="b">
                    <a:lnL>
                      <a:noFill/>
                    </a:lnL>
                    <a:lnR>
                      <a:noFill/>
                    </a:lnR>
                    <a:lnT>
                      <a:noFill/>
                    </a:lnT>
                    <a:lnB>
                      <a:noFill/>
                    </a:lnB>
                  </a:tcPr>
                </a:tc>
                <a:tc>
                  <a:txBody>
                    <a:bodyPr/>
                    <a:lstStyle/>
                    <a:p>
                      <a:pPr algn="l" fontAlgn="b"/>
                      <a:r>
                        <a:rPr lang="en-US" sz="1200" b="1" i="0" u="none" strike="noStrike" dirty="0">
                          <a:solidFill>
                            <a:srgbClr val="000000"/>
                          </a:solidFill>
                          <a:effectLst/>
                          <a:latin typeface="Calibri" panose="020F0502020204030204" pitchFamily="34" charset="0"/>
                        </a:rPr>
                        <a:t>Sum prices</a:t>
                      </a:r>
                    </a:p>
                  </a:txBody>
                  <a:tcPr marL="7144" marR="7144" marT="7144"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panose="020F0502020204030204" pitchFamily="34" charset="0"/>
                        </a:rPr>
                        <a:t>Bid x </a:t>
                      </a:r>
                      <a:r>
                        <a:rPr lang="en-US" sz="1200" b="1" i="0" u="none" strike="noStrike" dirty="0" smtClean="0">
                          <a:solidFill>
                            <a:srgbClr val="000000"/>
                          </a:solidFill>
                          <a:effectLst/>
                          <a:latin typeface="Calibri" panose="020F0502020204030204" pitchFamily="34" charset="0"/>
                        </a:rPr>
                        <a:t>MW</a:t>
                      </a:r>
                    </a:p>
                    <a:p>
                      <a:pPr algn="ctr" fontAlgn="b"/>
                      <a:r>
                        <a:rPr lang="en-US" sz="1200" b="1" i="0" u="none" strike="noStrike" dirty="0" smtClean="0">
                          <a:solidFill>
                            <a:srgbClr val="000000"/>
                          </a:solidFill>
                          <a:effectLst/>
                          <a:latin typeface="Calibri" panose="020F0502020204030204" pitchFamily="34" charset="0"/>
                        </a:rPr>
                        <a:t>(÷ 12)</a:t>
                      </a:r>
                      <a:endParaRPr lang="en-US" sz="1200" b="1"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ctr" fontAlgn="b"/>
                      <a:r>
                        <a:rPr lang="en-US" sz="1200" b="1" i="0" u="none" strike="noStrike" dirty="0" smtClean="0">
                          <a:solidFill>
                            <a:srgbClr val="000000"/>
                          </a:solidFill>
                          <a:effectLst/>
                          <a:latin typeface="Calibri" panose="020F0502020204030204" pitchFamily="34" charset="0"/>
                        </a:rPr>
                        <a:t>SUM</a:t>
                      </a:r>
                      <a:r>
                        <a:rPr lang="en-US" sz="1200" b="1" i="0" u="none" strike="noStrike" baseline="0" dirty="0" smtClean="0">
                          <a:solidFill>
                            <a:srgbClr val="000000"/>
                          </a:solidFill>
                          <a:effectLst/>
                          <a:latin typeface="Calibri" panose="020F0502020204030204" pitchFamily="34" charset="0"/>
                        </a:rPr>
                        <a:t> PRICE </a:t>
                      </a:r>
                      <a:br>
                        <a:rPr lang="en-US" sz="1200" b="1" i="0" u="none" strike="noStrike" baseline="0" dirty="0" smtClean="0">
                          <a:solidFill>
                            <a:srgbClr val="000000"/>
                          </a:solidFill>
                          <a:effectLst/>
                          <a:latin typeface="Calibri" panose="020F0502020204030204" pitchFamily="34" charset="0"/>
                        </a:rPr>
                      </a:br>
                      <a:r>
                        <a:rPr lang="en-US" sz="1200" b="1" i="0" u="none" strike="noStrike" dirty="0" smtClean="0">
                          <a:solidFill>
                            <a:srgbClr val="000000"/>
                          </a:solidFill>
                          <a:effectLst/>
                          <a:latin typeface="Calibri" panose="020F0502020204030204" pitchFamily="34" charset="0"/>
                        </a:rPr>
                        <a:t>x MW</a:t>
                      </a:r>
                    </a:p>
                    <a:p>
                      <a:pPr algn="ctr" fontAlgn="b"/>
                      <a:r>
                        <a:rPr lang="en-US" sz="1200" b="1" i="0" u="none" strike="noStrike" dirty="0" smtClean="0">
                          <a:solidFill>
                            <a:srgbClr val="000000"/>
                          </a:solidFill>
                          <a:effectLst/>
                          <a:latin typeface="Calibri" panose="020F0502020204030204" pitchFamily="34" charset="0"/>
                        </a:rPr>
                        <a:t>(÷ 12)</a:t>
                      </a:r>
                      <a:endParaRPr lang="en-US" sz="1200" b="1"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r>
              <a:tr h="301623">
                <a:tc>
                  <a:txBody>
                    <a:bodyPr/>
                    <a:lstStyle/>
                    <a:p>
                      <a:pPr marL="0" algn="ctr" defTabSz="914400" rtl="0" eaLnBrk="1" fontAlgn="b" latinLnBrk="0" hangingPunct="1"/>
                      <a:r>
                        <a:rPr lang="en-US" sz="1100" b="0" i="0" u="none" strike="noStrike" kern="1200" dirty="0" smtClean="0">
                          <a:solidFill>
                            <a:srgbClr val="000000"/>
                          </a:solidFill>
                          <a:effectLst/>
                          <a:latin typeface="Calibri" panose="020F0502020204030204" pitchFamily="34" charset="0"/>
                          <a:ea typeface="+mn-ea"/>
                          <a:cs typeface="+mn-cs"/>
                        </a:rPr>
                        <a:t>11/11/2015 17:35</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1</a:t>
                      </a: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smtClean="0">
                          <a:solidFill>
                            <a:srgbClr val="000000"/>
                          </a:solidFill>
                          <a:effectLst/>
                          <a:latin typeface="Calibri" panose="020F0502020204030204" pitchFamily="34" charset="0"/>
                          <a:ea typeface="+mn-ea"/>
                          <a:cs typeface="+mn-cs"/>
                        </a:rPr>
                        <a:t>A6_S</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a:t>
                      </a: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smtClean="0">
                          <a:solidFill>
                            <a:srgbClr val="000000"/>
                          </a:solidFill>
                          <a:effectLst/>
                          <a:latin typeface="Calibri" panose="020F0502020204030204" pitchFamily="34" charset="0"/>
                          <a:ea typeface="+mn-ea"/>
                          <a:cs typeface="+mn-cs"/>
                        </a:rPr>
                        <a:t>1.25</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panose="020F0502020204030204" pitchFamily="34" charset="0"/>
                          <a:ea typeface="+mn-ea"/>
                          <a:cs typeface="+mn-cs"/>
                        </a:rPr>
                        <a:t>$500</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panose="020F0502020204030204" pitchFamily="34" charset="0"/>
                          <a:ea typeface="+mn-ea"/>
                          <a:cs typeface="+mn-cs"/>
                        </a:rPr>
                        <a:t>LZ_SOUTH</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lnL>
                      <a:noFill/>
                    </a:lnL>
                    <a:lnR>
                      <a:noFill/>
                    </a:lnR>
                    <a:lnT>
                      <a:noFill/>
                    </a:lnT>
                    <a:lnB>
                      <a:noFill/>
                    </a:lnB>
                  </a:tcPr>
                </a:tc>
                <a:tc>
                  <a:txBody>
                    <a:bodyPr/>
                    <a:lstStyle/>
                    <a:p>
                      <a:pPr marL="0" algn="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$35.26</a:t>
                      </a: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$0.36</a:t>
                      </a: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$0.00</a:t>
                      </a: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$35.62</a:t>
                      </a: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$52.08</a:t>
                      </a: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$3.71</a:t>
                      </a:r>
                    </a:p>
                  </a:txBody>
                  <a:tcPr marL="7144" marR="7144" marT="7144" marB="0" anchor="b">
                    <a:lnL>
                      <a:noFill/>
                    </a:lnL>
                    <a:lnR>
                      <a:noFill/>
                    </a:lnR>
                    <a:lnT>
                      <a:noFill/>
                    </a:lnT>
                    <a:lnB>
                      <a:noFill/>
                    </a:lnB>
                  </a:tcPr>
                </a:tc>
              </a:tr>
              <a:tr h="301623">
                <a:tc>
                  <a:txBody>
                    <a:bodyPr/>
                    <a:lstStyle/>
                    <a:p>
                      <a:pPr marL="0" algn="ctr" defTabSz="914400" rtl="0" eaLnBrk="1" fontAlgn="b" latinLnBrk="0" hangingPunct="1"/>
                      <a:r>
                        <a:rPr lang="en-US" sz="1100" b="0" i="0" u="none" strike="noStrike" kern="1200" dirty="0" smtClean="0">
                          <a:solidFill>
                            <a:srgbClr val="000000"/>
                          </a:solidFill>
                          <a:effectLst/>
                          <a:latin typeface="Calibri" panose="020F0502020204030204" pitchFamily="34" charset="0"/>
                          <a:ea typeface="+mn-ea"/>
                          <a:cs typeface="+mn-cs"/>
                        </a:rPr>
                        <a:t>11/11/2015 17:40</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a:t>
                      </a: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smtClean="0">
                          <a:solidFill>
                            <a:srgbClr val="000000"/>
                          </a:solidFill>
                          <a:effectLst/>
                          <a:latin typeface="Calibri" panose="020F0502020204030204" pitchFamily="34" charset="0"/>
                          <a:ea typeface="+mn-ea"/>
                          <a:cs typeface="+mn-cs"/>
                        </a:rPr>
                        <a:t>A6_S</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a:t>
                      </a: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smtClean="0">
                          <a:solidFill>
                            <a:srgbClr val="000000"/>
                          </a:solidFill>
                          <a:effectLst/>
                          <a:latin typeface="Calibri" panose="020F0502020204030204" pitchFamily="34" charset="0"/>
                          <a:ea typeface="+mn-ea"/>
                          <a:cs typeface="+mn-cs"/>
                        </a:rPr>
                        <a:t>1.25</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smtClean="0">
                          <a:solidFill>
                            <a:srgbClr val="000000"/>
                          </a:solidFill>
                          <a:effectLst/>
                          <a:latin typeface="Calibri" panose="020F0502020204030204" pitchFamily="34" charset="0"/>
                          <a:ea typeface="+mn-ea"/>
                          <a:cs typeface="+mn-cs"/>
                        </a:rPr>
                        <a:t>$500</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panose="020F0502020204030204" pitchFamily="34" charset="0"/>
                          <a:ea typeface="+mn-ea"/>
                          <a:cs typeface="+mn-cs"/>
                        </a:rPr>
                        <a:t>LZ_SOUTH</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lnL>
                      <a:noFill/>
                    </a:lnL>
                    <a:lnR>
                      <a:noFill/>
                    </a:lnR>
                    <a:lnT>
                      <a:noFill/>
                    </a:lnT>
                    <a:lnB>
                      <a:noFill/>
                    </a:lnB>
                  </a:tcPr>
                </a:tc>
                <a:tc>
                  <a:txBody>
                    <a:bodyPr/>
                    <a:lstStyle/>
                    <a:p>
                      <a:pPr marL="0" algn="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$78.72</a:t>
                      </a: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$0.98</a:t>
                      </a: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$0.00</a:t>
                      </a: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$79.70</a:t>
                      </a: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$52.08</a:t>
                      </a: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a:solidFill>
                            <a:srgbClr val="000000"/>
                          </a:solidFill>
                          <a:effectLst/>
                          <a:latin typeface="Calibri" panose="020F0502020204030204" pitchFamily="34" charset="0"/>
                          <a:ea typeface="+mn-ea"/>
                          <a:cs typeface="+mn-cs"/>
                        </a:rPr>
                        <a:t>$8.30</a:t>
                      </a:r>
                    </a:p>
                  </a:txBody>
                  <a:tcPr marL="7144" marR="7144" marT="7144" marB="0" anchor="b">
                    <a:lnL>
                      <a:noFill/>
                    </a:lnL>
                    <a:lnR>
                      <a:noFill/>
                    </a:lnR>
                    <a:lnT>
                      <a:noFill/>
                    </a:lnT>
                    <a:lnB>
                      <a:noFill/>
                    </a:lnB>
                  </a:tcPr>
                </a:tc>
              </a:tr>
              <a:tr h="301623">
                <a:tc>
                  <a:txBody>
                    <a:bodyPr/>
                    <a:lstStyle/>
                    <a:p>
                      <a:pPr marL="0" algn="ctr" defTabSz="914400" rtl="0" eaLnBrk="1" fontAlgn="b" latinLnBrk="0" hangingPunct="1"/>
                      <a:r>
                        <a:rPr lang="en-US" sz="1100" b="0" i="0" u="none" strike="noStrike" kern="1200" dirty="0" smtClean="0">
                          <a:solidFill>
                            <a:srgbClr val="000000"/>
                          </a:solidFill>
                          <a:effectLst/>
                          <a:latin typeface="Calibri" panose="020F0502020204030204" pitchFamily="34" charset="0"/>
                          <a:ea typeface="+mn-ea"/>
                          <a:cs typeface="+mn-cs"/>
                        </a:rPr>
                        <a:t>11/11/2015 17:45</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a:t>
                      </a: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panose="020F0502020204030204" pitchFamily="34" charset="0"/>
                          <a:ea typeface="+mn-ea"/>
                          <a:cs typeface="+mn-cs"/>
                        </a:rPr>
                        <a:t>A6_S</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1</a:t>
                      </a: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panose="020F0502020204030204" pitchFamily="34" charset="0"/>
                          <a:ea typeface="+mn-ea"/>
                          <a:cs typeface="+mn-cs"/>
                        </a:rPr>
                        <a:t>1.25</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panose="020F0502020204030204" pitchFamily="34" charset="0"/>
                          <a:ea typeface="+mn-ea"/>
                          <a:cs typeface="+mn-cs"/>
                        </a:rPr>
                        <a:t>$500</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dirty="0" smtClean="0">
                          <a:solidFill>
                            <a:srgbClr val="000000"/>
                          </a:solidFill>
                          <a:effectLst/>
                          <a:latin typeface="Calibri" panose="020F0502020204030204" pitchFamily="34" charset="0"/>
                          <a:ea typeface="+mn-ea"/>
                          <a:cs typeface="+mn-cs"/>
                        </a:rPr>
                        <a:t>LZ_SOUTH</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lnL>
                      <a:noFill/>
                    </a:lnL>
                    <a:lnR>
                      <a:noFill/>
                    </a:lnR>
                    <a:lnT>
                      <a:noFill/>
                    </a:lnT>
                    <a:lnB>
                      <a:noFill/>
                    </a:lnB>
                  </a:tcPr>
                </a:tc>
                <a:tc>
                  <a:txBody>
                    <a:bodyPr/>
                    <a:lstStyle/>
                    <a:p>
                      <a:pPr marL="0" algn="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$81.02</a:t>
                      </a: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$2.33</a:t>
                      </a: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$0.00</a:t>
                      </a: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$83.35</a:t>
                      </a: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$52.08</a:t>
                      </a:r>
                    </a:p>
                  </a:txBody>
                  <a:tcPr marL="7144" marR="7144" marT="7144" marB="0" anchor="b">
                    <a:lnL>
                      <a:noFill/>
                    </a:lnL>
                    <a:lnR>
                      <a:noFill/>
                    </a:lnR>
                    <a:lnT>
                      <a:noFill/>
                    </a:lnT>
                    <a:lnB>
                      <a:noFill/>
                    </a:lnB>
                  </a:tcPr>
                </a:tc>
                <a:tc>
                  <a:txBody>
                    <a:bodyPr/>
                    <a:lstStyle/>
                    <a:p>
                      <a:pPr marL="0" algn="ct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$8.68</a:t>
                      </a:r>
                    </a:p>
                  </a:txBody>
                  <a:tcPr marL="7144" marR="7144" marT="7144" marB="0" anchor="b">
                    <a:lnL>
                      <a:noFill/>
                    </a:lnL>
                    <a:lnR>
                      <a:noFill/>
                    </a:lnR>
                    <a:lnT>
                      <a:noFill/>
                    </a:lnT>
                    <a:lnB>
                      <a:noFill/>
                    </a:lnB>
                  </a:tcPr>
                </a:tc>
              </a:tr>
            </a:tbl>
          </a:graphicData>
        </a:graphic>
      </p:graphicFrame>
      <p:sp>
        <p:nvSpPr>
          <p:cNvPr id="8" name="TextBox 7"/>
          <p:cNvSpPr txBox="1"/>
          <p:nvPr/>
        </p:nvSpPr>
        <p:spPr>
          <a:xfrm>
            <a:off x="533400" y="5373469"/>
            <a:ext cx="8305800" cy="646331"/>
          </a:xfrm>
          <a:prstGeom prst="rect">
            <a:avLst/>
          </a:prstGeom>
          <a:noFill/>
        </p:spPr>
        <p:txBody>
          <a:bodyPr wrap="square" rtlCol="0">
            <a:spAutoFit/>
          </a:bodyPr>
          <a:lstStyle/>
          <a:p>
            <a:r>
              <a:rPr lang="en-US" dirty="0"/>
              <a:t>Make Whole = Max(0, [Bid Price * Commit MW] - </a:t>
            </a:r>
            <a:r>
              <a:rPr lang="en-US" dirty="0" smtClean="0"/>
              <a:t>[Sum Price * </a:t>
            </a:r>
            <a:r>
              <a:rPr lang="en-US" dirty="0"/>
              <a:t>Commit MW])</a:t>
            </a:r>
          </a:p>
          <a:p>
            <a:r>
              <a:rPr lang="fr-FR" dirty="0"/>
              <a:t>Max (0, [$156.25] - [$20.69]) =  $135.56</a:t>
            </a:r>
            <a:endParaRPr lang="en-US" dirty="0"/>
          </a:p>
        </p:txBody>
      </p:sp>
      <p:sp>
        <p:nvSpPr>
          <p:cNvPr id="9" name="TextBox 8"/>
          <p:cNvSpPr txBox="1"/>
          <p:nvPr/>
        </p:nvSpPr>
        <p:spPr>
          <a:xfrm>
            <a:off x="6553200" y="459700"/>
            <a:ext cx="2362199" cy="2893100"/>
          </a:xfrm>
          <a:prstGeom prst="rect">
            <a:avLst/>
          </a:prstGeom>
          <a:solidFill>
            <a:schemeClr val="accent1">
              <a:lumMod val="40000"/>
              <a:lumOff val="60000"/>
            </a:schemeClr>
          </a:solidFill>
        </p:spPr>
        <p:txBody>
          <a:bodyPr wrap="square" rtlCol="0">
            <a:spAutoFit/>
          </a:bodyPr>
          <a:lstStyle/>
          <a:p>
            <a:r>
              <a:rPr lang="en-US" sz="1400" dirty="0" smtClean="0"/>
              <a:t>The MIRTM engine again committed the LR because the MIRTM solution (optimized across the six intervals including MINRUN) found the LR to be economical solution.  In this case; however, the make-whole payment was needed because the prices in the binding interval were lower than the bid to buy price.</a:t>
            </a:r>
            <a:endParaRPr lang="en-US" sz="1400" dirty="0"/>
          </a:p>
        </p:txBody>
      </p:sp>
    </p:spTree>
    <p:extLst>
      <p:ext uri="{BB962C8B-B14F-4D97-AF65-F5344CB8AC3E}">
        <p14:creationId xmlns:p14="http://schemas.microsoft.com/office/powerpoint/2010/main" val="889850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819400"/>
            <a:ext cx="8458200" cy="51831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accent1"/>
                </a:solidFill>
              </a:rPr>
              <a:t>Appendix: Example MIRTM Study Run</a:t>
            </a:r>
            <a:endParaRPr lang="en-US" sz="2400" b="1" dirty="0">
              <a:solidFill>
                <a:schemeClr val="accent1"/>
              </a:solidFill>
            </a:endParaRPr>
          </a:p>
        </p:txBody>
      </p:sp>
    </p:spTree>
    <p:extLst>
      <p:ext uri="{BB962C8B-B14F-4D97-AF65-F5344CB8AC3E}">
        <p14:creationId xmlns:p14="http://schemas.microsoft.com/office/powerpoint/2010/main" val="2241580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Example MIRTM Study Run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dirty="0"/>
          </a:p>
        </p:txBody>
      </p:sp>
      <p:sp>
        <p:nvSpPr>
          <p:cNvPr id="3" name="Content Placeholder 2"/>
          <p:cNvSpPr>
            <a:spLocks noGrp="1"/>
          </p:cNvSpPr>
          <p:nvPr>
            <p:ph idx="1"/>
          </p:nvPr>
        </p:nvSpPr>
        <p:spPr>
          <a:xfrm>
            <a:off x="304800" y="914400"/>
            <a:ext cx="8534400" cy="5181600"/>
          </a:xfrm>
        </p:spPr>
        <p:txBody>
          <a:bodyPr/>
          <a:lstStyle/>
          <a:p>
            <a:pPr marL="0" indent="0">
              <a:buNone/>
            </a:pPr>
            <a:r>
              <a:rPr lang="en-US" sz="1800" b="1" u="sng" dirty="0" smtClean="0"/>
              <a:t>System with the following conditions:</a:t>
            </a:r>
            <a:endParaRPr lang="en-US" sz="1800" dirty="0" smtClean="0"/>
          </a:p>
          <a:p>
            <a:r>
              <a:rPr lang="en-US" sz="1800" dirty="0" smtClean="0"/>
              <a:t>Initial load is 50,000 MW</a:t>
            </a:r>
          </a:p>
          <a:p>
            <a:r>
              <a:rPr lang="en-US" sz="1800" dirty="0" smtClean="0"/>
              <a:t>Assume demand (GTBD) forecast is correct</a:t>
            </a:r>
          </a:p>
          <a:p>
            <a:endParaRPr lang="en-US" sz="1800" dirty="0"/>
          </a:p>
          <a:p>
            <a:pPr marL="0" indent="0">
              <a:buNone/>
            </a:pPr>
            <a:r>
              <a:rPr lang="en-US" sz="1800" b="1" u="sng" dirty="0" smtClean="0"/>
              <a:t>Generation Mix:</a:t>
            </a:r>
            <a:endParaRPr lang="en-US" sz="1800" dirty="0" smtClean="0"/>
          </a:p>
          <a:p>
            <a:r>
              <a:rPr lang="en-US" sz="1800" dirty="0" smtClean="0"/>
              <a:t>50,001 MW of dispatchable generation priced at $50/</a:t>
            </a:r>
            <a:r>
              <a:rPr lang="en-US" sz="1800" dirty="0" err="1" smtClean="0"/>
              <a:t>MWh</a:t>
            </a:r>
            <a:endParaRPr lang="en-US" sz="1800" dirty="0" smtClean="0"/>
          </a:p>
          <a:p>
            <a:r>
              <a:rPr lang="en-US" sz="1800" dirty="0" smtClean="0"/>
              <a:t>40 MW Blocky Load Resource:</a:t>
            </a:r>
          </a:p>
          <a:p>
            <a:pPr lvl="1"/>
            <a:r>
              <a:rPr lang="en-US" sz="1800" dirty="0" smtClean="0"/>
              <a:t>Modeled in MIRTM as a Generation Unit with LSL=HSL=40 MW</a:t>
            </a:r>
            <a:endParaRPr lang="en-US" sz="1800" dirty="0"/>
          </a:p>
          <a:p>
            <a:pPr lvl="1"/>
            <a:r>
              <a:rPr lang="en-US" sz="1800" dirty="0"/>
              <a:t>Single Part </a:t>
            </a:r>
            <a:r>
              <a:rPr lang="en-US" sz="1800" dirty="0" smtClean="0"/>
              <a:t>Bid at $200/</a:t>
            </a:r>
            <a:r>
              <a:rPr lang="en-US" sz="1800" dirty="0" err="1" smtClean="0"/>
              <a:t>MWh</a:t>
            </a:r>
            <a:endParaRPr lang="en-US" sz="1800" dirty="0"/>
          </a:p>
          <a:p>
            <a:pPr lvl="1"/>
            <a:r>
              <a:rPr lang="en-US" sz="1800" dirty="0" smtClean="0"/>
              <a:t>Minimum Run Time = 15 minutes</a:t>
            </a:r>
          </a:p>
          <a:p>
            <a:pPr lvl="1"/>
            <a:r>
              <a:rPr lang="en-US" sz="1800" dirty="0" smtClean="0"/>
              <a:t>Ramp Time </a:t>
            </a:r>
            <a:r>
              <a:rPr lang="en-US" sz="1800" dirty="0"/>
              <a:t>= </a:t>
            </a:r>
            <a:r>
              <a:rPr lang="en-US" sz="1800" dirty="0" smtClean="0"/>
              <a:t>10 minutes</a:t>
            </a:r>
          </a:p>
          <a:p>
            <a:pPr lvl="2"/>
            <a:r>
              <a:rPr lang="en-US" sz="1600" dirty="0"/>
              <a:t>When a blocky load is committed for a future interval, the MW reduction remains zero till its first committed interval. At the end of the first committed interval, the MW reduction of the blocky load is the desired Base Point. Thus, this blocky load resource will be fully at its Base Point in 10 </a:t>
            </a:r>
            <a:r>
              <a:rPr lang="en-US" sz="1600" dirty="0" smtClean="0"/>
              <a:t>minutes.</a:t>
            </a:r>
            <a:endParaRPr lang="en-US" sz="1600" dirty="0"/>
          </a:p>
          <a:p>
            <a:pPr lvl="1"/>
            <a:endParaRPr lang="en-US" sz="1800" dirty="0"/>
          </a:p>
          <a:p>
            <a:endParaRPr lang="en-US" sz="1800" dirty="0"/>
          </a:p>
        </p:txBody>
      </p:sp>
    </p:spTree>
    <p:extLst>
      <p:ext uri="{BB962C8B-B14F-4D97-AF65-F5344CB8AC3E}">
        <p14:creationId xmlns:p14="http://schemas.microsoft.com/office/powerpoint/2010/main" val="4278573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37" name="Text Box 255" descr="50%"/>
          <p:cNvSpPr txBox="1">
            <a:spLocks noChangeArrowheads="1"/>
          </p:cNvSpPr>
          <p:nvPr/>
        </p:nvSpPr>
        <p:spPr bwMode="auto">
          <a:xfrm>
            <a:off x="1381687"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38" name="Text Box 256" descr="50%"/>
          <p:cNvSpPr txBox="1">
            <a:spLocks noChangeArrowheads="1"/>
          </p:cNvSpPr>
          <p:nvPr/>
        </p:nvSpPr>
        <p:spPr bwMode="auto">
          <a:xfrm>
            <a:off x="1807254"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39" name="Text Box 257" descr="50%"/>
          <p:cNvSpPr txBox="1">
            <a:spLocks noChangeArrowheads="1"/>
          </p:cNvSpPr>
          <p:nvPr/>
        </p:nvSpPr>
        <p:spPr bwMode="auto">
          <a:xfrm>
            <a:off x="2279532"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40" name="Text Box 258" descr="50%"/>
          <p:cNvSpPr txBox="1">
            <a:spLocks noChangeArrowheads="1"/>
          </p:cNvSpPr>
          <p:nvPr/>
        </p:nvSpPr>
        <p:spPr bwMode="auto">
          <a:xfrm>
            <a:off x="274320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41" name="Text Box 259" descr="50%"/>
          <p:cNvSpPr txBox="1">
            <a:spLocks noChangeArrowheads="1"/>
          </p:cNvSpPr>
          <p:nvPr/>
        </p:nvSpPr>
        <p:spPr bwMode="auto">
          <a:xfrm>
            <a:off x="3205954"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42" name="Text Box 260" descr="50%"/>
          <p:cNvSpPr txBox="1">
            <a:spLocks noChangeArrowheads="1"/>
          </p:cNvSpPr>
          <p:nvPr/>
        </p:nvSpPr>
        <p:spPr bwMode="auto">
          <a:xfrm>
            <a:off x="3669622"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43" name="AutoShape 309"/>
          <p:cNvSpPr>
            <a:spLocks noChangeArrowheads="1"/>
          </p:cNvSpPr>
          <p:nvPr/>
        </p:nvSpPr>
        <p:spPr bwMode="auto">
          <a:xfrm>
            <a:off x="1330024"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688455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5" name="Text Box 255" descr="50%"/>
          <p:cNvSpPr txBox="1">
            <a:spLocks noChangeArrowheads="1"/>
          </p:cNvSpPr>
          <p:nvPr/>
        </p:nvSpPr>
        <p:spPr bwMode="auto">
          <a:xfrm>
            <a:off x="1839420"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6" name="Text Box 256" descr="50%"/>
          <p:cNvSpPr txBox="1">
            <a:spLocks noChangeArrowheads="1"/>
          </p:cNvSpPr>
          <p:nvPr/>
        </p:nvSpPr>
        <p:spPr bwMode="auto">
          <a:xfrm>
            <a:off x="22649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7" descr="50%"/>
          <p:cNvSpPr txBox="1">
            <a:spLocks noChangeArrowheads="1"/>
          </p:cNvSpPr>
          <p:nvPr/>
        </p:nvSpPr>
        <p:spPr bwMode="auto">
          <a:xfrm>
            <a:off x="273726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8" descr="50%"/>
          <p:cNvSpPr txBox="1">
            <a:spLocks noChangeArrowheads="1"/>
          </p:cNvSpPr>
          <p:nvPr/>
        </p:nvSpPr>
        <p:spPr bwMode="auto">
          <a:xfrm>
            <a:off x="3200933"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9" descr="50%"/>
          <p:cNvSpPr txBox="1">
            <a:spLocks noChangeArrowheads="1"/>
          </p:cNvSpPr>
          <p:nvPr/>
        </p:nvSpPr>
        <p:spPr bwMode="auto">
          <a:xfrm>
            <a:off x="36636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60" descr="50%"/>
          <p:cNvSpPr txBox="1">
            <a:spLocks noChangeArrowheads="1"/>
          </p:cNvSpPr>
          <p:nvPr/>
        </p:nvSpPr>
        <p:spPr bwMode="auto">
          <a:xfrm>
            <a:off x="412735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AutoShape 309"/>
          <p:cNvSpPr>
            <a:spLocks noChangeArrowheads="1"/>
          </p:cNvSpPr>
          <p:nvPr/>
        </p:nvSpPr>
        <p:spPr bwMode="auto">
          <a:xfrm>
            <a:off x="1787757"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 name="Rectangle 2"/>
          <p:cNvSpPr/>
          <p:nvPr/>
        </p:nvSpPr>
        <p:spPr>
          <a:xfrm>
            <a:off x="5181600" y="2133600"/>
            <a:ext cx="26670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tx1"/>
                </a:solidFill>
              </a:rPr>
              <a:t>Indicative price increase comes only after pricing run (blocky load becomes part of price formation when LSL is relaxed)</a:t>
            </a:r>
            <a:endParaRPr lang="en-US" sz="1400" dirty="0">
              <a:solidFill>
                <a:schemeClr val="tx1"/>
              </a:solidFill>
            </a:endParaRPr>
          </a:p>
        </p:txBody>
      </p:sp>
      <p:cxnSp>
        <p:nvCxnSpPr>
          <p:cNvPr id="12" name="Straight Connector 11"/>
          <p:cNvCxnSpPr/>
          <p:nvPr/>
        </p:nvCxnSpPr>
        <p:spPr>
          <a:xfrm flipH="1">
            <a:off x="4648200" y="3048000"/>
            <a:ext cx="533400" cy="762000"/>
          </a:xfrm>
          <a:prstGeom prst="line">
            <a:avLst/>
          </a:prstGeom>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4266821" y="3764685"/>
            <a:ext cx="527123" cy="527123"/>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14"/>
          <p:cNvSpPr/>
          <p:nvPr/>
        </p:nvSpPr>
        <p:spPr>
          <a:xfrm>
            <a:off x="5181600" y="1265354"/>
            <a:ext cx="2667000" cy="6966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tx1"/>
                </a:solidFill>
              </a:rPr>
              <a:t>Results are interval ending. In this run, indicative commitment lasts from 12:20 – 12:35</a:t>
            </a:r>
            <a:endParaRPr lang="en-US" sz="1400" dirty="0">
              <a:solidFill>
                <a:schemeClr val="tx1"/>
              </a:solidFill>
            </a:endParaRPr>
          </a:p>
        </p:txBody>
      </p:sp>
    </p:spTree>
    <p:extLst>
      <p:ext uri="{BB962C8B-B14F-4D97-AF65-F5344CB8AC3E}">
        <p14:creationId xmlns:p14="http://schemas.microsoft.com/office/powerpoint/2010/main" val="1410011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MIRTM Background</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a:t>
            </a:fld>
            <a:endParaRPr lang="en-US">
              <a:solidFill>
                <a:prstClr val="black">
                  <a:tint val="75000"/>
                </a:prstClr>
              </a:solidFill>
            </a:endParaRPr>
          </a:p>
        </p:txBody>
      </p:sp>
      <p:sp>
        <p:nvSpPr>
          <p:cNvPr id="3" name="Rectangle 2"/>
          <p:cNvSpPr/>
          <p:nvPr/>
        </p:nvSpPr>
        <p:spPr>
          <a:xfrm>
            <a:off x="190500" y="1066800"/>
            <a:ext cx="8839200" cy="5029200"/>
          </a:xfrm>
          <a:prstGeom prst="rect">
            <a:avLst/>
          </a:prstGeom>
        </p:spPr>
        <p:txBody>
          <a:bodyPr wrap="square" anchor="ctr">
            <a:normAutofit/>
          </a:bodyPr>
          <a:lstStyle/>
          <a:p>
            <a:pPr marL="285750" indent="-285750">
              <a:buFont typeface="Arial" panose="020B0604020202020204" pitchFamily="34" charset="0"/>
              <a:buChar char="•"/>
            </a:pPr>
            <a:r>
              <a:rPr lang="en-US" sz="2400" dirty="0" smtClean="0">
                <a:solidFill>
                  <a:prstClr val="black"/>
                </a:solidFill>
              </a:rPr>
              <a:t>MIRTM is one of two Real-Time Market enhancements that have </a:t>
            </a:r>
            <a:r>
              <a:rPr lang="en-US" sz="2400" dirty="0">
                <a:solidFill>
                  <a:prstClr val="black"/>
                </a:solidFill>
              </a:rPr>
              <a:t>been </a:t>
            </a:r>
            <a:r>
              <a:rPr lang="en-US" sz="2400" dirty="0" smtClean="0">
                <a:solidFill>
                  <a:prstClr val="black"/>
                </a:solidFill>
              </a:rPr>
              <a:t>under discussion since the early </a:t>
            </a:r>
            <a:r>
              <a:rPr lang="en-US" sz="2400" dirty="0">
                <a:solidFill>
                  <a:prstClr val="black"/>
                </a:solidFill>
              </a:rPr>
              <a:t>design </a:t>
            </a:r>
            <a:r>
              <a:rPr lang="en-US" sz="2400" dirty="0" smtClean="0">
                <a:solidFill>
                  <a:prstClr val="black"/>
                </a:solidFill>
              </a:rPr>
              <a:t>phase of </a:t>
            </a:r>
            <a:r>
              <a:rPr lang="en-US" sz="2400" dirty="0">
                <a:solidFill>
                  <a:prstClr val="black"/>
                </a:solidFill>
              </a:rPr>
              <a:t>the Nodal </a:t>
            </a:r>
            <a:r>
              <a:rPr lang="en-US" sz="2400" dirty="0" smtClean="0">
                <a:solidFill>
                  <a:prstClr val="black"/>
                </a:solidFill>
              </a:rPr>
              <a:t>Market  </a:t>
            </a:r>
          </a:p>
          <a:p>
            <a:pPr marL="742950" lvl="1" indent="-285750">
              <a:buFont typeface="Arial" panose="020B0604020202020204" pitchFamily="34" charset="0"/>
              <a:buChar char="•"/>
            </a:pPr>
            <a:r>
              <a:rPr lang="en-US" dirty="0" smtClean="0">
                <a:solidFill>
                  <a:prstClr val="black"/>
                </a:solidFill>
              </a:rPr>
              <a:t>The other is Real-Time Co-optimization </a:t>
            </a:r>
            <a:r>
              <a:rPr lang="en-US" dirty="0">
                <a:solidFill>
                  <a:prstClr val="black"/>
                </a:solidFill>
              </a:rPr>
              <a:t>of </a:t>
            </a:r>
            <a:r>
              <a:rPr lang="en-US" dirty="0" smtClean="0">
                <a:solidFill>
                  <a:prstClr val="black"/>
                </a:solidFill>
              </a:rPr>
              <a:t>Energy and Ancillary Services </a:t>
            </a:r>
          </a:p>
          <a:p>
            <a:pPr marL="742950" lvl="1" indent="-285750">
              <a:buFont typeface="Arial" panose="020B0604020202020204" pitchFamily="34" charset="0"/>
              <a:buChar char="•"/>
            </a:pPr>
            <a:r>
              <a:rPr lang="en-US" dirty="0" smtClean="0">
                <a:solidFill>
                  <a:prstClr val="black"/>
                </a:solidFill>
              </a:rPr>
              <a:t>See direct </a:t>
            </a:r>
            <a:r>
              <a:rPr lang="en-US" dirty="0">
                <a:solidFill>
                  <a:prstClr val="black"/>
                </a:solidFill>
              </a:rPr>
              <a:t>t</a:t>
            </a:r>
            <a:r>
              <a:rPr lang="en-US" dirty="0" smtClean="0">
                <a:solidFill>
                  <a:prstClr val="black"/>
                </a:solidFill>
              </a:rPr>
              <a:t>estimony of ERCOT IMM Dr. David B. Patton, PUC Docket No. 31540, pp.23-41, Nov. 10, 2005</a:t>
            </a:r>
          </a:p>
          <a:p>
            <a:pPr marL="285750" indent="-285750">
              <a:buFont typeface="Arial" panose="020B0604020202020204" pitchFamily="34" charset="0"/>
              <a:buChar char="•"/>
            </a:pPr>
            <a:r>
              <a:rPr lang="en-US" sz="2400" dirty="0" smtClean="0">
                <a:solidFill>
                  <a:prstClr val="black"/>
                </a:solidFill>
              </a:rPr>
              <a:t>MIRTM would forecast near-term </a:t>
            </a:r>
            <a:r>
              <a:rPr lang="en-US" sz="2400" dirty="0">
                <a:solidFill>
                  <a:prstClr val="black"/>
                </a:solidFill>
              </a:rPr>
              <a:t>system conditions </a:t>
            </a:r>
            <a:r>
              <a:rPr lang="en-US" sz="2400" dirty="0" smtClean="0">
                <a:solidFill>
                  <a:prstClr val="black"/>
                </a:solidFill>
              </a:rPr>
              <a:t>and issue binding commitment instructions, </a:t>
            </a:r>
            <a:r>
              <a:rPr lang="en-US" sz="2400" dirty="0">
                <a:solidFill>
                  <a:prstClr val="black"/>
                </a:solidFill>
              </a:rPr>
              <a:t>if required, </a:t>
            </a:r>
            <a:r>
              <a:rPr lang="en-US" sz="2400" dirty="0" smtClean="0">
                <a:solidFill>
                  <a:prstClr val="black"/>
                </a:solidFill>
              </a:rPr>
              <a:t>to Resources </a:t>
            </a:r>
            <a:r>
              <a:rPr lang="en-US" sz="2400" dirty="0">
                <a:solidFill>
                  <a:prstClr val="black"/>
                </a:solidFill>
              </a:rPr>
              <a:t>to meet those conditions in the most economical </a:t>
            </a:r>
            <a:r>
              <a:rPr lang="en-US" sz="2400" dirty="0" smtClean="0">
                <a:solidFill>
                  <a:prstClr val="black"/>
                </a:solidFill>
              </a:rPr>
              <a:t>manner</a:t>
            </a:r>
          </a:p>
          <a:p>
            <a:pPr marL="285750" indent="-285750">
              <a:buFont typeface="Arial" panose="020B0604020202020204" pitchFamily="34" charset="0"/>
              <a:buChar char="•"/>
            </a:pPr>
            <a:r>
              <a:rPr lang="en-US" sz="2400" dirty="0" smtClean="0">
                <a:solidFill>
                  <a:prstClr val="black"/>
                </a:solidFill>
              </a:rPr>
              <a:t>Quality of the solution depends on ERCOT’s </a:t>
            </a:r>
            <a:r>
              <a:rPr lang="en-US" sz="2400" dirty="0">
                <a:solidFill>
                  <a:prstClr val="black"/>
                </a:solidFill>
              </a:rPr>
              <a:t>ability to </a:t>
            </a:r>
            <a:r>
              <a:rPr lang="en-US" sz="2400" dirty="0" smtClean="0">
                <a:solidFill>
                  <a:prstClr val="black"/>
                </a:solidFill>
              </a:rPr>
              <a:t>produce acceptably accurate short-term </a:t>
            </a:r>
            <a:r>
              <a:rPr lang="en-US" sz="2400" dirty="0">
                <a:solidFill>
                  <a:prstClr val="black"/>
                </a:solidFill>
              </a:rPr>
              <a:t>forecasts of system </a:t>
            </a:r>
            <a:r>
              <a:rPr lang="en-US" sz="2400" dirty="0" smtClean="0">
                <a:solidFill>
                  <a:prstClr val="black"/>
                </a:solidFill>
              </a:rPr>
              <a:t>conditions</a:t>
            </a:r>
          </a:p>
          <a:p>
            <a:pPr marL="285750" indent="-285750">
              <a:buFont typeface="Arial" panose="020B0604020202020204" pitchFamily="34" charset="0"/>
              <a:buChar char="•"/>
            </a:pPr>
            <a:r>
              <a:rPr lang="en-US" sz="2400" dirty="0" smtClean="0">
                <a:solidFill>
                  <a:prstClr val="black"/>
                </a:solidFill>
              </a:rPr>
              <a:t>Key </a:t>
            </a:r>
            <a:r>
              <a:rPr lang="en-US" sz="2400" dirty="0">
                <a:solidFill>
                  <a:prstClr val="black"/>
                </a:solidFill>
              </a:rPr>
              <a:t>forecasted input data </a:t>
            </a:r>
            <a:r>
              <a:rPr lang="en-US" sz="2400" dirty="0" smtClean="0">
                <a:solidFill>
                  <a:prstClr val="black"/>
                </a:solidFill>
              </a:rPr>
              <a:t>are:</a:t>
            </a:r>
          </a:p>
          <a:p>
            <a:pPr marL="742950" lvl="1" indent="-285750">
              <a:buFont typeface="Arial" panose="020B0604020202020204" pitchFamily="34" charset="0"/>
              <a:buChar char="•"/>
            </a:pPr>
            <a:r>
              <a:rPr lang="en-US" dirty="0" smtClean="0">
                <a:solidFill>
                  <a:prstClr val="black"/>
                </a:solidFill>
              </a:rPr>
              <a:t>Load Forecast</a:t>
            </a:r>
          </a:p>
          <a:p>
            <a:pPr marL="742950" lvl="1" indent="-285750">
              <a:buFont typeface="Arial" panose="020B0604020202020204" pitchFamily="34" charset="0"/>
              <a:buChar char="•"/>
            </a:pPr>
            <a:r>
              <a:rPr lang="en-US" dirty="0" smtClean="0">
                <a:solidFill>
                  <a:prstClr val="black"/>
                </a:solidFill>
              </a:rPr>
              <a:t>Wind Forecast</a:t>
            </a:r>
          </a:p>
          <a:p>
            <a:pPr marL="742950" lvl="1" indent="-285750">
              <a:buFont typeface="Arial" panose="020B0604020202020204" pitchFamily="34" charset="0"/>
              <a:buChar char="•"/>
            </a:pPr>
            <a:r>
              <a:rPr lang="en-US" dirty="0" smtClean="0">
                <a:solidFill>
                  <a:prstClr val="black"/>
                </a:solidFill>
              </a:rPr>
              <a:t>Resource Status Forecast</a:t>
            </a:r>
            <a:endParaRPr lang="en-US" dirty="0">
              <a:solidFill>
                <a:prstClr val="black"/>
              </a:solidFill>
            </a:endParaRPr>
          </a:p>
        </p:txBody>
      </p:sp>
    </p:spTree>
    <p:extLst>
      <p:ext uri="{BB962C8B-B14F-4D97-AF65-F5344CB8AC3E}">
        <p14:creationId xmlns:p14="http://schemas.microsoft.com/office/powerpoint/2010/main" val="546326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6" name="Text Box 255" descr="50%"/>
          <p:cNvSpPr txBox="1">
            <a:spLocks noChangeArrowheads="1"/>
          </p:cNvSpPr>
          <p:nvPr/>
        </p:nvSpPr>
        <p:spPr bwMode="auto">
          <a:xfrm>
            <a:off x="2296620"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6" descr="50%"/>
          <p:cNvSpPr txBox="1">
            <a:spLocks noChangeArrowheads="1"/>
          </p:cNvSpPr>
          <p:nvPr/>
        </p:nvSpPr>
        <p:spPr bwMode="auto">
          <a:xfrm>
            <a:off x="27221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7" descr="50%"/>
          <p:cNvSpPr txBox="1">
            <a:spLocks noChangeArrowheads="1"/>
          </p:cNvSpPr>
          <p:nvPr/>
        </p:nvSpPr>
        <p:spPr bwMode="auto">
          <a:xfrm>
            <a:off x="319446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8" descr="50%"/>
          <p:cNvSpPr txBox="1">
            <a:spLocks noChangeArrowheads="1"/>
          </p:cNvSpPr>
          <p:nvPr/>
        </p:nvSpPr>
        <p:spPr bwMode="auto">
          <a:xfrm>
            <a:off x="3658133"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59" descr="50%"/>
          <p:cNvSpPr txBox="1">
            <a:spLocks noChangeArrowheads="1"/>
          </p:cNvSpPr>
          <p:nvPr/>
        </p:nvSpPr>
        <p:spPr bwMode="auto">
          <a:xfrm>
            <a:off x="41208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Text Box 260" descr="50%"/>
          <p:cNvSpPr txBox="1">
            <a:spLocks noChangeArrowheads="1"/>
          </p:cNvSpPr>
          <p:nvPr/>
        </p:nvSpPr>
        <p:spPr bwMode="auto">
          <a:xfrm>
            <a:off x="458455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2" name="AutoShape 309"/>
          <p:cNvSpPr>
            <a:spLocks noChangeArrowheads="1"/>
          </p:cNvSpPr>
          <p:nvPr/>
        </p:nvSpPr>
        <p:spPr bwMode="auto">
          <a:xfrm>
            <a:off x="2244957"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4004311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7" name="Text Box 255" descr="50%"/>
          <p:cNvSpPr txBox="1">
            <a:spLocks noChangeArrowheads="1"/>
          </p:cNvSpPr>
          <p:nvPr/>
        </p:nvSpPr>
        <p:spPr bwMode="auto">
          <a:xfrm>
            <a:off x="2747733"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6" descr="50%"/>
          <p:cNvSpPr txBox="1">
            <a:spLocks noChangeArrowheads="1"/>
          </p:cNvSpPr>
          <p:nvPr/>
        </p:nvSpPr>
        <p:spPr bwMode="auto">
          <a:xfrm>
            <a:off x="317330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7" descr="50%"/>
          <p:cNvSpPr txBox="1">
            <a:spLocks noChangeArrowheads="1"/>
          </p:cNvSpPr>
          <p:nvPr/>
        </p:nvSpPr>
        <p:spPr bwMode="auto">
          <a:xfrm>
            <a:off x="364557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58" descr="50%"/>
          <p:cNvSpPr txBox="1">
            <a:spLocks noChangeArrowheads="1"/>
          </p:cNvSpPr>
          <p:nvPr/>
        </p:nvSpPr>
        <p:spPr bwMode="auto">
          <a:xfrm>
            <a:off x="4109246"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Text Box 259" descr="50%"/>
          <p:cNvSpPr txBox="1">
            <a:spLocks noChangeArrowheads="1"/>
          </p:cNvSpPr>
          <p:nvPr/>
        </p:nvSpPr>
        <p:spPr bwMode="auto">
          <a:xfrm>
            <a:off x="457200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2" name="Text Box 260" descr="50%"/>
          <p:cNvSpPr txBox="1">
            <a:spLocks noChangeArrowheads="1"/>
          </p:cNvSpPr>
          <p:nvPr/>
        </p:nvSpPr>
        <p:spPr bwMode="auto">
          <a:xfrm>
            <a:off x="503566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3" name="AutoShape 309"/>
          <p:cNvSpPr>
            <a:spLocks noChangeArrowheads="1"/>
          </p:cNvSpPr>
          <p:nvPr/>
        </p:nvSpPr>
        <p:spPr bwMode="auto">
          <a:xfrm>
            <a:off x="2696070"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3587752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12" name="Text Box 255" descr="50%"/>
          <p:cNvSpPr txBox="1">
            <a:spLocks noChangeArrowheads="1"/>
          </p:cNvSpPr>
          <p:nvPr/>
        </p:nvSpPr>
        <p:spPr bwMode="auto">
          <a:xfrm>
            <a:off x="3211020"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3" name="Text Box 256" descr="50%"/>
          <p:cNvSpPr txBox="1">
            <a:spLocks noChangeArrowheads="1"/>
          </p:cNvSpPr>
          <p:nvPr/>
        </p:nvSpPr>
        <p:spPr bwMode="auto">
          <a:xfrm>
            <a:off x="36365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4" name="Text Box 257" descr="50%"/>
          <p:cNvSpPr txBox="1">
            <a:spLocks noChangeArrowheads="1"/>
          </p:cNvSpPr>
          <p:nvPr/>
        </p:nvSpPr>
        <p:spPr bwMode="auto">
          <a:xfrm>
            <a:off x="410886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5" name="Text Box 258" descr="50%"/>
          <p:cNvSpPr txBox="1">
            <a:spLocks noChangeArrowheads="1"/>
          </p:cNvSpPr>
          <p:nvPr/>
        </p:nvSpPr>
        <p:spPr bwMode="auto">
          <a:xfrm>
            <a:off x="4572533"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6" name="Text Box 259" descr="50%"/>
          <p:cNvSpPr txBox="1">
            <a:spLocks noChangeArrowheads="1"/>
          </p:cNvSpPr>
          <p:nvPr/>
        </p:nvSpPr>
        <p:spPr bwMode="auto">
          <a:xfrm>
            <a:off x="50352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7" name="Text Box 260" descr="50%"/>
          <p:cNvSpPr txBox="1">
            <a:spLocks noChangeArrowheads="1"/>
          </p:cNvSpPr>
          <p:nvPr/>
        </p:nvSpPr>
        <p:spPr bwMode="auto">
          <a:xfrm>
            <a:off x="549895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8" name="AutoShape 309"/>
          <p:cNvSpPr>
            <a:spLocks noChangeArrowheads="1"/>
          </p:cNvSpPr>
          <p:nvPr/>
        </p:nvSpPr>
        <p:spPr bwMode="auto">
          <a:xfrm>
            <a:off x="3159357"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3196134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5" name="Text Box 255" descr="50%"/>
          <p:cNvSpPr txBox="1">
            <a:spLocks noChangeArrowheads="1"/>
          </p:cNvSpPr>
          <p:nvPr/>
        </p:nvSpPr>
        <p:spPr bwMode="auto">
          <a:xfrm>
            <a:off x="3668220"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6" name="Text Box 256" descr="50%"/>
          <p:cNvSpPr txBox="1">
            <a:spLocks noChangeArrowheads="1"/>
          </p:cNvSpPr>
          <p:nvPr/>
        </p:nvSpPr>
        <p:spPr bwMode="auto">
          <a:xfrm>
            <a:off x="40937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7" descr="50%"/>
          <p:cNvSpPr txBox="1">
            <a:spLocks noChangeArrowheads="1"/>
          </p:cNvSpPr>
          <p:nvPr/>
        </p:nvSpPr>
        <p:spPr bwMode="auto">
          <a:xfrm>
            <a:off x="456606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8" descr="50%"/>
          <p:cNvSpPr txBox="1">
            <a:spLocks noChangeArrowheads="1"/>
          </p:cNvSpPr>
          <p:nvPr/>
        </p:nvSpPr>
        <p:spPr bwMode="auto">
          <a:xfrm>
            <a:off x="5029733"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9" descr="50%"/>
          <p:cNvSpPr txBox="1">
            <a:spLocks noChangeArrowheads="1"/>
          </p:cNvSpPr>
          <p:nvPr/>
        </p:nvSpPr>
        <p:spPr bwMode="auto">
          <a:xfrm>
            <a:off x="54924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60" descr="50%"/>
          <p:cNvSpPr txBox="1">
            <a:spLocks noChangeArrowheads="1"/>
          </p:cNvSpPr>
          <p:nvPr/>
        </p:nvSpPr>
        <p:spPr bwMode="auto">
          <a:xfrm>
            <a:off x="595615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AutoShape 309"/>
          <p:cNvSpPr>
            <a:spLocks noChangeArrowheads="1"/>
          </p:cNvSpPr>
          <p:nvPr/>
        </p:nvSpPr>
        <p:spPr bwMode="auto">
          <a:xfrm>
            <a:off x="3616557"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3504986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5" name="Text Box 255" descr="50%"/>
          <p:cNvSpPr txBox="1">
            <a:spLocks noChangeArrowheads="1"/>
          </p:cNvSpPr>
          <p:nvPr/>
        </p:nvSpPr>
        <p:spPr bwMode="auto">
          <a:xfrm>
            <a:off x="4166463"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6" name="Text Box 256" descr="50%"/>
          <p:cNvSpPr txBox="1">
            <a:spLocks noChangeArrowheads="1"/>
          </p:cNvSpPr>
          <p:nvPr/>
        </p:nvSpPr>
        <p:spPr bwMode="auto">
          <a:xfrm>
            <a:off x="45920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7" descr="50%"/>
          <p:cNvSpPr txBox="1">
            <a:spLocks noChangeArrowheads="1"/>
          </p:cNvSpPr>
          <p:nvPr/>
        </p:nvSpPr>
        <p:spPr bwMode="auto">
          <a:xfrm>
            <a:off x="506430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8" descr="50%"/>
          <p:cNvSpPr txBox="1">
            <a:spLocks noChangeArrowheads="1"/>
          </p:cNvSpPr>
          <p:nvPr/>
        </p:nvSpPr>
        <p:spPr bwMode="auto">
          <a:xfrm>
            <a:off x="5527976"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9" descr="50%"/>
          <p:cNvSpPr txBox="1">
            <a:spLocks noChangeArrowheads="1"/>
          </p:cNvSpPr>
          <p:nvPr/>
        </p:nvSpPr>
        <p:spPr bwMode="auto">
          <a:xfrm>
            <a:off x="59907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60" descr="50%"/>
          <p:cNvSpPr txBox="1">
            <a:spLocks noChangeArrowheads="1"/>
          </p:cNvSpPr>
          <p:nvPr/>
        </p:nvSpPr>
        <p:spPr bwMode="auto">
          <a:xfrm>
            <a:off x="645439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AutoShape 309"/>
          <p:cNvSpPr>
            <a:spLocks noChangeArrowheads="1"/>
          </p:cNvSpPr>
          <p:nvPr/>
        </p:nvSpPr>
        <p:spPr bwMode="auto">
          <a:xfrm>
            <a:off x="4114800"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3153178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5" name="Text Box 255" descr="50%"/>
          <p:cNvSpPr txBox="1">
            <a:spLocks noChangeArrowheads="1"/>
          </p:cNvSpPr>
          <p:nvPr/>
        </p:nvSpPr>
        <p:spPr bwMode="auto">
          <a:xfrm>
            <a:off x="4623663"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6" name="Text Box 256" descr="50%"/>
          <p:cNvSpPr txBox="1">
            <a:spLocks noChangeArrowheads="1"/>
          </p:cNvSpPr>
          <p:nvPr/>
        </p:nvSpPr>
        <p:spPr bwMode="auto">
          <a:xfrm>
            <a:off x="50492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7" descr="50%"/>
          <p:cNvSpPr txBox="1">
            <a:spLocks noChangeArrowheads="1"/>
          </p:cNvSpPr>
          <p:nvPr/>
        </p:nvSpPr>
        <p:spPr bwMode="auto">
          <a:xfrm>
            <a:off x="552150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8" descr="50%"/>
          <p:cNvSpPr txBox="1">
            <a:spLocks noChangeArrowheads="1"/>
          </p:cNvSpPr>
          <p:nvPr/>
        </p:nvSpPr>
        <p:spPr bwMode="auto">
          <a:xfrm>
            <a:off x="5985176"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9" descr="50%"/>
          <p:cNvSpPr txBox="1">
            <a:spLocks noChangeArrowheads="1"/>
          </p:cNvSpPr>
          <p:nvPr/>
        </p:nvSpPr>
        <p:spPr bwMode="auto">
          <a:xfrm>
            <a:off x="64479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60" descr="50%"/>
          <p:cNvSpPr txBox="1">
            <a:spLocks noChangeArrowheads="1"/>
          </p:cNvSpPr>
          <p:nvPr/>
        </p:nvSpPr>
        <p:spPr bwMode="auto">
          <a:xfrm>
            <a:off x="691159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AutoShape 309"/>
          <p:cNvSpPr>
            <a:spLocks noChangeArrowheads="1"/>
          </p:cNvSpPr>
          <p:nvPr/>
        </p:nvSpPr>
        <p:spPr bwMode="auto">
          <a:xfrm>
            <a:off x="4572000"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2384157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5" name="Text Box 255" descr="50%"/>
          <p:cNvSpPr txBox="1">
            <a:spLocks noChangeArrowheads="1"/>
          </p:cNvSpPr>
          <p:nvPr/>
        </p:nvSpPr>
        <p:spPr bwMode="auto">
          <a:xfrm>
            <a:off x="5080863"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6" name="Text Box 256" descr="50%"/>
          <p:cNvSpPr txBox="1">
            <a:spLocks noChangeArrowheads="1"/>
          </p:cNvSpPr>
          <p:nvPr/>
        </p:nvSpPr>
        <p:spPr bwMode="auto">
          <a:xfrm>
            <a:off x="55064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7" descr="50%"/>
          <p:cNvSpPr txBox="1">
            <a:spLocks noChangeArrowheads="1"/>
          </p:cNvSpPr>
          <p:nvPr/>
        </p:nvSpPr>
        <p:spPr bwMode="auto">
          <a:xfrm>
            <a:off x="597870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8" descr="50%"/>
          <p:cNvSpPr txBox="1">
            <a:spLocks noChangeArrowheads="1"/>
          </p:cNvSpPr>
          <p:nvPr/>
        </p:nvSpPr>
        <p:spPr bwMode="auto">
          <a:xfrm>
            <a:off x="6442376"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9" descr="50%"/>
          <p:cNvSpPr txBox="1">
            <a:spLocks noChangeArrowheads="1"/>
          </p:cNvSpPr>
          <p:nvPr/>
        </p:nvSpPr>
        <p:spPr bwMode="auto">
          <a:xfrm>
            <a:off x="69051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60" descr="50%"/>
          <p:cNvSpPr txBox="1">
            <a:spLocks noChangeArrowheads="1"/>
          </p:cNvSpPr>
          <p:nvPr/>
        </p:nvSpPr>
        <p:spPr bwMode="auto">
          <a:xfrm>
            <a:off x="736879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AutoShape 309"/>
          <p:cNvSpPr>
            <a:spLocks noChangeArrowheads="1"/>
          </p:cNvSpPr>
          <p:nvPr/>
        </p:nvSpPr>
        <p:spPr bwMode="auto">
          <a:xfrm>
            <a:off x="5029200"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1132422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5" name="Text Box 255" descr="50%"/>
          <p:cNvSpPr txBox="1">
            <a:spLocks noChangeArrowheads="1"/>
          </p:cNvSpPr>
          <p:nvPr/>
        </p:nvSpPr>
        <p:spPr bwMode="auto">
          <a:xfrm>
            <a:off x="5538063"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6" name="Text Box 256" descr="50%"/>
          <p:cNvSpPr txBox="1">
            <a:spLocks noChangeArrowheads="1"/>
          </p:cNvSpPr>
          <p:nvPr/>
        </p:nvSpPr>
        <p:spPr bwMode="auto">
          <a:xfrm>
            <a:off x="59636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7" descr="50%"/>
          <p:cNvSpPr txBox="1">
            <a:spLocks noChangeArrowheads="1"/>
          </p:cNvSpPr>
          <p:nvPr/>
        </p:nvSpPr>
        <p:spPr bwMode="auto">
          <a:xfrm>
            <a:off x="643590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8" descr="50%"/>
          <p:cNvSpPr txBox="1">
            <a:spLocks noChangeArrowheads="1"/>
          </p:cNvSpPr>
          <p:nvPr/>
        </p:nvSpPr>
        <p:spPr bwMode="auto">
          <a:xfrm>
            <a:off x="6899576"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9" descr="50%"/>
          <p:cNvSpPr txBox="1">
            <a:spLocks noChangeArrowheads="1"/>
          </p:cNvSpPr>
          <p:nvPr/>
        </p:nvSpPr>
        <p:spPr bwMode="auto">
          <a:xfrm>
            <a:off x="73623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AutoShape 309"/>
          <p:cNvSpPr>
            <a:spLocks noChangeArrowheads="1"/>
          </p:cNvSpPr>
          <p:nvPr/>
        </p:nvSpPr>
        <p:spPr bwMode="auto">
          <a:xfrm>
            <a:off x="5486400"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1110796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6" name="Text Box 255" descr="50%"/>
          <p:cNvSpPr txBox="1">
            <a:spLocks noChangeArrowheads="1"/>
          </p:cNvSpPr>
          <p:nvPr/>
        </p:nvSpPr>
        <p:spPr bwMode="auto">
          <a:xfrm>
            <a:off x="5995263"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6" descr="50%"/>
          <p:cNvSpPr txBox="1">
            <a:spLocks noChangeArrowheads="1"/>
          </p:cNvSpPr>
          <p:nvPr/>
        </p:nvSpPr>
        <p:spPr bwMode="auto">
          <a:xfrm>
            <a:off x="64208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7" descr="50%"/>
          <p:cNvSpPr txBox="1">
            <a:spLocks noChangeArrowheads="1"/>
          </p:cNvSpPr>
          <p:nvPr/>
        </p:nvSpPr>
        <p:spPr bwMode="auto">
          <a:xfrm>
            <a:off x="689310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8" descr="50%"/>
          <p:cNvSpPr txBox="1">
            <a:spLocks noChangeArrowheads="1"/>
          </p:cNvSpPr>
          <p:nvPr/>
        </p:nvSpPr>
        <p:spPr bwMode="auto">
          <a:xfrm>
            <a:off x="7356776"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2" name="AutoShape 309"/>
          <p:cNvSpPr>
            <a:spLocks noChangeArrowheads="1"/>
          </p:cNvSpPr>
          <p:nvPr/>
        </p:nvSpPr>
        <p:spPr bwMode="auto">
          <a:xfrm>
            <a:off x="5943600"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3190653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9" name="Text Box 255" descr="50%"/>
          <p:cNvSpPr txBox="1">
            <a:spLocks noChangeArrowheads="1"/>
          </p:cNvSpPr>
          <p:nvPr/>
        </p:nvSpPr>
        <p:spPr bwMode="auto">
          <a:xfrm>
            <a:off x="6487620"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56" descr="50%"/>
          <p:cNvSpPr txBox="1">
            <a:spLocks noChangeArrowheads="1"/>
          </p:cNvSpPr>
          <p:nvPr/>
        </p:nvSpPr>
        <p:spPr bwMode="auto">
          <a:xfrm>
            <a:off x="69131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Text Box 257" descr="50%"/>
          <p:cNvSpPr txBox="1">
            <a:spLocks noChangeArrowheads="1"/>
          </p:cNvSpPr>
          <p:nvPr/>
        </p:nvSpPr>
        <p:spPr bwMode="auto">
          <a:xfrm>
            <a:off x="738546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5" name="AutoShape 309"/>
          <p:cNvSpPr>
            <a:spLocks noChangeArrowheads="1"/>
          </p:cNvSpPr>
          <p:nvPr/>
        </p:nvSpPr>
        <p:spPr bwMode="auto">
          <a:xfrm>
            <a:off x="6435957"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2038473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IMM </a:t>
            </a:r>
            <a:r>
              <a:rPr lang="en-US" dirty="0" smtClean="0"/>
              <a:t>recommendation, 2014 State of the Market Report:</a:t>
            </a:r>
          </a:p>
          <a:p>
            <a:pPr lvl="1"/>
            <a:r>
              <a:rPr lang="en-US" dirty="0" smtClean="0"/>
              <a:t>‘We </a:t>
            </a:r>
            <a:r>
              <a:rPr lang="en-US" dirty="0"/>
              <a:t>continue to believe there is opportunity to improve the commitment and dispatch of both load and generation resources that require longer than 5 minutes to come on line, but are available within 30 minutes. Therefore, we recommend that ERCOT evaluate improvements to this process that would allow it to facilitate better real-time generator and load commitments</a:t>
            </a:r>
            <a:r>
              <a:rPr lang="en-US" dirty="0" smtClean="0"/>
              <a:t>.’</a:t>
            </a:r>
          </a:p>
          <a:p>
            <a:pPr lvl="1"/>
            <a:endParaRPr lang="en-US" dirty="0" smtClean="0"/>
          </a:p>
          <a:p>
            <a:r>
              <a:rPr lang="en-US" dirty="0"/>
              <a:t>MIRTM could mitigate </a:t>
            </a:r>
            <a:r>
              <a:rPr lang="en-US" dirty="0" smtClean="0"/>
              <a:t>other shortcomings </a:t>
            </a:r>
            <a:r>
              <a:rPr lang="en-US" dirty="0"/>
              <a:t>inherent in the current single interval (</a:t>
            </a:r>
            <a:r>
              <a:rPr lang="en-US" dirty="0" smtClean="0"/>
              <a:t>5-minute</a:t>
            </a:r>
            <a:r>
              <a:rPr lang="en-US" dirty="0"/>
              <a:t>) RT Market</a:t>
            </a:r>
          </a:p>
          <a:p>
            <a:pPr lvl="1"/>
            <a:r>
              <a:rPr lang="en-US" dirty="0" smtClean="0"/>
              <a:t>Could allow ERCOT </a:t>
            </a:r>
            <a:r>
              <a:rPr lang="en-US" dirty="0"/>
              <a:t>O</a:t>
            </a:r>
            <a:r>
              <a:rPr lang="en-US" dirty="0" smtClean="0"/>
              <a:t>perations to rely on market forces to address anticipated conditions, rather than out-of-market instructions </a:t>
            </a:r>
          </a:p>
          <a:p>
            <a:endParaRPr lang="en-US" dirty="0"/>
          </a:p>
        </p:txBody>
      </p:sp>
      <p:sp>
        <p:nvSpPr>
          <p:cNvPr id="3" name="Title 2"/>
          <p:cNvSpPr>
            <a:spLocks noGrp="1"/>
          </p:cNvSpPr>
          <p:nvPr>
            <p:ph type="title"/>
          </p:nvPr>
        </p:nvSpPr>
        <p:spPr/>
        <p:txBody>
          <a:bodyPr/>
          <a:lstStyle/>
          <a:p>
            <a:pPr algn="l"/>
            <a:r>
              <a:rPr lang="en-US" sz="2800" b="1" dirty="0" smtClean="0"/>
              <a:t>Benefits of MIRTM</a:t>
            </a:r>
            <a:endParaRPr lang="en-US" sz="1800" b="1" dirty="0">
              <a:solidFill>
                <a:srgbClr val="C00000"/>
              </a:solidFill>
            </a:endParaRPr>
          </a:p>
        </p:txBody>
      </p:sp>
    </p:spTree>
    <p:extLst>
      <p:ext uri="{BB962C8B-B14F-4D97-AF65-F5344CB8AC3E}">
        <p14:creationId xmlns:p14="http://schemas.microsoft.com/office/powerpoint/2010/main" val="1472880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7" name="Text Box 255" descr="50%"/>
          <p:cNvSpPr txBox="1">
            <a:spLocks noChangeArrowheads="1"/>
          </p:cNvSpPr>
          <p:nvPr/>
        </p:nvSpPr>
        <p:spPr bwMode="auto">
          <a:xfrm>
            <a:off x="6909663"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6" descr="50%"/>
          <p:cNvSpPr txBox="1">
            <a:spLocks noChangeArrowheads="1"/>
          </p:cNvSpPr>
          <p:nvPr/>
        </p:nvSpPr>
        <p:spPr bwMode="auto">
          <a:xfrm>
            <a:off x="73352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3" name="AutoShape 309"/>
          <p:cNvSpPr>
            <a:spLocks noChangeArrowheads="1"/>
          </p:cNvSpPr>
          <p:nvPr/>
        </p:nvSpPr>
        <p:spPr bwMode="auto">
          <a:xfrm>
            <a:off x="6858000"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336703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7" name="Text Box 255" descr="50%"/>
          <p:cNvSpPr txBox="1">
            <a:spLocks noChangeArrowheads="1"/>
          </p:cNvSpPr>
          <p:nvPr/>
        </p:nvSpPr>
        <p:spPr bwMode="auto">
          <a:xfrm>
            <a:off x="7391400"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3" name="AutoShape 309"/>
          <p:cNvSpPr>
            <a:spLocks noChangeArrowheads="1"/>
          </p:cNvSpPr>
          <p:nvPr/>
        </p:nvSpPr>
        <p:spPr bwMode="auto">
          <a:xfrm>
            <a:off x="7339737"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2716301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819400"/>
            <a:ext cx="8458200" cy="1447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accent1"/>
                </a:solidFill>
              </a:rPr>
              <a:t>Appendix:</a:t>
            </a:r>
          </a:p>
          <a:p>
            <a:r>
              <a:rPr lang="en-US" sz="2400" b="1" dirty="0" smtClean="0">
                <a:solidFill>
                  <a:schemeClr val="accent1"/>
                </a:solidFill>
              </a:rPr>
              <a:t>Example Study Day</a:t>
            </a:r>
            <a:endParaRPr lang="en-US" sz="2400" b="1" dirty="0">
              <a:solidFill>
                <a:schemeClr val="accent1"/>
              </a:solidFill>
            </a:endParaRPr>
          </a:p>
        </p:txBody>
      </p:sp>
    </p:spTree>
    <p:extLst>
      <p:ext uri="{BB962C8B-B14F-4D97-AF65-F5344CB8AC3E}">
        <p14:creationId xmlns:p14="http://schemas.microsoft.com/office/powerpoint/2010/main" val="1677106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Overview of Recent Activity</a:t>
            </a:r>
            <a:endParaRPr lang="en-US" b="1" dirty="0">
              <a:solidFill>
                <a:schemeClr val="accent1"/>
              </a:solidFill>
            </a:endParaRPr>
          </a:p>
        </p:txBody>
      </p:sp>
      <p:sp>
        <p:nvSpPr>
          <p:cNvPr id="3" name="Content Placeholder 2"/>
          <p:cNvSpPr>
            <a:spLocks noGrp="1"/>
          </p:cNvSpPr>
          <p:nvPr>
            <p:ph idx="1"/>
          </p:nvPr>
        </p:nvSpPr>
        <p:spPr>
          <a:xfrm>
            <a:off x="304800" y="1066800"/>
            <a:ext cx="8534400" cy="4876800"/>
          </a:xfrm>
        </p:spPr>
        <p:txBody>
          <a:bodyPr/>
          <a:lstStyle/>
          <a:p>
            <a:pPr>
              <a:lnSpc>
                <a:spcPct val="150000"/>
              </a:lnSpc>
            </a:pPr>
            <a:r>
              <a:rPr lang="en-US" sz="2000" dirty="0"/>
              <a:t>Implement Dispatch </a:t>
            </a:r>
            <a:r>
              <a:rPr lang="en-US" sz="2000" dirty="0" smtClean="0"/>
              <a:t>Module</a:t>
            </a:r>
            <a:endParaRPr lang="en-US" sz="2000" dirty="0"/>
          </a:p>
          <a:p>
            <a:pPr>
              <a:lnSpc>
                <a:spcPct val="150000"/>
              </a:lnSpc>
            </a:pPr>
            <a:r>
              <a:rPr lang="en-US" sz="2000" dirty="0"/>
              <a:t>Implement Pricing M</a:t>
            </a:r>
            <a:r>
              <a:rPr lang="en-US" sz="2000" dirty="0" smtClean="0"/>
              <a:t>odule</a:t>
            </a:r>
          </a:p>
          <a:p>
            <a:pPr>
              <a:lnSpc>
                <a:spcPct val="150000"/>
              </a:lnSpc>
            </a:pPr>
            <a:r>
              <a:rPr lang="en-US" sz="2000" dirty="0" smtClean="0"/>
              <a:t>Developed three part offers (TPO) based on average verifiable costs and unit HSL</a:t>
            </a:r>
          </a:p>
          <a:p>
            <a:pPr>
              <a:lnSpc>
                <a:spcPct val="150000"/>
              </a:lnSpc>
            </a:pPr>
            <a:r>
              <a:rPr lang="en-US" sz="2000" dirty="0" smtClean="0"/>
              <a:t>Developed single part offers (SPO) from TPO allocating start costs over minimum up time and LSL</a:t>
            </a:r>
          </a:p>
          <a:p>
            <a:pPr>
              <a:lnSpc>
                <a:spcPct val="150000"/>
              </a:lnSpc>
            </a:pPr>
            <a:r>
              <a:rPr lang="en-US" sz="2000" dirty="0" smtClean="0"/>
              <a:t>Allowed for </a:t>
            </a:r>
            <a:r>
              <a:rPr lang="en-US" sz="2000" dirty="0" err="1" smtClean="0"/>
              <a:t>Wartsila</a:t>
            </a:r>
            <a:r>
              <a:rPr lang="en-US" sz="2000" dirty="0" smtClean="0"/>
              <a:t> units to have zero start time and zero min off time (allows fast ramping resources to meet demand in same interval)</a:t>
            </a:r>
            <a:endParaRPr lang="en-US" sz="2000" dirty="0"/>
          </a:p>
          <a:p>
            <a:pPr>
              <a:lnSpc>
                <a:spcPct val="150000"/>
              </a:lnSpc>
            </a:pPr>
            <a:r>
              <a:rPr lang="en-US" sz="2000" dirty="0" smtClean="0"/>
              <a:t>Studied the </a:t>
            </a:r>
            <a:r>
              <a:rPr lang="en-US" sz="2000" dirty="0"/>
              <a:t>following </a:t>
            </a:r>
            <a:r>
              <a:rPr lang="en-US" sz="2000" dirty="0" smtClean="0"/>
              <a:t>dates:7/1/2015, 8/11/2015, 8/13/2015,</a:t>
            </a:r>
            <a:r>
              <a:rPr lang="en-US" sz="2000" dirty="0"/>
              <a:t> </a:t>
            </a:r>
            <a:r>
              <a:rPr lang="en-US" sz="2000" dirty="0" smtClean="0"/>
              <a:t>11/11/2015, 11/27/2015, 3/27/2016, 7/25/2016</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Tree>
    <p:extLst>
      <p:ext uri="{BB962C8B-B14F-4D97-AF65-F5344CB8AC3E}">
        <p14:creationId xmlns:p14="http://schemas.microsoft.com/office/powerpoint/2010/main" val="2061613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MIRTM – Changes since August SAWG</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34</a:t>
            </a:fld>
            <a:endParaRPr lang="en-US">
              <a:solidFill>
                <a:prstClr val="black">
                  <a:tint val="75000"/>
                </a:prstClr>
              </a:solidFill>
            </a:endParaRPr>
          </a:p>
        </p:txBody>
      </p:sp>
      <p:sp>
        <p:nvSpPr>
          <p:cNvPr id="3" name="TextBox 2"/>
          <p:cNvSpPr txBox="1"/>
          <p:nvPr/>
        </p:nvSpPr>
        <p:spPr>
          <a:xfrm>
            <a:off x="457200" y="914400"/>
            <a:ext cx="8153400" cy="5016758"/>
          </a:xfrm>
          <a:prstGeom prst="rect">
            <a:avLst/>
          </a:prstGeom>
          <a:noFill/>
        </p:spPr>
        <p:txBody>
          <a:bodyPr wrap="square" rtlCol="0">
            <a:spAutoFit/>
          </a:bodyPr>
          <a:lstStyle/>
          <a:p>
            <a:pPr marL="342900" indent="-342900">
              <a:buFont typeface="Arial" panose="020B0604020202020204" pitchFamily="34" charset="0"/>
              <a:buChar char="•"/>
            </a:pPr>
            <a:r>
              <a:rPr lang="en-US" sz="2000" dirty="0"/>
              <a:t>Make the processing of Combined Cycles consistent between MIRTM and </a:t>
            </a:r>
            <a:r>
              <a:rPr lang="en-US" sz="2000" dirty="0" smtClean="0"/>
              <a:t>Sequential </a:t>
            </a:r>
            <a:r>
              <a:rPr lang="en-US" sz="2000" dirty="0"/>
              <a:t>SCED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Correct the Minimum Energy for Resources carrying Non Spin to agree with $75 </a:t>
            </a:r>
            <a:r>
              <a:rPr lang="en-US" sz="2000" dirty="0" smtClean="0"/>
              <a:t>Energy offer curve</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Streamline the Commitment Summary to two categories: </a:t>
            </a:r>
          </a:p>
          <a:p>
            <a:pPr marL="685800" lvl="1" indent="-342900">
              <a:buFont typeface="Wingdings" panose="05000000000000000000" pitchFamily="2" charset="2"/>
              <a:buChar char="ü"/>
            </a:pPr>
            <a:r>
              <a:rPr lang="en-US" sz="2000" dirty="0"/>
              <a:t>Count of Resources below </a:t>
            </a:r>
            <a:r>
              <a:rPr lang="en-US" sz="2000" dirty="0" smtClean="0"/>
              <a:t>cost</a:t>
            </a:r>
            <a:endParaRPr lang="en-US" sz="2000" dirty="0"/>
          </a:p>
          <a:p>
            <a:pPr marL="685800" lvl="1" indent="-342900">
              <a:buFont typeface="Wingdings" panose="05000000000000000000" pitchFamily="2" charset="2"/>
              <a:buChar char="ü"/>
            </a:pPr>
            <a:r>
              <a:rPr lang="en-US" sz="2000" dirty="0"/>
              <a:t>Count of Resources at or above </a:t>
            </a:r>
            <a:r>
              <a:rPr lang="en-US" sz="2000" dirty="0" smtClean="0"/>
              <a:t>cost</a:t>
            </a:r>
            <a:endParaRPr lang="en-US" sz="2000" dirty="0"/>
          </a:p>
          <a:p>
            <a:pPr lvl="1"/>
            <a:endParaRPr lang="en-US" sz="2000" dirty="0"/>
          </a:p>
          <a:p>
            <a:pPr marL="342900" indent="-342900">
              <a:buFont typeface="Arial" panose="020B0604020202020204" pitchFamily="34" charset="0"/>
              <a:buChar char="•"/>
            </a:pPr>
            <a:r>
              <a:rPr lang="en-US" sz="2000" dirty="0"/>
              <a:t>Corrected two study days that had short SCED runs which caused double counting in the </a:t>
            </a:r>
            <a:r>
              <a:rPr lang="en-US" sz="2000" dirty="0" smtClean="0"/>
              <a:t>MIRTM </a:t>
            </a:r>
            <a:r>
              <a:rPr lang="en-US" sz="2000" dirty="0"/>
              <a:t>post process </a:t>
            </a:r>
            <a:endParaRPr lang="en-US" sz="2000" dirty="0" smtClean="0"/>
          </a:p>
          <a:p>
            <a:endParaRPr lang="en-US" sz="2000" dirty="0"/>
          </a:p>
          <a:p>
            <a:pPr marL="342900" indent="-342900">
              <a:buFont typeface="Arial" panose="020B0604020202020204" pitchFamily="34" charset="0"/>
              <a:buChar char="•"/>
            </a:pPr>
            <a:r>
              <a:rPr lang="en-US" sz="2000" dirty="0" smtClean="0"/>
              <a:t>Determination and book keeping of noncompetitive constraints are different between MIRTM and Seq. SCED: ERCOT will evaluate the impact and actions taken, if any, at a future SAWG meeting</a:t>
            </a:r>
            <a:endParaRPr lang="en-US" sz="2000" dirty="0"/>
          </a:p>
        </p:txBody>
      </p:sp>
    </p:spTree>
    <p:extLst>
      <p:ext uri="{BB962C8B-B14F-4D97-AF65-F5344CB8AC3E}">
        <p14:creationId xmlns:p14="http://schemas.microsoft.com/office/powerpoint/2010/main" val="2642617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MIRTM </a:t>
            </a:r>
            <a:r>
              <a:rPr lang="en-US" dirty="0"/>
              <a:t>- Changes since </a:t>
            </a:r>
            <a:r>
              <a:rPr lang="en-US" dirty="0" smtClean="0"/>
              <a:t>September SAWG</a:t>
            </a:r>
            <a:endParaRPr lang="en-US" b="1" dirty="0">
              <a:solidFill>
                <a:schemeClr val="accent1"/>
              </a:solidFill>
            </a:endParaRPr>
          </a:p>
        </p:txBody>
      </p:sp>
      <p:sp>
        <p:nvSpPr>
          <p:cNvPr id="3" name="Content Placeholder 2"/>
          <p:cNvSpPr>
            <a:spLocks noGrp="1"/>
          </p:cNvSpPr>
          <p:nvPr>
            <p:ph idx="1"/>
          </p:nvPr>
        </p:nvSpPr>
        <p:spPr>
          <a:xfrm>
            <a:off x="304800" y="1066800"/>
            <a:ext cx="8534400" cy="4876800"/>
          </a:xfrm>
        </p:spPr>
        <p:txBody>
          <a:bodyPr/>
          <a:lstStyle/>
          <a:p>
            <a:pPr>
              <a:lnSpc>
                <a:spcPct val="150000"/>
              </a:lnSpc>
            </a:pPr>
            <a:r>
              <a:rPr lang="en-US" sz="2000" dirty="0" smtClean="0"/>
              <a:t>Changes made after discussion with Market Participant’s at last SAWG:</a:t>
            </a:r>
          </a:p>
          <a:p>
            <a:pPr lvl="1">
              <a:lnSpc>
                <a:spcPct val="150000"/>
              </a:lnSpc>
            </a:pPr>
            <a:r>
              <a:rPr lang="en-US" sz="1600" dirty="0" smtClean="0"/>
              <a:t>GTBD in first interval </a:t>
            </a:r>
            <a:r>
              <a:rPr lang="en-US" sz="1600" dirty="0"/>
              <a:t>altered </a:t>
            </a:r>
            <a:r>
              <a:rPr lang="en-US" sz="1600" dirty="0" smtClean="0"/>
              <a:t>in both Sequential SCED and MIRTM in order to be consistent</a:t>
            </a:r>
          </a:p>
          <a:p>
            <a:pPr lvl="1">
              <a:lnSpc>
                <a:spcPct val="150000"/>
              </a:lnSpc>
            </a:pPr>
            <a:r>
              <a:rPr lang="en-US" sz="1600" dirty="0" smtClean="0"/>
              <a:t>Include Start Up and Minimum Energy calculation in Sequential SCED in order to be consistent with MIRTM</a:t>
            </a:r>
          </a:p>
          <a:p>
            <a:pPr lvl="1">
              <a:lnSpc>
                <a:spcPct val="150000"/>
              </a:lnSpc>
            </a:pPr>
            <a:r>
              <a:rPr lang="en-US" sz="1600" dirty="0" smtClean="0"/>
              <a:t>Update Energy Offer Curve for fast responding resources based on commitment decision in Production (suggested by IMM after the SAWG meeting):</a:t>
            </a:r>
          </a:p>
          <a:p>
            <a:pPr lvl="2">
              <a:lnSpc>
                <a:spcPct val="150000"/>
              </a:lnSpc>
            </a:pPr>
            <a:r>
              <a:rPr lang="en-US" sz="1400" dirty="0" smtClean="0"/>
              <a:t>If the Resource was self committed in production and the EOC is lower in production, then use the lower offer in MIRTM instead of the higher “bucketed average” value</a:t>
            </a:r>
          </a:p>
          <a:p>
            <a:pPr lvl="2">
              <a:lnSpc>
                <a:spcPct val="150000"/>
              </a:lnSpc>
            </a:pPr>
            <a:r>
              <a:rPr lang="en-US" sz="1400" dirty="0" smtClean="0"/>
              <a:t>If the Resource was in QS mode in production, use the “bucketed average” value in MIRTM (assumes that the production EOC would have considered some value for SU/ME) </a:t>
            </a: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spTree>
    <p:extLst>
      <p:ext uri="{BB962C8B-B14F-4D97-AF65-F5344CB8AC3E}">
        <p14:creationId xmlns:p14="http://schemas.microsoft.com/office/powerpoint/2010/main" val="38075433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MIRTM - </a:t>
            </a:r>
            <a:r>
              <a:rPr lang="en-US" dirty="0"/>
              <a:t>Changes since September SAWG </a:t>
            </a:r>
            <a:r>
              <a:rPr lang="en-US" dirty="0" smtClean="0"/>
              <a:t>cont.</a:t>
            </a:r>
            <a:endParaRPr lang="en-US" b="1" dirty="0">
              <a:solidFill>
                <a:schemeClr val="accent1"/>
              </a:solidFill>
            </a:endParaRPr>
          </a:p>
        </p:txBody>
      </p:sp>
      <p:sp>
        <p:nvSpPr>
          <p:cNvPr id="3" name="Content Placeholder 2"/>
          <p:cNvSpPr>
            <a:spLocks noGrp="1"/>
          </p:cNvSpPr>
          <p:nvPr>
            <p:ph idx="1"/>
          </p:nvPr>
        </p:nvSpPr>
        <p:spPr>
          <a:xfrm>
            <a:off x="304800" y="1066800"/>
            <a:ext cx="8534400" cy="4876800"/>
          </a:xfrm>
        </p:spPr>
        <p:txBody>
          <a:bodyPr/>
          <a:lstStyle/>
          <a:p>
            <a:pPr>
              <a:lnSpc>
                <a:spcPct val="150000"/>
              </a:lnSpc>
            </a:pPr>
            <a:r>
              <a:rPr lang="en-US" sz="2000" dirty="0" smtClean="0"/>
              <a:t>Changes made after finding a bug in optimization</a:t>
            </a:r>
          </a:p>
          <a:p>
            <a:pPr lvl="1">
              <a:lnSpc>
                <a:spcPct val="150000"/>
              </a:lnSpc>
            </a:pPr>
            <a:r>
              <a:rPr lang="en-US" sz="1600" dirty="0" smtClean="0"/>
              <a:t>After deeper analysis of results, ERCOT staff found that the dollars per Start in the MIRTM optimization were in $</a:t>
            </a:r>
            <a:r>
              <a:rPr lang="en-US" sz="1600" dirty="0" err="1" smtClean="0"/>
              <a:t>perStart</a:t>
            </a:r>
            <a:r>
              <a:rPr lang="en-US" sz="1600" dirty="0" smtClean="0"/>
              <a:t> and the Minimum Energy and Energy Offer Curve were in $/</a:t>
            </a:r>
            <a:r>
              <a:rPr lang="en-US" sz="1600" dirty="0" err="1" smtClean="0"/>
              <a:t>MWh</a:t>
            </a:r>
            <a:r>
              <a:rPr lang="en-US" sz="1600" dirty="0" smtClean="0"/>
              <a:t>. The result was that each 5 minute interval had only 1/12 the $</a:t>
            </a:r>
            <a:r>
              <a:rPr lang="en-US" sz="1600" dirty="0" err="1" smtClean="0"/>
              <a:t>perStart</a:t>
            </a:r>
            <a:r>
              <a:rPr lang="en-US" sz="1600" dirty="0" smtClean="0"/>
              <a:t>. </a:t>
            </a:r>
          </a:p>
          <a:p>
            <a:pPr lvl="1">
              <a:lnSpc>
                <a:spcPct val="150000"/>
              </a:lnSpc>
            </a:pPr>
            <a:r>
              <a:rPr lang="en-US" sz="1600" dirty="0" smtClean="0"/>
              <a:t>There was two ways to fix this issue, scaling the ME/EOC or scaling the $</a:t>
            </a:r>
            <a:r>
              <a:rPr lang="en-US" sz="1600" dirty="0" err="1" smtClean="0"/>
              <a:t>perStart</a:t>
            </a:r>
            <a:r>
              <a:rPr lang="en-US" sz="1600" dirty="0" smtClean="0"/>
              <a:t>. ERCOT chose the simpler route and multiplied the $</a:t>
            </a:r>
            <a:r>
              <a:rPr lang="en-US" sz="1600" dirty="0" err="1" smtClean="0"/>
              <a:t>perStart</a:t>
            </a:r>
            <a:r>
              <a:rPr lang="en-US" sz="1600" dirty="0" smtClean="0"/>
              <a:t> by 12 in each interval.</a:t>
            </a:r>
          </a:p>
          <a:p>
            <a:pPr lvl="1">
              <a:lnSpc>
                <a:spcPct val="150000"/>
              </a:lnSpc>
            </a:pPr>
            <a:r>
              <a:rPr lang="en-US" sz="1600" dirty="0" smtClean="0"/>
              <a:t>ERCOT staff re-ran and</a:t>
            </a:r>
            <a:r>
              <a:rPr lang="en-US" sz="1600" dirty="0"/>
              <a:t> re-analyzed</a:t>
            </a:r>
            <a:r>
              <a:rPr lang="en-US" sz="1600" dirty="0" smtClean="0"/>
              <a:t> all of the study days.</a:t>
            </a: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spTree>
    <p:extLst>
      <p:ext uri="{BB962C8B-B14F-4D97-AF65-F5344CB8AC3E}">
        <p14:creationId xmlns:p14="http://schemas.microsoft.com/office/powerpoint/2010/main" val="27189088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b="1" dirty="0" smtClean="0">
                <a:solidFill>
                  <a:schemeClr val="accent1"/>
                </a:solidFill>
              </a:rPr>
              <a:t>Introduction</a:t>
            </a:r>
            <a:endParaRPr lang="en-US" b="1" dirty="0">
              <a:solidFill>
                <a:schemeClr val="accent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2900" y="1066800"/>
                <a:ext cx="8420100" cy="5105400"/>
              </a:xfrm>
            </p:spPr>
            <p:txBody>
              <a:bodyPr/>
              <a:lstStyle/>
              <a:p>
                <a:pPr marL="0" indent="0">
                  <a:spcBef>
                    <a:spcPts val="0"/>
                  </a:spcBef>
                  <a:buNone/>
                </a:pPr>
                <a:r>
                  <a:rPr lang="en-US" sz="1800" dirty="0" smtClean="0"/>
                  <a:t>A new </a:t>
                </a:r>
                <a:r>
                  <a:rPr lang="en-US" sz="1800" dirty="0"/>
                  <a:t>methodology for calculating GTBD of MIRTM intervals has been found to be an improvement over current methodology</a:t>
                </a:r>
              </a:p>
              <a:p>
                <a:pPr>
                  <a:spcBef>
                    <a:spcPts val="0"/>
                  </a:spcBef>
                </a:pPr>
                <a:endParaRPr lang="en-US" sz="1800" b="1" dirty="0"/>
              </a:p>
              <a:p>
                <a:pPr marL="0" indent="0">
                  <a:spcBef>
                    <a:spcPts val="0"/>
                  </a:spcBef>
                  <a:buNone/>
                </a:pPr>
                <a:r>
                  <a:rPr lang="en-US" sz="1800" b="1" dirty="0"/>
                  <a:t>Applying Look-Ahead SCED methodology</a:t>
                </a:r>
                <a:r>
                  <a:rPr lang="en-US" sz="1800" b="1" dirty="0" smtClean="0"/>
                  <a:t>:</a:t>
                </a:r>
              </a:p>
              <a:p>
                <a:pPr marL="0" indent="0">
                  <a:spcBef>
                    <a:spcPts val="0"/>
                  </a:spcBef>
                  <a:buNone/>
                </a:pPr>
                <a:endParaRPr lang="en-US" sz="1800" b="1" dirty="0"/>
              </a:p>
              <a:p>
                <a:pPr marL="0" indent="0">
                  <a:spcBef>
                    <a:spcPts val="0"/>
                  </a:spcBef>
                  <a:buNone/>
                </a:pPr>
                <a:r>
                  <a:rPr lang="en-US" sz="1800" dirty="0" smtClean="0"/>
                  <a:t>  </a:t>
                </a:r>
                <a14:m>
                  <m:oMath xmlns:m="http://schemas.openxmlformats.org/officeDocument/2006/math">
                    <m:r>
                      <m:rPr>
                        <m:sty m:val="p"/>
                      </m:rPr>
                      <a:rPr lang="en-US" sz="1800">
                        <a:latin typeface="Cambria Math" panose="02040503050406030204" pitchFamily="18" charset="0"/>
                      </a:rPr>
                      <m:t>MIRTM</m:t>
                    </m:r>
                    <m:r>
                      <a:rPr lang="en-US" sz="1800">
                        <a:latin typeface="Cambria Math" panose="02040503050406030204" pitchFamily="18" charset="0"/>
                      </a:rPr>
                      <m:t> </m:t>
                    </m:r>
                    <m:r>
                      <a:rPr lang="en-US" sz="1800" i="1">
                        <a:latin typeface="Cambria Math" panose="02040503050406030204" pitchFamily="18" charset="0"/>
                      </a:rPr>
                      <m:t>𝐺𝑇𝐵𝐷</m:t>
                    </m:r>
                    <m:d>
                      <m:dPr>
                        <m:ctrlPr>
                          <a:rPr lang="en-US" sz="1800" i="1">
                            <a:latin typeface="Cambria Math" panose="02040503050406030204" pitchFamily="18" charset="0"/>
                          </a:rPr>
                        </m:ctrlPr>
                      </m:dPr>
                      <m:e>
                        <m:r>
                          <a:rPr lang="en-US" sz="1800" i="1">
                            <a:latin typeface="Cambria Math" panose="02040503050406030204" pitchFamily="18" charset="0"/>
                          </a:rPr>
                          <m:t>𝑖</m:t>
                        </m:r>
                      </m:e>
                    </m:d>
                    <m:r>
                      <a:rPr lang="en-US" sz="1800">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r>
                              <a:rPr lang="en-US" sz="1800" i="1">
                                <a:latin typeface="Cambria Math" panose="02040503050406030204" pitchFamily="18" charset="0"/>
                              </a:rPr>
                              <m:t>𝑆𝐶𝐸𝐷</m:t>
                            </m:r>
                            <m:r>
                              <a:rPr lang="en-US" sz="1800" i="1">
                                <a:latin typeface="Cambria Math" panose="02040503050406030204" pitchFamily="18" charset="0"/>
                              </a:rPr>
                              <m:t> </m:t>
                            </m:r>
                            <m:r>
                              <a:rPr lang="en-US" sz="1800" i="1">
                                <a:latin typeface="Cambria Math" panose="02040503050406030204" pitchFamily="18" charset="0"/>
                              </a:rPr>
                              <m:t>𝐺𝑇𝐵𝐷</m:t>
                            </m:r>
                            <m:r>
                              <a:rPr lang="en-US" sz="1800" i="1">
                                <a:latin typeface="Cambria Math" panose="02040503050406030204" pitchFamily="18" charset="0"/>
                              </a:rPr>
                              <m:t>           </m:t>
                            </m:r>
                            <m:r>
                              <a:rPr lang="en-US" sz="1800" i="1">
                                <a:latin typeface="Cambria Math" panose="02040503050406030204" pitchFamily="18" charset="0"/>
                              </a:rPr>
                              <m:t>𝑖</m:t>
                            </m:r>
                            <m:r>
                              <a:rPr lang="en-US" sz="1800" i="1">
                                <a:latin typeface="Cambria Math" panose="02040503050406030204" pitchFamily="18" charset="0"/>
                              </a:rPr>
                              <m:t>=1</m:t>
                            </m:r>
                          </m:e>
                          <m:e>
                            <m:sSub>
                              <m:sSubPr>
                                <m:ctrlPr>
                                  <a:rPr lang="en-US" sz="1800" i="1">
                                    <a:latin typeface="Cambria Math" panose="02040503050406030204" pitchFamily="18" charset="0"/>
                                  </a:rPr>
                                </m:ctrlPr>
                              </m:sSubPr>
                              <m:e>
                                <m:r>
                                  <a:rPr lang="en-US" sz="1800" i="1">
                                    <a:latin typeface="Cambria Math" panose="02040503050406030204" pitchFamily="18" charset="0"/>
                                  </a:rPr>
                                  <m:t>𝑆𝑇𝐿𝐹</m:t>
                                </m:r>
                              </m:e>
                              <m:sub>
                                <m:r>
                                  <a:rPr lang="en-US" sz="1800" i="1">
                                    <a:latin typeface="Cambria Math" panose="02040503050406030204" pitchFamily="18" charset="0"/>
                                  </a:rPr>
                                  <m:t>𝑖</m:t>
                                </m:r>
                              </m:sub>
                            </m:sSub>
                            <m:r>
                              <a:rPr lang="en-US" sz="1800">
                                <a:latin typeface="Cambria Math" panose="02040503050406030204" pitchFamily="18" charset="0"/>
                              </a:rPr>
                              <m:t>+</m:t>
                            </m:r>
                            <m:r>
                              <a:rPr lang="en-US" sz="1800" i="1">
                                <a:latin typeface="Cambria Math" panose="02040503050406030204" pitchFamily="18" charset="0"/>
                              </a:rPr>
                              <m:t>𝐷𝐶𝑇𝑖</m:t>
                            </m:r>
                            <m:sSub>
                              <m:sSubPr>
                                <m:ctrlPr>
                                  <a:rPr lang="en-US" sz="1800" i="1">
                                    <a:latin typeface="Cambria Math" panose="02040503050406030204" pitchFamily="18" charset="0"/>
                                  </a:rPr>
                                </m:ctrlPr>
                              </m:sSubPr>
                              <m:e>
                                <m:r>
                                  <a:rPr lang="en-US" sz="1800" i="1">
                                    <a:latin typeface="Cambria Math" panose="02040503050406030204" pitchFamily="18" charset="0"/>
                                  </a:rPr>
                                  <m:t>𝑒</m:t>
                                </m:r>
                              </m:e>
                              <m:sub>
                                <m:r>
                                  <a:rPr lang="en-US" sz="1800" i="1">
                                    <a:latin typeface="Cambria Math" panose="02040503050406030204" pitchFamily="18" charset="0"/>
                                  </a:rPr>
                                  <m:t>𝑖</m:t>
                                </m:r>
                              </m:sub>
                            </m:sSub>
                            <m:r>
                              <a:rPr lang="en-US" sz="1800" i="1">
                                <a:latin typeface="Cambria Math" panose="02040503050406030204" pitchFamily="18" charset="0"/>
                              </a:rPr>
                              <m:t>     </m:t>
                            </m:r>
                            <m:r>
                              <a:rPr lang="en-US" sz="1800" i="1">
                                <a:latin typeface="Cambria Math" panose="02040503050406030204" pitchFamily="18" charset="0"/>
                              </a:rPr>
                              <m:t>𝑖</m:t>
                            </m:r>
                            <m:r>
                              <a:rPr lang="en-US" sz="1800" i="1">
                                <a:latin typeface="Cambria Math" panose="02040503050406030204" pitchFamily="18" charset="0"/>
                              </a:rPr>
                              <m:t>&gt;1</m:t>
                            </m:r>
                          </m:e>
                        </m:eqArr>
                      </m:e>
                    </m:d>
                  </m:oMath>
                </a14:m>
                <a:endParaRPr lang="en-US" sz="1800" dirty="0"/>
              </a:p>
              <a:p>
                <a:pPr marL="0" indent="0">
                  <a:spcBef>
                    <a:spcPts val="0"/>
                  </a:spcBef>
                  <a:buNone/>
                </a:pPr>
                <a:r>
                  <a:rPr lang="en-US" sz="1800" dirty="0"/>
                  <a:t>	</a:t>
                </a:r>
              </a:p>
              <a:p>
                <a:pPr marL="0" indent="0">
                  <a:spcBef>
                    <a:spcPts val="0"/>
                  </a:spcBef>
                  <a:buNone/>
                </a:pPr>
                <a:r>
                  <a:rPr lang="en-US" sz="1800" b="1" dirty="0"/>
                  <a:t>Modified methodology for MIRTM:</a:t>
                </a:r>
              </a:p>
              <a:p>
                <a:pPr>
                  <a:spcBef>
                    <a:spcPts val="0"/>
                  </a:spcBef>
                </a:pPr>
                <a:endParaRPr lang="en-US" sz="1800" i="1" dirty="0">
                  <a:latin typeface="Cambria Math" panose="02040503050406030204" pitchFamily="18" charset="0"/>
                </a:endParaRPr>
              </a:p>
              <a:p>
                <a:pPr marL="0" indent="0">
                  <a:spcBef>
                    <a:spcPts val="0"/>
                  </a:spcBef>
                  <a:buNone/>
                </a:pPr>
                <a14:m>
                  <m:oMathPara xmlns:m="http://schemas.openxmlformats.org/officeDocument/2006/math">
                    <m:oMathParaPr>
                      <m:jc m:val="centerGroup"/>
                    </m:oMathParaPr>
                    <m:oMath xmlns:m="http://schemas.openxmlformats.org/officeDocument/2006/math">
                      <m:r>
                        <m:rPr>
                          <m:sty m:val="p"/>
                        </m:rPr>
                        <a:rPr lang="en-US" sz="1800">
                          <a:latin typeface="Cambria Math" panose="02040503050406030204" pitchFamily="18" charset="0"/>
                        </a:rPr>
                        <m:t>MIRTM</m:t>
                      </m:r>
                      <m:r>
                        <a:rPr lang="en-US" sz="1800">
                          <a:latin typeface="Cambria Math" panose="02040503050406030204" pitchFamily="18" charset="0"/>
                        </a:rPr>
                        <m:t> </m:t>
                      </m:r>
                      <m:r>
                        <a:rPr lang="en-US" sz="1800" i="1">
                          <a:latin typeface="Cambria Math" panose="02040503050406030204" pitchFamily="18" charset="0"/>
                        </a:rPr>
                        <m:t>𝐺𝑇𝐵𝐷</m:t>
                      </m:r>
                      <m:d>
                        <m:dPr>
                          <m:ctrlPr>
                            <a:rPr lang="en-US" sz="1800" i="1">
                              <a:latin typeface="Cambria Math" panose="02040503050406030204" pitchFamily="18" charset="0"/>
                            </a:rPr>
                          </m:ctrlPr>
                        </m:dPr>
                        <m:e>
                          <m:r>
                            <a:rPr lang="en-US" sz="1800" i="1">
                              <a:latin typeface="Cambria Math" panose="02040503050406030204" pitchFamily="18" charset="0"/>
                            </a:rPr>
                            <m:t>𝑖</m:t>
                          </m:r>
                        </m:e>
                      </m:d>
                      <m:r>
                        <a:rPr lang="en-US" sz="1800">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r>
                                <a:rPr lang="en-US" sz="1800" i="1" strike="sngStrike" smtClean="0">
                                  <a:solidFill>
                                    <a:srgbClr val="FF0000"/>
                                  </a:solidFill>
                                  <a:latin typeface="Cambria Math" panose="02040503050406030204" pitchFamily="18" charset="0"/>
                                </a:rPr>
                                <m:t>𝑆𝐶𝐸𝐷</m:t>
                              </m:r>
                              <m:r>
                                <a:rPr lang="en-US" sz="1800" i="1" strike="sngStrike" smtClean="0">
                                  <a:solidFill>
                                    <a:srgbClr val="FF0000"/>
                                  </a:solidFill>
                                  <a:latin typeface="Cambria Math" panose="02040503050406030204" pitchFamily="18" charset="0"/>
                                </a:rPr>
                                <m:t> </m:t>
                              </m:r>
                              <m:r>
                                <a:rPr lang="en-US" sz="1800" i="1" strike="sngStrike" smtClean="0">
                                  <a:solidFill>
                                    <a:srgbClr val="FF0000"/>
                                  </a:solidFill>
                                  <a:latin typeface="Cambria Math" panose="02040503050406030204" pitchFamily="18" charset="0"/>
                                </a:rPr>
                                <m:t>𝐺𝑇𝐵𝐷</m:t>
                              </m:r>
                              <m:r>
                                <a:rPr lang="en-US" sz="1800" i="1" strike="sngStrike" smtClean="0">
                                  <a:solidFill>
                                    <a:srgbClr val="FF0000"/>
                                  </a:solidFill>
                                  <a:latin typeface="Cambria Math" panose="02040503050406030204" pitchFamily="18" charset="0"/>
                                </a:rPr>
                                <m:t>                                                                                                  </m:t>
                              </m:r>
                              <m:r>
                                <a:rPr lang="en-US" sz="1800" i="1" strike="sngStrike" smtClean="0">
                                  <a:solidFill>
                                    <a:srgbClr val="FF0000"/>
                                  </a:solidFill>
                                  <a:latin typeface="Cambria Math" panose="02040503050406030204" pitchFamily="18" charset="0"/>
                                </a:rPr>
                                <m:t>𝑖</m:t>
                              </m:r>
                              <m:r>
                                <a:rPr lang="en-US" sz="1800" i="1" strike="sngStrike" smtClean="0">
                                  <a:solidFill>
                                    <a:srgbClr val="FF0000"/>
                                  </a:solidFill>
                                  <a:latin typeface="Cambria Math" panose="02040503050406030204" pitchFamily="18" charset="0"/>
                                </a:rPr>
                                <m:t>=1</m:t>
                              </m:r>
                            </m:e>
                            <m:e>
                              <m:r>
                                <a:rPr lang="en-US" sz="1800" i="1">
                                  <a:latin typeface="Cambria Math" panose="02040503050406030204" pitchFamily="18" charset="0"/>
                                </a:rPr>
                                <m:t>𝑇𝑒𝑙𝑒𝑚𝑀</m:t>
                              </m:r>
                              <m:sSub>
                                <m:sSubPr>
                                  <m:ctrlPr>
                                    <a:rPr lang="en-US" sz="1800" i="1">
                                      <a:latin typeface="Cambria Math" panose="02040503050406030204" pitchFamily="18" charset="0"/>
                                    </a:rPr>
                                  </m:ctrlPr>
                                </m:sSubPr>
                                <m:e>
                                  <m:r>
                                    <a:rPr lang="en-US" sz="1800" i="1">
                                      <a:latin typeface="Cambria Math" panose="02040503050406030204" pitchFamily="18" charset="0"/>
                                    </a:rPr>
                                    <m:t>𝑊</m:t>
                                  </m:r>
                                </m:e>
                                <m:sub>
                                  <m:r>
                                    <a:rPr lang="en-US" sz="1800" i="1">
                                      <a:latin typeface="Cambria Math" panose="02040503050406030204" pitchFamily="18" charset="0"/>
                                    </a:rPr>
                                    <m:t>0</m:t>
                                  </m:r>
                                </m:sub>
                              </m:sSub>
                              <m:r>
                                <a:rPr lang="en-US" sz="1800" i="1">
                                  <a:latin typeface="Cambria Math" panose="02040503050406030204" pitchFamily="18" charset="0"/>
                                </a:rPr>
                                <m:t>+</m:t>
                              </m:r>
                              <m:d>
                                <m:dPr>
                                  <m:ctrlPr>
                                    <a:rPr lang="en-US" sz="1800" i="1">
                                      <a:latin typeface="Cambria Math" panose="02040503050406030204" pitchFamily="18" charset="0"/>
                                    </a:rPr>
                                  </m:ctrlPr>
                                </m:dPr>
                                <m:e>
                                  <m:r>
                                    <a:rPr lang="en-US" sz="1800" i="1">
                                      <a:latin typeface="Cambria Math" panose="02040503050406030204" pitchFamily="18" charset="0"/>
                                    </a:rPr>
                                    <m:t>𝑆𝑇𝐿</m:t>
                                  </m:r>
                                  <m:sSub>
                                    <m:sSubPr>
                                      <m:ctrlPr>
                                        <a:rPr lang="en-US" sz="1800" i="1">
                                          <a:latin typeface="Cambria Math" panose="02040503050406030204" pitchFamily="18" charset="0"/>
                                        </a:rPr>
                                      </m:ctrlPr>
                                    </m:sSubPr>
                                    <m:e>
                                      <m:r>
                                        <a:rPr lang="en-US" sz="1800" i="1">
                                          <a:latin typeface="Cambria Math" panose="02040503050406030204" pitchFamily="18" charset="0"/>
                                        </a:rPr>
                                        <m:t>𝐹</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i="1">
                                      <a:latin typeface="Cambria Math" panose="02040503050406030204" pitchFamily="18" charset="0"/>
                                    </a:rPr>
                                    <m:t>𝑆𝑇𝐿</m:t>
                                  </m:r>
                                  <m:sSub>
                                    <m:sSubPr>
                                      <m:ctrlPr>
                                        <a:rPr lang="en-US" sz="1800" i="1">
                                          <a:latin typeface="Cambria Math" panose="02040503050406030204" pitchFamily="18" charset="0"/>
                                        </a:rPr>
                                      </m:ctrlPr>
                                    </m:sSubPr>
                                    <m:e>
                                      <m:r>
                                        <a:rPr lang="en-US" sz="1800" i="1">
                                          <a:latin typeface="Cambria Math" panose="02040503050406030204" pitchFamily="18" charset="0"/>
                                        </a:rPr>
                                        <m:t>𝐹</m:t>
                                      </m:r>
                                    </m:e>
                                    <m:sub>
                                      <m:r>
                                        <a:rPr lang="en-US" sz="1800" i="1">
                                          <a:latin typeface="Cambria Math" panose="02040503050406030204" pitchFamily="18" charset="0"/>
                                        </a:rPr>
                                        <m:t>0</m:t>
                                      </m:r>
                                    </m:sub>
                                  </m:sSub>
                                </m:e>
                              </m:d>
                              <m:r>
                                <a:rPr lang="en-US" sz="1800" i="1">
                                  <a:latin typeface="Cambria Math" panose="02040503050406030204" pitchFamily="18" charset="0"/>
                                </a:rPr>
                                <m:t>+</m:t>
                              </m:r>
                              <m:d>
                                <m:dPr>
                                  <m:ctrlPr>
                                    <a:rPr lang="en-US" sz="1800" i="1">
                                      <a:latin typeface="Cambria Math" panose="02040503050406030204" pitchFamily="18" charset="0"/>
                                    </a:rPr>
                                  </m:ctrlPr>
                                </m:dPr>
                                <m:e>
                                  <m:r>
                                    <a:rPr lang="en-US" sz="1800" i="1">
                                      <a:latin typeface="Cambria Math" panose="02040503050406030204" pitchFamily="18" charset="0"/>
                                    </a:rPr>
                                    <m:t>𝐷𝐶𝑇𝑖</m:t>
                                  </m:r>
                                  <m:sSub>
                                    <m:sSubPr>
                                      <m:ctrlPr>
                                        <a:rPr lang="en-US" sz="1800" i="1">
                                          <a:latin typeface="Cambria Math" panose="02040503050406030204" pitchFamily="18" charset="0"/>
                                        </a:rPr>
                                      </m:ctrlPr>
                                    </m:sSubPr>
                                    <m:e>
                                      <m:r>
                                        <a:rPr lang="en-US" sz="1800" i="1">
                                          <a:latin typeface="Cambria Math" panose="02040503050406030204" pitchFamily="18" charset="0"/>
                                        </a:rPr>
                                        <m:t>𝑒</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i="1">
                                      <a:latin typeface="Cambria Math" panose="02040503050406030204" pitchFamily="18" charset="0"/>
                                    </a:rPr>
                                    <m:t>𝐷𝐶𝑇𝑖</m:t>
                                  </m:r>
                                  <m:sSub>
                                    <m:sSubPr>
                                      <m:ctrlPr>
                                        <a:rPr lang="en-US" sz="1800" i="1">
                                          <a:latin typeface="Cambria Math" panose="02040503050406030204" pitchFamily="18" charset="0"/>
                                        </a:rPr>
                                      </m:ctrlPr>
                                    </m:sSubPr>
                                    <m:e>
                                      <m:r>
                                        <a:rPr lang="en-US" sz="1800" i="1">
                                          <a:latin typeface="Cambria Math" panose="02040503050406030204" pitchFamily="18" charset="0"/>
                                        </a:rPr>
                                        <m:t>𝑒</m:t>
                                      </m:r>
                                    </m:e>
                                    <m:sub>
                                      <m:r>
                                        <a:rPr lang="en-US" sz="1800" i="1">
                                          <a:latin typeface="Cambria Math" panose="02040503050406030204" pitchFamily="18" charset="0"/>
                                        </a:rPr>
                                        <m:t>0</m:t>
                                      </m:r>
                                    </m:sub>
                                  </m:sSub>
                                </m:e>
                              </m:d>
                              <m:r>
                                <a:rPr lang="en-US" sz="1800" b="0" i="1" smtClean="0">
                                  <a:latin typeface="Cambria Math" panose="02040503050406030204" pitchFamily="18" charset="0"/>
                                </a:rPr>
                                <m:t>    </m:t>
                              </m:r>
                              <m:r>
                                <a:rPr lang="en-US" sz="1800" b="0" i="1" smtClean="0">
                                  <a:solidFill>
                                    <a:srgbClr val="FF0000"/>
                                  </a:solidFill>
                                  <a:latin typeface="Cambria Math" panose="02040503050406030204" pitchFamily="18" charset="0"/>
                                </a:rPr>
                                <m:t>𝑎𝑙𝑙</m:t>
                              </m:r>
                              <m:r>
                                <a:rPr lang="en-US" sz="1800" b="0" i="1" smtClean="0">
                                  <a:solidFill>
                                    <a:srgbClr val="FF0000"/>
                                  </a:solidFill>
                                  <a:latin typeface="Cambria Math" panose="02040503050406030204" pitchFamily="18" charset="0"/>
                                </a:rPr>
                                <m:t> </m:t>
                              </m:r>
                              <m:r>
                                <a:rPr lang="en-US" sz="1800" b="0" i="1" smtClean="0">
                                  <a:solidFill>
                                    <a:srgbClr val="FF0000"/>
                                  </a:solidFill>
                                  <a:latin typeface="Cambria Math" panose="02040503050406030204" pitchFamily="18" charset="0"/>
                                </a:rPr>
                                <m:t>𝑖𝑛𝑡𝑒𝑟𝑣𝑎𝑙𝑠</m:t>
                              </m:r>
                              <m:r>
                                <a:rPr lang="en-US" sz="1800" i="1">
                                  <a:latin typeface="Cambria Math" panose="02040503050406030204" pitchFamily="18" charset="0"/>
                                </a:rPr>
                                <m:t> </m:t>
                              </m:r>
                            </m:e>
                          </m:eqArr>
                        </m:e>
                      </m:d>
                    </m:oMath>
                  </m:oMathPara>
                </a14:m>
                <a:endParaRPr lang="en-US" sz="1800" dirty="0"/>
              </a:p>
              <a:p>
                <a:pPr>
                  <a:spcBef>
                    <a:spcPts val="0"/>
                  </a:spcBef>
                </a:pPr>
                <a:endParaRPr lang="en-US" sz="1800" dirty="0"/>
              </a:p>
              <a:p>
                <a:pPr marL="0" indent="0">
                  <a:spcBef>
                    <a:spcPts val="0"/>
                  </a:spcBef>
                  <a:buNone/>
                </a:pPr>
                <a:r>
                  <a:rPr lang="en-US" sz="1800" i="1" dirty="0"/>
                  <a:t>TelemMW</a:t>
                </a:r>
                <a:r>
                  <a:rPr lang="en-US" sz="1800" i="1" baseline="-25000" dirty="0"/>
                  <a:t>0</a:t>
                </a:r>
                <a:r>
                  <a:rPr lang="en-US" sz="1800" i="1" dirty="0"/>
                  <a:t> = Sum of Telemetered Gen output at MIRTM Run time</a:t>
                </a:r>
              </a:p>
              <a:p>
                <a:pPr>
                  <a:spcBef>
                    <a:spcPts val="0"/>
                  </a:spcBef>
                </a:pPr>
                <a:endParaRPr lang="en-US" sz="1800" i="1" dirty="0"/>
              </a:p>
              <a:p>
                <a:pPr marL="0" indent="0">
                  <a:spcBef>
                    <a:spcPts val="0"/>
                  </a:spcBef>
                  <a:buNone/>
                </a:pPr>
                <a:r>
                  <a:rPr lang="en-US" sz="1800" i="1" dirty="0" err="1"/>
                  <a:t>i</a:t>
                </a:r>
                <a:r>
                  <a:rPr lang="en-US" sz="1800" i="1" dirty="0"/>
                  <a:t> = 5-Minute MIRTM Intervals Within Study Window </a:t>
                </a:r>
              </a:p>
              <a:p>
                <a:pPr marL="0" indent="0">
                  <a:spcBef>
                    <a:spcPts val="0"/>
                  </a:spcBef>
                  <a:buNone/>
                </a:pPr>
                <a:r>
                  <a:rPr lang="en-US" sz="1800" i="1" dirty="0"/>
                  <a:t>(ex: </a:t>
                </a:r>
                <a:r>
                  <a:rPr lang="en-US" sz="1800" i="1" dirty="0" err="1"/>
                  <a:t>i</a:t>
                </a:r>
                <a:r>
                  <a:rPr lang="en-US" sz="1800" i="1" dirty="0"/>
                  <a:t>=6 represents 30 Min. Ahead)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2900" y="1066800"/>
                <a:ext cx="8420100" cy="5105400"/>
              </a:xfrm>
              <a:blipFill rotWithShape="0">
                <a:blip r:embed="rId3"/>
                <a:stretch>
                  <a:fillRect l="-579" t="-597" b="-2745"/>
                </a:stretch>
              </a:blipFill>
            </p:spPr>
            <p:txBody>
              <a:bodyPr/>
              <a:lstStyle/>
              <a:p>
                <a:r>
                  <a:rPr lang="en-US">
                    <a:noFill/>
                  </a:rPr>
                  <a:t> </a:t>
                </a:r>
              </a:p>
            </p:txBody>
          </p:sp>
        </mc:Fallback>
      </mc:AlternateContent>
    </p:spTree>
    <p:extLst>
      <p:ext uri="{BB962C8B-B14F-4D97-AF65-F5344CB8AC3E}">
        <p14:creationId xmlns:p14="http://schemas.microsoft.com/office/powerpoint/2010/main" val="42550242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Study Runs</a:t>
            </a:r>
            <a:endParaRPr lang="en-US" b="1" dirty="0">
              <a:solidFill>
                <a:schemeClr val="accent1"/>
              </a:solidFill>
            </a:endParaRPr>
          </a:p>
        </p:txBody>
      </p:sp>
      <p:sp>
        <p:nvSpPr>
          <p:cNvPr id="3" name="Content Placeholder 2"/>
          <p:cNvSpPr>
            <a:spLocks noGrp="1"/>
          </p:cNvSpPr>
          <p:nvPr>
            <p:ph idx="1"/>
          </p:nvPr>
        </p:nvSpPr>
        <p:spPr>
          <a:xfrm>
            <a:off x="274583" y="1066800"/>
            <a:ext cx="8534400" cy="4876800"/>
          </a:xfrm>
        </p:spPr>
        <p:txBody>
          <a:bodyPr/>
          <a:lstStyle/>
          <a:p>
            <a:pPr marL="0" indent="0">
              <a:buNone/>
            </a:pPr>
            <a:r>
              <a:rPr lang="en-US" sz="1800" dirty="0" smtClean="0"/>
              <a:t>For the 8/13 run we will </a:t>
            </a:r>
            <a:r>
              <a:rPr lang="en-US" sz="1800" dirty="0"/>
              <a:t>step incrementally through </a:t>
            </a:r>
            <a:r>
              <a:rPr lang="en-US" sz="1800" dirty="0" smtClean="0"/>
              <a:t>the progression of studies as follows:</a:t>
            </a:r>
          </a:p>
          <a:p>
            <a:endParaRPr lang="en-US" sz="1800" dirty="0" smtClean="0"/>
          </a:p>
          <a:p>
            <a:r>
              <a:rPr lang="en-US" sz="1800" dirty="0" smtClean="0"/>
              <a:t>Production SCED (information only)</a:t>
            </a:r>
          </a:p>
          <a:p>
            <a:pPr marL="0" indent="0">
              <a:buNone/>
            </a:pPr>
            <a:endParaRPr lang="en-US" sz="1800" dirty="0"/>
          </a:p>
          <a:p>
            <a:r>
              <a:rPr lang="en-US" sz="1800" dirty="0"/>
              <a:t>Sequential SCED</a:t>
            </a:r>
          </a:p>
          <a:p>
            <a:r>
              <a:rPr lang="en-US" sz="1800" dirty="0" smtClean="0"/>
              <a:t>MIRTM </a:t>
            </a:r>
            <a:r>
              <a:rPr lang="en-US" sz="1800" dirty="0"/>
              <a:t>with Separate Commitment and </a:t>
            </a:r>
            <a:r>
              <a:rPr lang="en-US" sz="1800" dirty="0" smtClean="0"/>
              <a:t>Dispatch:</a:t>
            </a:r>
            <a:endParaRPr lang="en-US" sz="1400" dirty="0"/>
          </a:p>
          <a:p>
            <a:pPr lvl="1"/>
            <a:r>
              <a:rPr lang="en-US" sz="1800" dirty="0" smtClean="0">
                <a:solidFill>
                  <a:srgbClr val="FF0000"/>
                </a:solidFill>
              </a:rPr>
              <a:t>Loads only with QSGR not committable to mimic production </a:t>
            </a:r>
            <a:r>
              <a:rPr lang="en-US" sz="1800" dirty="0">
                <a:solidFill>
                  <a:srgbClr val="FF0000"/>
                </a:solidFill>
              </a:rPr>
              <a:t>(LOAD</a:t>
            </a:r>
            <a:r>
              <a:rPr lang="en-US" sz="1800" dirty="0" smtClean="0">
                <a:solidFill>
                  <a:srgbClr val="FF0000"/>
                </a:solidFill>
              </a:rPr>
              <a:t>)</a:t>
            </a:r>
          </a:p>
          <a:p>
            <a:pPr lvl="1"/>
            <a:r>
              <a:rPr lang="en-US" sz="1800" dirty="0" smtClean="0">
                <a:solidFill>
                  <a:srgbClr val="FF0000"/>
                </a:solidFill>
              </a:rPr>
              <a:t>QSGRs </a:t>
            </a:r>
            <a:r>
              <a:rPr lang="en-US" sz="1800" dirty="0">
                <a:solidFill>
                  <a:srgbClr val="FF0000"/>
                </a:solidFill>
              </a:rPr>
              <a:t>have three-part </a:t>
            </a:r>
            <a:r>
              <a:rPr lang="en-US" sz="1800" dirty="0" smtClean="0">
                <a:solidFill>
                  <a:srgbClr val="FF0000"/>
                </a:solidFill>
              </a:rPr>
              <a:t>offer based on average Verifiable Costs (</a:t>
            </a:r>
            <a:r>
              <a:rPr lang="en-US" sz="1800" dirty="0">
                <a:solidFill>
                  <a:srgbClr val="FF0000"/>
                </a:solidFill>
              </a:rPr>
              <a:t>3PO)</a:t>
            </a:r>
          </a:p>
          <a:p>
            <a:pPr marL="514350" lvl="1" indent="0">
              <a:buNone/>
            </a:pPr>
            <a:endParaRPr lang="en-US" sz="1800" dirty="0" smtClean="0"/>
          </a:p>
          <a:p>
            <a:pPr marL="514350" lvl="1" indent="0">
              <a:buNone/>
            </a:pPr>
            <a:endParaRPr lang="en-US" sz="1800" dirty="0"/>
          </a:p>
          <a:p>
            <a:pPr marL="514350" lvl="1" indent="0">
              <a:buNone/>
            </a:pPr>
            <a:endParaRPr lang="en-US" sz="1800" dirty="0" smtClean="0"/>
          </a:p>
          <a:p>
            <a:pPr marL="514350" lvl="1" indent="0">
              <a:buNone/>
            </a:pPr>
            <a:r>
              <a:rPr lang="en-US" sz="1800" dirty="0" smtClean="0"/>
              <a:t>Note: we could come back at a later date with a comparison between MIRTM Combined Commitment and Dispatch and MIRTM </a:t>
            </a:r>
            <a:r>
              <a:rPr lang="en-US" sz="1800" dirty="0"/>
              <a:t>Separate Commitment and </a:t>
            </a:r>
            <a:r>
              <a:rPr lang="en-US" sz="1800" dirty="0" smtClean="0"/>
              <a:t>Dispatch. It was too much data to show in one session.</a:t>
            </a:r>
            <a:endParaRPr lang="en-US" sz="1800" dirty="0"/>
          </a:p>
          <a:p>
            <a:endParaRPr lang="en-US" sz="1800" dirty="0"/>
          </a:p>
          <a:p>
            <a:pPr marL="0" indent="0">
              <a:buNone/>
            </a:pPr>
            <a:endParaRPr lang="en-US" sz="1800" b="1" u="sng" dirty="0"/>
          </a:p>
          <a:p>
            <a:pPr marL="0" indent="0">
              <a:buNone/>
            </a:pP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spTree>
    <p:extLst>
      <p:ext uri="{BB962C8B-B14F-4D97-AF65-F5344CB8AC3E}">
        <p14:creationId xmlns:p14="http://schemas.microsoft.com/office/powerpoint/2010/main" val="42320888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Study Process</a:t>
            </a:r>
            <a:endParaRPr lang="en-US" b="1" dirty="0">
              <a:solidFill>
                <a:schemeClr val="accent1"/>
              </a:solidFill>
            </a:endParaRPr>
          </a:p>
        </p:txBody>
      </p:sp>
      <p:sp>
        <p:nvSpPr>
          <p:cNvPr id="3" name="Content Placeholder 2"/>
          <p:cNvSpPr>
            <a:spLocks noGrp="1"/>
          </p:cNvSpPr>
          <p:nvPr>
            <p:ph idx="1"/>
          </p:nvPr>
        </p:nvSpPr>
        <p:spPr>
          <a:xfrm>
            <a:off x="381000" y="752475"/>
            <a:ext cx="8305800" cy="5570538"/>
          </a:xfrm>
        </p:spPr>
        <p:txBody>
          <a:bodyPr/>
          <a:lstStyle/>
          <a:p>
            <a:pPr marL="742950" indent="-285750">
              <a:spcBef>
                <a:spcPts val="0"/>
              </a:spcBef>
              <a:spcAft>
                <a:spcPts val="1000"/>
              </a:spcAft>
            </a:pPr>
            <a:endParaRPr lang="en-US" sz="1800" dirty="0" smtClean="0">
              <a:solidFill>
                <a:srgbClr val="000000"/>
              </a:solidFill>
              <a:ea typeface="Calibri" panose="020F0502020204030204" pitchFamily="34" charset="0"/>
            </a:endParaRPr>
          </a:p>
          <a:p>
            <a:pPr marL="742950" indent="-285750">
              <a:spcBef>
                <a:spcPts val="0"/>
              </a:spcBef>
              <a:spcAft>
                <a:spcPts val="1000"/>
              </a:spcAft>
            </a:pPr>
            <a:r>
              <a:rPr lang="en-US" sz="1800" dirty="0" smtClean="0">
                <a:solidFill>
                  <a:srgbClr val="000000"/>
                </a:solidFill>
                <a:ea typeface="Calibri" panose="020F0502020204030204" pitchFamily="34" charset="0"/>
              </a:rPr>
              <a:t>Determine </a:t>
            </a:r>
            <a:r>
              <a:rPr lang="en-US" sz="1800" dirty="0">
                <a:solidFill>
                  <a:srgbClr val="000000"/>
                </a:solidFill>
                <a:ea typeface="Calibri" panose="020F0502020204030204" pitchFamily="34" charset="0"/>
              </a:rPr>
              <a:t>the study period based on the </a:t>
            </a:r>
            <a:r>
              <a:rPr lang="en-US" sz="1800" dirty="0" smtClean="0">
                <a:solidFill>
                  <a:srgbClr val="000000"/>
                </a:solidFill>
                <a:ea typeface="Calibri" panose="020F0502020204030204" pitchFamily="34" charset="0"/>
              </a:rPr>
              <a:t>day </a:t>
            </a:r>
            <a:r>
              <a:rPr lang="en-US" sz="1800" dirty="0">
                <a:solidFill>
                  <a:srgbClr val="000000"/>
                </a:solidFill>
                <a:ea typeface="Calibri" panose="020F0502020204030204" pitchFamily="34" charset="0"/>
              </a:rPr>
              <a:t>of interest and run a sequential SCED for the entire study period using the Energy Offers from actual Real Time SCED runs. </a:t>
            </a:r>
            <a:endParaRPr lang="en-US" sz="1800" dirty="0" smtClean="0">
              <a:solidFill>
                <a:srgbClr val="000000"/>
              </a:solidFill>
              <a:ea typeface="Calibri" panose="020F0502020204030204" pitchFamily="34" charset="0"/>
            </a:endParaRPr>
          </a:p>
          <a:p>
            <a:pPr marL="742950" indent="-285750">
              <a:spcBef>
                <a:spcPts val="0"/>
              </a:spcBef>
              <a:spcAft>
                <a:spcPts val="1000"/>
              </a:spcAft>
            </a:pPr>
            <a:endParaRPr lang="en-US" sz="1800" dirty="0" smtClean="0">
              <a:solidFill>
                <a:srgbClr val="000000"/>
              </a:solidFill>
              <a:ea typeface="Calibri" panose="020F0502020204030204" pitchFamily="34" charset="0"/>
            </a:endParaRPr>
          </a:p>
          <a:p>
            <a:pPr marL="742950" indent="-285750">
              <a:spcBef>
                <a:spcPts val="0"/>
              </a:spcBef>
              <a:spcAft>
                <a:spcPts val="1000"/>
              </a:spcAft>
            </a:pPr>
            <a:r>
              <a:rPr lang="en-US" sz="1800" dirty="0" smtClean="0">
                <a:solidFill>
                  <a:srgbClr val="000000"/>
                </a:solidFill>
                <a:ea typeface="Calibri" panose="020F0502020204030204" pitchFamily="34" charset="0"/>
              </a:rPr>
              <a:t>Sequential SCED </a:t>
            </a:r>
            <a:r>
              <a:rPr lang="en-US" sz="1800" dirty="0">
                <a:solidFill>
                  <a:srgbClr val="000000"/>
                </a:solidFill>
                <a:ea typeface="Calibri" panose="020F0502020204030204" pitchFamily="34" charset="0"/>
              </a:rPr>
              <a:t>considered the “baseline” that simulates all resources </a:t>
            </a:r>
            <a:r>
              <a:rPr lang="en-US" sz="1800" u="sng" dirty="0">
                <a:solidFill>
                  <a:srgbClr val="000000"/>
                </a:solidFill>
                <a:ea typeface="Calibri" panose="020F0502020204030204" pitchFamily="34" charset="0"/>
              </a:rPr>
              <a:t>following base points </a:t>
            </a:r>
            <a:r>
              <a:rPr lang="en-US" sz="1800" dirty="0">
                <a:solidFill>
                  <a:srgbClr val="000000"/>
                </a:solidFill>
                <a:ea typeface="Calibri" panose="020F0502020204030204" pitchFamily="34" charset="0"/>
              </a:rPr>
              <a:t>while the GTBD </a:t>
            </a:r>
            <a:r>
              <a:rPr lang="en-US" sz="1800" strike="sngStrike" dirty="0">
                <a:solidFill>
                  <a:srgbClr val="000000"/>
                </a:solidFill>
                <a:ea typeface="Calibri" panose="020F0502020204030204" pitchFamily="34" charset="0"/>
              </a:rPr>
              <a:t>mimics the production </a:t>
            </a:r>
            <a:r>
              <a:rPr lang="en-US" sz="1800" strike="sngStrike" dirty="0" smtClean="0">
                <a:solidFill>
                  <a:srgbClr val="000000"/>
                </a:solidFill>
                <a:ea typeface="Calibri" panose="020F0502020204030204" pitchFamily="34" charset="0"/>
              </a:rPr>
              <a:t>case</a:t>
            </a:r>
            <a:r>
              <a:rPr lang="en-US" sz="1800" dirty="0" smtClean="0">
                <a:solidFill>
                  <a:srgbClr val="000000"/>
                </a:solidFill>
                <a:ea typeface="Calibri" panose="020F0502020204030204" pitchFamily="34" charset="0"/>
              </a:rPr>
              <a:t> is consistent with MIRTM.</a:t>
            </a:r>
          </a:p>
          <a:p>
            <a:pPr marL="742950" indent="-285750">
              <a:spcBef>
                <a:spcPts val="0"/>
              </a:spcBef>
              <a:spcAft>
                <a:spcPts val="1000"/>
              </a:spcAft>
            </a:pPr>
            <a:endParaRPr lang="en-US" sz="1800" dirty="0" smtClean="0">
              <a:solidFill>
                <a:srgbClr val="000000"/>
              </a:solidFill>
              <a:ea typeface="Calibri" panose="020F0502020204030204" pitchFamily="34" charset="0"/>
            </a:endParaRPr>
          </a:p>
          <a:p>
            <a:pPr marL="742950" indent="-285750">
              <a:spcBef>
                <a:spcPts val="0"/>
              </a:spcBef>
              <a:spcAft>
                <a:spcPts val="1000"/>
              </a:spcAft>
            </a:pPr>
            <a:r>
              <a:rPr lang="en-US" sz="1800" dirty="0" smtClean="0">
                <a:solidFill>
                  <a:srgbClr val="000000"/>
                </a:solidFill>
                <a:ea typeface="Calibri" panose="020F0502020204030204" pitchFamily="34" charset="0"/>
              </a:rPr>
              <a:t>Run MIRTM </a:t>
            </a:r>
            <a:r>
              <a:rPr lang="en-US" sz="1800" dirty="0"/>
              <a:t>Separate Commitment and Dispatch </a:t>
            </a:r>
            <a:r>
              <a:rPr lang="en-US" sz="1800" dirty="0" smtClean="0">
                <a:solidFill>
                  <a:srgbClr val="000000"/>
                </a:solidFill>
                <a:ea typeface="Calibri" panose="020F0502020204030204" pitchFamily="34" charset="0"/>
              </a:rPr>
              <a:t>with different offer structures (</a:t>
            </a:r>
            <a:r>
              <a:rPr lang="en-US" sz="1800" dirty="0" smtClean="0"/>
              <a:t>SPO </a:t>
            </a:r>
            <a:r>
              <a:rPr lang="en-US" sz="1800" dirty="0"/>
              <a:t>Prod. SCED </a:t>
            </a:r>
            <a:r>
              <a:rPr lang="en-US" sz="1800" dirty="0" smtClean="0"/>
              <a:t>EOCs,</a:t>
            </a:r>
            <a:r>
              <a:rPr lang="en-US" sz="1800" dirty="0" smtClean="0">
                <a:solidFill>
                  <a:srgbClr val="000000"/>
                </a:solidFill>
                <a:ea typeface="Calibri" panose="020F0502020204030204" pitchFamily="34" charset="0"/>
              </a:rPr>
              <a:t> </a:t>
            </a:r>
            <a:r>
              <a:rPr lang="en-US" sz="1800" dirty="0" smtClean="0"/>
              <a:t>3PO) </a:t>
            </a:r>
            <a:r>
              <a:rPr lang="en-US" sz="1800" dirty="0" smtClean="0">
                <a:solidFill>
                  <a:srgbClr val="000000"/>
                </a:solidFill>
                <a:ea typeface="Calibri" panose="020F0502020204030204" pitchFamily="34" charset="0"/>
              </a:rPr>
              <a:t>as inputs</a:t>
            </a:r>
            <a:endParaRPr lang="en-US" sz="1800" strike="sngStrike" dirty="0" smtClean="0">
              <a:solidFill>
                <a:srgbClr val="000000"/>
              </a:solidFill>
              <a:ea typeface="Calibri" panose="020F0502020204030204" pitchFamily="34" charset="0"/>
            </a:endParaRPr>
          </a:p>
          <a:p>
            <a:pPr marL="742950" indent="-285750">
              <a:spcBef>
                <a:spcPts val="0"/>
              </a:spcBef>
              <a:spcAft>
                <a:spcPts val="1000"/>
              </a:spcAft>
            </a:pPr>
            <a:endParaRPr lang="en-US" sz="1800" dirty="0" smtClean="0">
              <a:solidFill>
                <a:srgbClr val="000000"/>
              </a:solidFill>
              <a:ea typeface="Calibri" panose="020F0502020204030204" pitchFamily="34" charset="0"/>
            </a:endParaRPr>
          </a:p>
          <a:p>
            <a:pPr marL="742950" indent="-285750">
              <a:spcBef>
                <a:spcPts val="0"/>
              </a:spcBef>
              <a:spcAft>
                <a:spcPts val="1000"/>
              </a:spcAft>
            </a:pPr>
            <a:r>
              <a:rPr lang="en-US" sz="1800" dirty="0" smtClean="0">
                <a:solidFill>
                  <a:srgbClr val="000000"/>
                </a:solidFill>
                <a:ea typeface="Calibri" panose="020F0502020204030204" pitchFamily="34" charset="0"/>
              </a:rPr>
              <a:t>Use new STLF and Wind Persistence to “look ahead” 30 minutes to determine if commitments needed</a:t>
            </a:r>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a:p>
        </p:txBody>
      </p:sp>
    </p:spTree>
    <p:extLst>
      <p:ext uri="{BB962C8B-B14F-4D97-AF65-F5344CB8AC3E}">
        <p14:creationId xmlns:p14="http://schemas.microsoft.com/office/powerpoint/2010/main" val="1324424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MIRTM Timeline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4</a:t>
            </a:fld>
            <a:endParaRPr lang="en-US">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92353316"/>
              </p:ext>
            </p:extLst>
          </p:nvPr>
        </p:nvGraphicFramePr>
        <p:xfrm>
          <a:off x="228600" y="685800"/>
          <a:ext cx="8763000" cy="5438930"/>
        </p:xfrm>
        <a:graphic>
          <a:graphicData uri="http://schemas.openxmlformats.org/drawingml/2006/table">
            <a:tbl>
              <a:tblPr firstRow="1" firstCol="1" bandRow="1">
                <a:tableStyleId>{5C22544A-7EE6-4342-B048-85BDC9FD1C3A}</a:tableStyleId>
              </a:tblPr>
              <a:tblGrid>
                <a:gridCol w="990600"/>
                <a:gridCol w="7772400"/>
              </a:tblGrid>
              <a:tr h="316310">
                <a:tc>
                  <a:txBody>
                    <a:bodyPr/>
                    <a:lstStyle/>
                    <a:p>
                      <a:pPr marL="0" marR="0" algn="ctr">
                        <a:lnSpc>
                          <a:spcPct val="107000"/>
                        </a:lnSpc>
                        <a:spcBef>
                          <a:spcPts val="0"/>
                        </a:spcBef>
                        <a:spcAft>
                          <a:spcPts val="0"/>
                        </a:spcAft>
                      </a:pPr>
                      <a:r>
                        <a:rPr lang="en-US" sz="1200" dirty="0">
                          <a:effectLst/>
                        </a:rPr>
                        <a:t>Date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gn="ctr">
                        <a:lnSpc>
                          <a:spcPct val="107000"/>
                        </a:lnSpc>
                        <a:spcBef>
                          <a:spcPts val="0"/>
                        </a:spcBef>
                        <a:spcAft>
                          <a:spcPts val="0"/>
                        </a:spcAft>
                      </a:pPr>
                      <a:r>
                        <a:rPr lang="en-US" sz="1200" dirty="0">
                          <a:effectLst/>
                        </a:rPr>
                        <a:t>Action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293290">
                <a:tc>
                  <a:txBody>
                    <a:bodyPr/>
                    <a:lstStyle/>
                    <a:p>
                      <a:pPr marL="0" marR="0" algn="ctr">
                        <a:lnSpc>
                          <a:spcPct val="107000"/>
                        </a:lnSpc>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2010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lvl="1" indent="0" algn="l" defTabSz="914400" rtl="0" eaLnBrk="1" fontAlgn="auto" latinLnBrk="0" hangingPunct="1">
                        <a:lnSpc>
                          <a:spcPct val="107000"/>
                        </a:lnSpc>
                        <a:spcBef>
                          <a:spcPts val="0"/>
                        </a:spcBef>
                        <a:spcAft>
                          <a:spcPts val="0"/>
                        </a:spcAft>
                        <a:buClrTx/>
                        <a:buSzTx/>
                        <a:buFontTx/>
                        <a:buNone/>
                        <a:tabLst/>
                        <a:defRPr/>
                      </a:pPr>
                      <a:r>
                        <a:rPr lang="en-US" sz="1000" dirty="0" smtClean="0"/>
                        <a:t>Direct Testimony of Dr. David B. Patton, PUCT Docket No. 31540, pp.23-41, November 10</a:t>
                      </a:r>
                      <a:r>
                        <a:rPr lang="en-US" sz="1000" baseline="30000" dirty="0" smtClean="0"/>
                        <a:t>th</a:t>
                      </a:r>
                      <a:r>
                        <a:rPr lang="en-US" sz="1000" dirty="0" smtClean="0"/>
                        <a:t>, 2005</a:t>
                      </a:r>
                      <a:endParaRPr lang="en-US" sz="1000" dirty="0" smtClean="0">
                        <a:solidFill>
                          <a:srgbClr val="FF0000"/>
                        </a:solidFill>
                      </a:endParaRPr>
                    </a:p>
                  </a:txBody>
                  <a:tcPr marL="51985" marR="51985" marT="0" marB="0" anchor="ctr"/>
                </a:tc>
              </a:tr>
              <a:tr h="609645">
                <a:tc>
                  <a:txBody>
                    <a:bodyPr/>
                    <a:lstStyle/>
                    <a:p>
                      <a:pPr marL="0" marR="0" algn="ctr">
                        <a:lnSpc>
                          <a:spcPct val="107000"/>
                        </a:lnSpc>
                        <a:spcBef>
                          <a:spcPts val="0"/>
                        </a:spcBef>
                        <a:spcAft>
                          <a:spcPts val="0"/>
                        </a:spcAft>
                      </a:pPr>
                      <a:r>
                        <a:rPr lang="en-US" sz="1000" dirty="0">
                          <a:effectLst/>
                        </a:rPr>
                        <a:t>2012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TAC creates Market Enhancements Task Force to evaluate Real-time Co-optimization and Multi-Interval SCED</a:t>
                      </a:r>
                    </a:p>
                    <a:p>
                      <a:pPr marL="0" marR="0">
                        <a:lnSpc>
                          <a:spcPct val="107000"/>
                        </a:lnSpc>
                        <a:spcBef>
                          <a:spcPts val="0"/>
                        </a:spcBef>
                        <a:spcAft>
                          <a:spcPts val="0"/>
                        </a:spcAft>
                      </a:pPr>
                      <a:r>
                        <a:rPr lang="en-US" sz="1000" dirty="0">
                          <a:effectLst/>
                        </a:rPr>
                        <a:t>Major vendors and ISOs provided presentations and their implementation experiences (most other ISOs have already implemented multi-interval market and/or real-time co-optimization)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181130">
                <a:tc>
                  <a:txBody>
                    <a:bodyPr/>
                    <a:lstStyle/>
                    <a:p>
                      <a:pPr marL="0" marR="0" algn="ctr">
                        <a:lnSpc>
                          <a:spcPct val="107000"/>
                        </a:lnSpc>
                        <a:spcBef>
                          <a:spcPts val="0"/>
                        </a:spcBef>
                        <a:spcAft>
                          <a:spcPts val="0"/>
                        </a:spcAft>
                      </a:pPr>
                      <a:r>
                        <a:rPr lang="en-US" sz="1000" dirty="0">
                          <a:effectLst/>
                        </a:rPr>
                        <a:t>2013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a:effectLst/>
                        </a:rPr>
                        <a:t>METF disbanded; no consensus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181130">
                <a:tc>
                  <a:txBody>
                    <a:bodyPr/>
                    <a:lstStyle/>
                    <a:p>
                      <a:pPr marL="0" marR="0" algn="ctr">
                        <a:lnSpc>
                          <a:spcPct val="107000"/>
                        </a:lnSpc>
                        <a:spcBef>
                          <a:spcPts val="0"/>
                        </a:spcBef>
                        <a:spcAft>
                          <a:spcPts val="0"/>
                        </a:spcAft>
                      </a:pPr>
                      <a:r>
                        <a:rPr lang="en-US" sz="1000" dirty="0">
                          <a:effectLst/>
                        </a:rPr>
                        <a:t>11/8/13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a:effectLst/>
                        </a:rPr>
                        <a:t>PUC Staff requests comments on MIRTM  in Project 41837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181130">
                <a:tc>
                  <a:txBody>
                    <a:bodyPr/>
                    <a:lstStyle/>
                    <a:p>
                      <a:pPr marL="0" marR="0" algn="ctr">
                        <a:lnSpc>
                          <a:spcPct val="107000"/>
                        </a:lnSpc>
                        <a:spcBef>
                          <a:spcPts val="0"/>
                        </a:spcBef>
                        <a:spcAft>
                          <a:spcPts val="0"/>
                        </a:spcAft>
                      </a:pPr>
                      <a:r>
                        <a:rPr lang="en-US" sz="1000" dirty="0">
                          <a:effectLst/>
                        </a:rPr>
                        <a:t>12/12/13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ERCOT and IMM file joint comments providing overview and scope of MIRTM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181130">
                <a:tc>
                  <a:txBody>
                    <a:bodyPr/>
                    <a:lstStyle/>
                    <a:p>
                      <a:pPr marL="0" marR="0" algn="ctr">
                        <a:lnSpc>
                          <a:spcPct val="107000"/>
                        </a:lnSpc>
                        <a:spcBef>
                          <a:spcPts val="0"/>
                        </a:spcBef>
                        <a:spcAft>
                          <a:spcPts val="0"/>
                        </a:spcAft>
                        <a:tabLst>
                          <a:tab pos="762635" algn="l"/>
                        </a:tabLst>
                      </a:pPr>
                      <a:r>
                        <a:rPr lang="en-US" sz="1000" dirty="0">
                          <a:effectLst/>
                        </a:rPr>
                        <a:t>12/19/13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MIRTM and real-time co-optimization discussed at PUC Open Meeting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181130">
                <a:tc>
                  <a:txBody>
                    <a:bodyPr/>
                    <a:lstStyle/>
                    <a:p>
                      <a:pPr marL="0" marR="0" algn="ctr">
                        <a:lnSpc>
                          <a:spcPct val="107000"/>
                        </a:lnSpc>
                        <a:spcBef>
                          <a:spcPts val="0"/>
                        </a:spcBef>
                        <a:spcAft>
                          <a:spcPts val="0"/>
                        </a:spcAft>
                      </a:pPr>
                      <a:r>
                        <a:rPr lang="en-US" sz="1000" dirty="0">
                          <a:effectLst/>
                        </a:rPr>
                        <a:t>1/17/14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a:effectLst/>
                        </a:rPr>
                        <a:t>ERCOT and IMM file follow-up comments to 41837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362260">
                <a:tc>
                  <a:txBody>
                    <a:bodyPr/>
                    <a:lstStyle/>
                    <a:p>
                      <a:pPr marL="0" marR="0" algn="ctr">
                        <a:lnSpc>
                          <a:spcPct val="107000"/>
                        </a:lnSpc>
                        <a:spcBef>
                          <a:spcPts val="0"/>
                        </a:spcBef>
                        <a:spcAft>
                          <a:spcPts val="0"/>
                        </a:spcAft>
                        <a:tabLst>
                          <a:tab pos="762635" algn="l"/>
                        </a:tabLst>
                      </a:pPr>
                      <a:r>
                        <a:rPr lang="en-US" sz="1000" dirty="0" smtClean="0">
                          <a:effectLst/>
                        </a:rPr>
                        <a:t>9/25/14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ERCOT posts MIRTM white paper to TAC meeting page; TAC assigns MIRTM issues to Supply Adequacy Working Group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507679">
                <a:tc>
                  <a:txBody>
                    <a:bodyPr/>
                    <a:lstStyle/>
                    <a:p>
                      <a:pPr marL="0" marR="0" algn="ctr">
                        <a:lnSpc>
                          <a:spcPct val="107000"/>
                        </a:lnSpc>
                        <a:spcBef>
                          <a:spcPts val="0"/>
                        </a:spcBef>
                        <a:spcAft>
                          <a:spcPts val="0"/>
                        </a:spcAft>
                      </a:pPr>
                      <a:r>
                        <a:rPr lang="en-US" sz="1000" dirty="0">
                          <a:effectLst/>
                        </a:rPr>
                        <a:t>4Q2014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Market participants with ERCOT support develop a high-level scope of work to evaluate </a:t>
                      </a:r>
                      <a:r>
                        <a:rPr lang="en-US" sz="1000" dirty="0" smtClean="0">
                          <a:effectLst/>
                        </a:rPr>
                        <a:t>MIRTM</a:t>
                      </a:r>
                      <a:r>
                        <a:rPr lang="en-US" sz="1000" baseline="0" dirty="0" smtClean="0">
                          <a:effectLst/>
                        </a:rPr>
                        <a:t> by developing a prototype MIRM simulation tool and analyze historical days of interest … </a:t>
                      </a:r>
                      <a:r>
                        <a:rPr lang="en-US" sz="1000" baseline="0" dirty="0" smtClean="0">
                          <a:effectLst/>
                          <a:hlinkClick r:id="rId2"/>
                        </a:rPr>
                        <a:t>http://www.ercot.com/content/wcm/key_documents_lists/51007/Proposed_Study_Process_MIRTM.doc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507679">
                <a:tc>
                  <a:txBody>
                    <a:bodyPr/>
                    <a:lstStyle/>
                    <a:p>
                      <a:pPr marL="0" marR="0" algn="ctr">
                        <a:lnSpc>
                          <a:spcPct val="107000"/>
                        </a:lnSpc>
                        <a:spcBef>
                          <a:spcPts val="0"/>
                        </a:spcBef>
                        <a:spcAft>
                          <a:spcPts val="0"/>
                        </a:spcAft>
                      </a:pPr>
                      <a:r>
                        <a:rPr lang="en-US" sz="1000" dirty="0">
                          <a:effectLst/>
                        </a:rPr>
                        <a:t>1/16/15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SAWG requests that ERCOT conduct a feasibility study of MIRTM, based on the scope of work </a:t>
                      </a:r>
                      <a:r>
                        <a:rPr lang="en-US" sz="1000" dirty="0" smtClean="0">
                          <a:effectLst/>
                        </a:rPr>
                        <a:t>described</a:t>
                      </a:r>
                      <a:r>
                        <a:rPr lang="en-US" sz="1000" baseline="0" dirty="0" smtClean="0">
                          <a:effectLst/>
                        </a:rPr>
                        <a:t> in the “Proposed Study Process … </a:t>
                      </a:r>
                      <a:r>
                        <a:rPr lang="en-US" sz="1000" baseline="0" dirty="0" smtClean="0">
                          <a:effectLst/>
                          <a:hlinkClick r:id="rId2"/>
                        </a:rPr>
                        <a:t>http://www.ercot.com/content/wcm/key_documents_lists/51007/Proposed_Study_Process_MIRTM.doc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219775">
                <a:tc>
                  <a:txBody>
                    <a:bodyPr/>
                    <a:lstStyle/>
                    <a:p>
                      <a:pPr marL="0" marR="0" algn="ctr">
                        <a:lnSpc>
                          <a:spcPct val="107000"/>
                        </a:lnSpc>
                        <a:spcBef>
                          <a:spcPts val="0"/>
                        </a:spcBef>
                        <a:spcAft>
                          <a:spcPts val="0"/>
                        </a:spcAft>
                      </a:pPr>
                      <a:r>
                        <a:rPr lang="en-US" sz="1000" dirty="0">
                          <a:effectLst/>
                        </a:rPr>
                        <a:t>3/9/15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Demand Side Working Group inputs (LR offers with prices and MW values) posted and discussed at DSWG meeting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254383">
                <a:tc>
                  <a:txBody>
                    <a:bodyPr/>
                    <a:lstStyle/>
                    <a:p>
                      <a:pPr marL="0" marR="0" algn="ctr">
                        <a:lnSpc>
                          <a:spcPct val="107000"/>
                        </a:lnSpc>
                        <a:spcBef>
                          <a:spcPts val="0"/>
                        </a:spcBef>
                        <a:spcAft>
                          <a:spcPts val="0"/>
                        </a:spcAft>
                      </a:pPr>
                      <a:r>
                        <a:rPr lang="en-US" sz="1000" dirty="0">
                          <a:effectLst/>
                        </a:rPr>
                        <a:t>8/8/15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Commissioners discuss MIRTM in Open Meeting and ask questions of ERCOT Staff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395388">
                <a:tc>
                  <a:txBody>
                    <a:bodyPr/>
                    <a:lstStyle/>
                    <a:p>
                      <a:pPr marL="0" marR="0" algn="ctr">
                        <a:lnSpc>
                          <a:spcPct val="107000"/>
                        </a:lnSpc>
                        <a:spcBef>
                          <a:spcPts val="0"/>
                        </a:spcBef>
                        <a:spcAft>
                          <a:spcPts val="0"/>
                        </a:spcAft>
                        <a:tabLst>
                          <a:tab pos="762635" algn="l"/>
                        </a:tabLst>
                      </a:pPr>
                      <a:r>
                        <a:rPr lang="en-US" sz="1000" dirty="0">
                          <a:effectLst/>
                        </a:rPr>
                        <a:t>8/11/15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IMM (David Patton) makes presentation to ERCOT Board regarding dispatch and pricing of peaking resources (QSGRs); comments were generally supportive of MIRTM concepts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237233">
                <a:tc>
                  <a:txBody>
                    <a:bodyPr/>
                    <a:lstStyle/>
                    <a:p>
                      <a:pPr marL="0" marR="0" algn="ctr">
                        <a:lnSpc>
                          <a:spcPct val="107000"/>
                        </a:lnSpc>
                        <a:spcBef>
                          <a:spcPts val="0"/>
                        </a:spcBef>
                        <a:spcAft>
                          <a:spcPts val="0"/>
                        </a:spcAft>
                      </a:pPr>
                      <a:r>
                        <a:rPr lang="en-US" sz="1000" dirty="0">
                          <a:effectLst/>
                        </a:rPr>
                        <a:t>10/13/15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Joel Mickey provides MIRTM overview and description of feasibility study to ERCOT Board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362260">
                <a:tc>
                  <a:txBody>
                    <a:bodyPr/>
                    <a:lstStyle/>
                    <a:p>
                      <a:pPr marL="0" marR="0" algn="ctr">
                        <a:lnSpc>
                          <a:spcPct val="107000"/>
                        </a:lnSpc>
                        <a:spcBef>
                          <a:spcPts val="0"/>
                        </a:spcBef>
                        <a:spcAft>
                          <a:spcPts val="0"/>
                        </a:spcAft>
                      </a:pPr>
                      <a:r>
                        <a:rPr lang="en-US" sz="1000" dirty="0">
                          <a:effectLst/>
                        </a:rPr>
                        <a:t>11/12/15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ERCOT files comments to 41837 providing status report on MIRTM feasibility study </a:t>
                      </a:r>
                      <a:r>
                        <a:rPr lang="en-US" sz="1000" dirty="0" smtClean="0">
                          <a:effectLst/>
                        </a:rPr>
                        <a:t>development…. </a:t>
                      </a:r>
                      <a:r>
                        <a:rPr lang="en-US" sz="1000" dirty="0" smtClean="0">
                          <a:effectLst/>
                          <a:hlinkClick r:id="rId3"/>
                        </a:rPr>
                        <a:t>http://interchange.puc.state.tx.us/WebApp/Interchange/Documents/41837_7_872244.PDF</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286248">
                <a:tc>
                  <a:txBody>
                    <a:bodyPr/>
                    <a:lstStyle/>
                    <a:p>
                      <a:pPr marL="0" marR="0" algn="ctr">
                        <a:lnSpc>
                          <a:spcPct val="107000"/>
                        </a:lnSpc>
                        <a:spcBef>
                          <a:spcPts val="0"/>
                        </a:spcBef>
                        <a:spcAft>
                          <a:spcPts val="0"/>
                        </a:spcAft>
                      </a:pPr>
                      <a:r>
                        <a:rPr lang="en-US" sz="1000" dirty="0">
                          <a:effectLst/>
                        </a:rPr>
                        <a:t>11/19/15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Commissioners discuss MIRTM in OM; urge ERCOT to continue working on the feasibility study and to work with stakeholders on inputs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181130">
                <a:tc>
                  <a:txBody>
                    <a:bodyPr/>
                    <a:lstStyle/>
                    <a:p>
                      <a:pPr marL="0" marR="0" algn="ctr">
                        <a:lnSpc>
                          <a:spcPct val="107000"/>
                        </a:lnSpc>
                        <a:spcBef>
                          <a:spcPts val="0"/>
                        </a:spcBef>
                        <a:spcAft>
                          <a:spcPts val="0"/>
                        </a:spcAft>
                      </a:pPr>
                      <a:r>
                        <a:rPr lang="en-US" sz="1000" dirty="0">
                          <a:effectLst/>
                        </a:rPr>
                        <a:t>12/2/15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WMS votes to include QSGRs in the MIRTM feasibility study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bl>
          </a:graphicData>
        </a:graphic>
      </p:graphicFrame>
    </p:spTree>
    <p:extLst>
      <p:ext uri="{BB962C8B-B14F-4D97-AF65-F5344CB8AC3E}">
        <p14:creationId xmlns:p14="http://schemas.microsoft.com/office/powerpoint/2010/main" val="17369555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Study Process</a:t>
            </a:r>
            <a:endParaRPr lang="en-US" b="1" dirty="0">
              <a:solidFill>
                <a:schemeClr val="accent1"/>
              </a:solidFill>
            </a:endParaRPr>
          </a:p>
        </p:txBody>
      </p:sp>
      <p:sp>
        <p:nvSpPr>
          <p:cNvPr id="3" name="Content Placeholder 2"/>
          <p:cNvSpPr>
            <a:spLocks noGrp="1"/>
          </p:cNvSpPr>
          <p:nvPr>
            <p:ph idx="1"/>
          </p:nvPr>
        </p:nvSpPr>
        <p:spPr>
          <a:xfrm>
            <a:off x="152400" y="982662"/>
            <a:ext cx="8382000" cy="5570538"/>
          </a:xfrm>
        </p:spPr>
        <p:txBody>
          <a:bodyPr/>
          <a:lstStyle/>
          <a:p>
            <a:pPr marL="742950" indent="-285750">
              <a:spcBef>
                <a:spcPts val="0"/>
              </a:spcBef>
              <a:spcAft>
                <a:spcPts val="1000"/>
              </a:spcAft>
            </a:pPr>
            <a:r>
              <a:rPr lang="en-US" sz="1800" dirty="0" smtClean="0">
                <a:solidFill>
                  <a:srgbClr val="000000"/>
                </a:solidFill>
                <a:ea typeface="Calibri" panose="020F0502020204030204" pitchFamily="34" charset="0"/>
              </a:rPr>
              <a:t>Calculate </a:t>
            </a:r>
            <a:r>
              <a:rPr lang="en-US" sz="1800" dirty="0">
                <a:solidFill>
                  <a:srgbClr val="000000"/>
                </a:solidFill>
                <a:ea typeface="Calibri" panose="020F0502020204030204" pitchFamily="34" charset="0"/>
              </a:rPr>
              <a:t>Production </a:t>
            </a:r>
            <a:r>
              <a:rPr lang="en-US" sz="1800" dirty="0" smtClean="0">
                <a:solidFill>
                  <a:srgbClr val="000000"/>
                </a:solidFill>
                <a:ea typeface="Calibri" panose="020F0502020204030204" pitchFamily="34" charset="0"/>
              </a:rPr>
              <a:t>Costs:  Four Components</a:t>
            </a:r>
            <a:endParaRPr lang="en-US" sz="1800" dirty="0">
              <a:solidFill>
                <a:srgbClr val="000000"/>
              </a:solidFill>
              <a:ea typeface="Calibri" panose="020F0502020204030204" pitchFamily="34" charset="0"/>
            </a:endParaRPr>
          </a:p>
          <a:p>
            <a:pPr marL="1143000" lvl="1">
              <a:spcBef>
                <a:spcPts val="0"/>
              </a:spcBef>
              <a:spcAft>
                <a:spcPts val="1000"/>
              </a:spcAft>
            </a:pPr>
            <a:r>
              <a:rPr lang="en-US" sz="1600" u="sng" dirty="0">
                <a:solidFill>
                  <a:srgbClr val="000000"/>
                </a:solidFill>
                <a:ea typeface="Calibri" panose="020F0502020204030204" pitchFamily="34" charset="0"/>
              </a:rPr>
              <a:t>Generation </a:t>
            </a:r>
            <a:r>
              <a:rPr lang="en-US" sz="1600" u="sng" dirty="0" smtClean="0">
                <a:solidFill>
                  <a:srgbClr val="000000"/>
                </a:solidFill>
                <a:ea typeface="Calibri" panose="020F0502020204030204" pitchFamily="34" charset="0"/>
              </a:rPr>
              <a:t>Costs:</a:t>
            </a:r>
            <a:r>
              <a:rPr lang="en-US" sz="1600" dirty="0" smtClean="0">
                <a:solidFill>
                  <a:srgbClr val="000000"/>
                </a:solidFill>
                <a:ea typeface="Calibri" panose="020F0502020204030204" pitchFamily="34" charset="0"/>
              </a:rPr>
              <a:t> </a:t>
            </a:r>
            <a:r>
              <a:rPr lang="en-US" sz="1600" dirty="0"/>
              <a:t>Integrate Step 2 EOC from LSL to BP + Power Balance Violation </a:t>
            </a:r>
          </a:p>
          <a:p>
            <a:pPr marL="1143000" lvl="1">
              <a:spcBef>
                <a:spcPts val="0"/>
              </a:spcBef>
              <a:spcAft>
                <a:spcPts val="1000"/>
              </a:spcAft>
            </a:pPr>
            <a:r>
              <a:rPr lang="en-US" sz="1600" u="sng" dirty="0"/>
              <a:t>Transmission Penalty </a:t>
            </a:r>
            <a:r>
              <a:rPr lang="en-US" sz="1600" u="sng" dirty="0" smtClean="0"/>
              <a:t>Cost</a:t>
            </a:r>
            <a:r>
              <a:rPr lang="en-US" sz="1600" dirty="0" smtClean="0"/>
              <a:t>: </a:t>
            </a:r>
            <a:r>
              <a:rPr lang="en-US" sz="1600" dirty="0"/>
              <a:t>Violated MW * Shadow Price </a:t>
            </a:r>
          </a:p>
          <a:p>
            <a:pPr marL="1143000" lvl="1">
              <a:spcBef>
                <a:spcPts val="0"/>
              </a:spcBef>
              <a:spcAft>
                <a:spcPts val="1000"/>
              </a:spcAft>
            </a:pPr>
            <a:r>
              <a:rPr lang="en-US" sz="1600" u="sng" dirty="0"/>
              <a:t>QSGR Startup/</a:t>
            </a:r>
            <a:r>
              <a:rPr lang="en-US" sz="1600" u="sng" dirty="0" err="1"/>
              <a:t>Mingen</a:t>
            </a:r>
            <a:r>
              <a:rPr lang="en-US" sz="1600" u="sng" dirty="0"/>
              <a:t> </a:t>
            </a:r>
            <a:r>
              <a:rPr lang="en-US" sz="1600" u="sng" dirty="0" smtClean="0"/>
              <a:t>Cost</a:t>
            </a:r>
            <a:r>
              <a:rPr lang="en-US" sz="1600" dirty="0" smtClean="0"/>
              <a:t>: Startup </a:t>
            </a:r>
            <a:r>
              <a:rPr lang="en-US" sz="1600" dirty="0"/>
              <a:t>and Minimum </a:t>
            </a:r>
            <a:r>
              <a:rPr lang="en-US" sz="1600" dirty="0" smtClean="0"/>
              <a:t>Energy </a:t>
            </a:r>
            <a:r>
              <a:rPr lang="en-US" sz="1600" dirty="0"/>
              <a:t>Costs </a:t>
            </a:r>
            <a:endParaRPr lang="en-US" sz="1600" dirty="0" smtClean="0"/>
          </a:p>
          <a:p>
            <a:pPr marL="1143000" lvl="1">
              <a:spcBef>
                <a:spcPts val="0"/>
              </a:spcBef>
              <a:spcAft>
                <a:spcPts val="1000"/>
              </a:spcAft>
            </a:pPr>
            <a:r>
              <a:rPr lang="en-US" sz="1600" u="sng" dirty="0"/>
              <a:t>Blocky Load </a:t>
            </a:r>
            <a:r>
              <a:rPr lang="en-US" sz="1600" u="sng" dirty="0" smtClean="0"/>
              <a:t>Cost</a:t>
            </a:r>
            <a:r>
              <a:rPr lang="en-US" sz="1600" dirty="0"/>
              <a:t>:</a:t>
            </a:r>
            <a:r>
              <a:rPr lang="en-US" sz="1600" dirty="0" smtClean="0"/>
              <a:t> </a:t>
            </a:r>
            <a:r>
              <a:rPr lang="en-US" sz="1600" dirty="0"/>
              <a:t>Bid Price * Commit MW </a:t>
            </a:r>
            <a:endParaRPr lang="en-US" sz="1600" dirty="0">
              <a:solidFill>
                <a:srgbClr val="000000"/>
              </a:solidFill>
            </a:endParaRPr>
          </a:p>
          <a:p>
            <a:pPr marL="742950">
              <a:spcBef>
                <a:spcPts val="0"/>
              </a:spcBef>
              <a:spcAft>
                <a:spcPts val="1000"/>
              </a:spcAft>
            </a:pPr>
            <a:endParaRPr lang="en-US" sz="1800" dirty="0">
              <a:solidFill>
                <a:srgbClr val="000000"/>
              </a:solidFill>
              <a:ea typeface="Calibri" panose="020F0502020204030204" pitchFamily="34" charset="0"/>
            </a:endParaRPr>
          </a:p>
          <a:p>
            <a:pPr marL="742950">
              <a:spcBef>
                <a:spcPts val="0"/>
              </a:spcBef>
              <a:spcAft>
                <a:spcPts val="1000"/>
              </a:spcAft>
            </a:pPr>
            <a:r>
              <a:rPr lang="en-US" sz="1800" dirty="0" smtClean="0">
                <a:solidFill>
                  <a:srgbClr val="000000"/>
                </a:solidFill>
                <a:ea typeface="Calibri" panose="020F0502020204030204" pitchFamily="34" charset="0"/>
              </a:rPr>
              <a:t>Calculate </a:t>
            </a:r>
            <a:r>
              <a:rPr lang="en-US" sz="1800" dirty="0">
                <a:solidFill>
                  <a:srgbClr val="000000"/>
                </a:solidFill>
                <a:ea typeface="Calibri" panose="020F0502020204030204" pitchFamily="34" charset="0"/>
              </a:rPr>
              <a:t>Make Whole</a:t>
            </a:r>
          </a:p>
          <a:p>
            <a:pPr marL="1143000" lvl="1">
              <a:spcBef>
                <a:spcPts val="0"/>
              </a:spcBef>
              <a:spcAft>
                <a:spcPts val="1000"/>
              </a:spcAft>
            </a:pPr>
            <a:r>
              <a:rPr lang="en-US" sz="1600" dirty="0"/>
              <a:t>QSGR Make </a:t>
            </a:r>
            <a:r>
              <a:rPr lang="en-US" sz="1600" dirty="0" smtClean="0"/>
              <a:t>whole </a:t>
            </a:r>
            <a:r>
              <a:rPr lang="en-US" sz="1600" dirty="0"/>
              <a:t>across entire study period</a:t>
            </a:r>
          </a:p>
          <a:p>
            <a:pPr marL="1543050" lvl="2">
              <a:spcBef>
                <a:spcPts val="0"/>
              </a:spcBef>
              <a:spcAft>
                <a:spcPts val="1000"/>
              </a:spcAft>
            </a:pPr>
            <a:r>
              <a:rPr lang="en-US" sz="1600" dirty="0"/>
              <a:t>Prod. SCED &amp; Seq. SCED: Emergency Operations QSGR payments (Per 6.6.9 (3))</a:t>
            </a:r>
          </a:p>
          <a:p>
            <a:pPr marL="1543050" lvl="2">
              <a:spcBef>
                <a:spcPts val="0"/>
              </a:spcBef>
              <a:spcAft>
                <a:spcPts val="1000"/>
              </a:spcAft>
            </a:pPr>
            <a:r>
              <a:rPr lang="en-US" sz="1600" dirty="0"/>
              <a:t> MIRTM: Max(0,QSGR Verifiable </a:t>
            </a:r>
            <a:r>
              <a:rPr lang="en-US" sz="1600" dirty="0" smtClean="0"/>
              <a:t>Cost </a:t>
            </a:r>
            <a:r>
              <a:rPr lang="en-US" sz="1600" dirty="0"/>
              <a:t>- QSGR </a:t>
            </a:r>
            <a:r>
              <a:rPr lang="en-US" sz="1600" dirty="0" smtClean="0"/>
              <a:t>Revenue) </a:t>
            </a:r>
            <a:endParaRPr lang="en-US" sz="1600" dirty="0"/>
          </a:p>
          <a:p>
            <a:pPr marL="1143000" lvl="1">
              <a:spcBef>
                <a:spcPts val="0"/>
              </a:spcBef>
              <a:spcAft>
                <a:spcPts val="1000"/>
              </a:spcAft>
            </a:pPr>
            <a:r>
              <a:rPr lang="en-US" sz="1600" dirty="0"/>
              <a:t>Blocky Load Make whole across entire study period</a:t>
            </a:r>
          </a:p>
          <a:p>
            <a:pPr marL="1543050" lvl="2">
              <a:spcBef>
                <a:spcPts val="0"/>
              </a:spcBef>
              <a:spcAft>
                <a:spcPts val="1000"/>
              </a:spcAft>
            </a:pPr>
            <a:r>
              <a:rPr lang="en-US" sz="1600" dirty="0" smtClean="0"/>
              <a:t>MIRTM: Max(0</a:t>
            </a:r>
            <a:r>
              <a:rPr lang="en-US" sz="1600" dirty="0"/>
              <a:t>, [Bid Price * Commit MW</a:t>
            </a:r>
            <a:r>
              <a:rPr lang="en-US" sz="1600" dirty="0" smtClean="0"/>
              <a:t>] -[</a:t>
            </a:r>
            <a:r>
              <a:rPr lang="en-US" sz="1600" dirty="0"/>
              <a:t>Binding LMP * Commit MW</a:t>
            </a:r>
            <a:r>
              <a:rPr lang="en-US" sz="1600" dirty="0" smtClean="0"/>
              <a:t>]) </a:t>
            </a: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40</a:t>
            </a:fld>
            <a:endParaRPr lang="en-US"/>
          </a:p>
        </p:txBody>
      </p:sp>
    </p:spTree>
    <p:extLst>
      <p:ext uri="{BB962C8B-B14F-4D97-AF65-F5344CB8AC3E}">
        <p14:creationId xmlns:p14="http://schemas.microsoft.com/office/powerpoint/2010/main" val="3422013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Simulation Assumptions – Fast Generation Resource Temporal Constraints</a:t>
            </a:r>
            <a:endParaRPr lang="en-US" b="1" dirty="0">
              <a:solidFill>
                <a:schemeClr val="accent1"/>
              </a:solidFill>
            </a:endParaRPr>
          </a:p>
        </p:txBody>
      </p:sp>
      <p:sp>
        <p:nvSpPr>
          <p:cNvPr id="3" name="Content Placeholder 2"/>
          <p:cNvSpPr>
            <a:spLocks noGrp="1"/>
          </p:cNvSpPr>
          <p:nvPr>
            <p:ph idx="1"/>
          </p:nvPr>
        </p:nvSpPr>
        <p:spPr>
          <a:xfrm>
            <a:off x="304800" y="1128441"/>
            <a:ext cx="8534400" cy="4967559"/>
          </a:xfrm>
        </p:spPr>
        <p:txBody>
          <a:bodyPr/>
          <a:lstStyle/>
          <a:p>
            <a:pPr marL="0" indent="0">
              <a:lnSpc>
                <a:spcPct val="150000"/>
              </a:lnSpc>
              <a:buNone/>
            </a:pPr>
            <a:r>
              <a:rPr lang="en-US" sz="1600" dirty="0" smtClean="0"/>
              <a:t>All Resources that are Quick Start qualified are considered “fast responding resources”. If the Resource was “OUT” or “ONTEST” during the study period they are not considered as “committable”			</a:t>
            </a:r>
            <a:endParaRPr lang="en-US" sz="1600" dirty="0">
              <a:solidFill>
                <a:schemeClr val="accent6">
                  <a:lumMod val="60000"/>
                  <a:lumOff val="40000"/>
                </a:schemeClr>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761504960"/>
              </p:ext>
            </p:extLst>
          </p:nvPr>
        </p:nvGraphicFramePr>
        <p:xfrm>
          <a:off x="1111250" y="2438400"/>
          <a:ext cx="6921500" cy="3543300"/>
        </p:xfrm>
        <a:graphic>
          <a:graphicData uri="http://schemas.openxmlformats.org/drawingml/2006/table">
            <a:tbl>
              <a:tblPr/>
              <a:tblGrid>
                <a:gridCol w="1395080"/>
                <a:gridCol w="1284108"/>
                <a:gridCol w="1483858"/>
                <a:gridCol w="1474346"/>
                <a:gridCol w="1284108"/>
              </a:tblGrid>
              <a:tr h="381000">
                <a:tc gridSpan="5">
                  <a:txBody>
                    <a:bodyPr/>
                    <a:lstStyle/>
                    <a:p>
                      <a:pPr algn="ctr" fontAlgn="ctr"/>
                      <a:r>
                        <a:rPr lang="en-US" sz="1600" b="1" i="0" u="none" strike="noStrike">
                          <a:solidFill>
                            <a:srgbClr val="890C58"/>
                          </a:solidFill>
                          <a:effectLst/>
                          <a:latin typeface="Calibri" panose="020F0502020204030204" pitchFamily="34" charset="0"/>
                        </a:rPr>
                        <a:t>Gas Turbines (36 units)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3400">
                <a:tc>
                  <a:txBody>
                    <a:bodyPr/>
                    <a:lstStyle/>
                    <a:p>
                      <a:pPr algn="ctr" fontAlgn="ctr"/>
                      <a:r>
                        <a:rPr lang="en-US" sz="1600" b="1" i="0" u="none" strike="noStrike">
                          <a:solidFill>
                            <a:srgbClr val="FFFFFF"/>
                          </a:solidFill>
                          <a:effectLst/>
                          <a:latin typeface="Calibri" panose="020F0502020204030204" pitchFamily="34" charset="0"/>
                        </a:rPr>
                        <a:t>Minimum On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Minimum Off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Cold Start-Up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Intermedate Start-Up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Hot Start-Up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r>
              <a:tr h="266700">
                <a:tc>
                  <a:txBody>
                    <a:bodyPr/>
                    <a:lstStyle/>
                    <a:p>
                      <a:pPr algn="ctr" fontAlgn="b"/>
                      <a:r>
                        <a:rPr lang="en-US" sz="1600" b="0" i="0" u="none" strike="noStrike">
                          <a:solidFill>
                            <a:srgbClr val="000000"/>
                          </a:solidFill>
                          <a:effectLst/>
                          <a:latin typeface="Calibri" panose="020F0502020204030204" pitchFamily="34" charset="0"/>
                        </a:rPr>
                        <a:t>15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15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10-15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10-15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10-15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81000">
                <a:tc gridSpan="5">
                  <a:txBody>
                    <a:bodyPr/>
                    <a:lstStyle/>
                    <a:p>
                      <a:pPr algn="ctr" fontAlgn="ctr"/>
                      <a:r>
                        <a:rPr lang="en-US" sz="1600" b="1" i="0" u="none" strike="noStrike">
                          <a:solidFill>
                            <a:srgbClr val="890C58"/>
                          </a:solidFill>
                          <a:effectLst/>
                          <a:latin typeface="Calibri" panose="020F0502020204030204" pitchFamily="34" charset="0"/>
                        </a:rPr>
                        <a:t>Reciprocating Engines (3 units)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3400">
                <a:tc>
                  <a:txBody>
                    <a:bodyPr/>
                    <a:lstStyle/>
                    <a:p>
                      <a:pPr algn="ctr" fontAlgn="ctr"/>
                      <a:r>
                        <a:rPr lang="en-US" sz="1600" b="1" i="0" u="none" strike="noStrike">
                          <a:solidFill>
                            <a:srgbClr val="FFFFFF"/>
                          </a:solidFill>
                          <a:effectLst/>
                          <a:latin typeface="Calibri" panose="020F0502020204030204" pitchFamily="34" charset="0"/>
                        </a:rPr>
                        <a:t>Minimum On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Minimum Off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Cold Start-Up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Intermedate Start-Up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Hot Start-Up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r>
              <a:tr h="266700">
                <a:tc>
                  <a:txBody>
                    <a:bodyPr/>
                    <a:lstStyle/>
                    <a:p>
                      <a:pPr algn="ctr" fontAlgn="b"/>
                      <a:r>
                        <a:rPr lang="en-US" sz="1600" b="0" i="0" u="none" strike="noStrike">
                          <a:solidFill>
                            <a:srgbClr val="000000"/>
                          </a:solidFill>
                          <a:effectLst/>
                          <a:latin typeface="Calibri" panose="020F0502020204030204" pitchFamily="34" charset="0"/>
                        </a:rPr>
                        <a:t>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15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10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10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10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81000">
                <a:tc gridSpan="5">
                  <a:txBody>
                    <a:bodyPr/>
                    <a:lstStyle/>
                    <a:p>
                      <a:pPr algn="ctr" fontAlgn="ctr"/>
                      <a:r>
                        <a:rPr lang="en-US" sz="1600" b="1" i="0" u="none" strike="noStrike">
                          <a:solidFill>
                            <a:srgbClr val="890C58"/>
                          </a:solidFill>
                          <a:effectLst/>
                          <a:latin typeface="Calibri" panose="020F0502020204030204" pitchFamily="34" charset="0"/>
                        </a:rPr>
                        <a:t>Wartsilas (4 units)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3400">
                <a:tc>
                  <a:txBody>
                    <a:bodyPr/>
                    <a:lstStyle/>
                    <a:p>
                      <a:pPr algn="ctr" fontAlgn="ctr"/>
                      <a:r>
                        <a:rPr lang="en-US" sz="1600" b="1" i="0" u="none" strike="noStrike">
                          <a:solidFill>
                            <a:srgbClr val="FFFFFF"/>
                          </a:solidFill>
                          <a:effectLst/>
                          <a:latin typeface="Calibri" panose="020F0502020204030204" pitchFamily="34" charset="0"/>
                        </a:rPr>
                        <a:t>Minimum On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Minimum Off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Cold Start-Up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Intermedate Start-Up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Hot Start-Up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r>
              <a:tr h="266700">
                <a:tc>
                  <a:txBody>
                    <a:bodyPr/>
                    <a:lstStyle/>
                    <a:p>
                      <a:pPr algn="ctr" fontAlgn="b"/>
                      <a:r>
                        <a:rPr lang="en-US" sz="1600" b="0" i="0" u="none" strike="noStrike">
                          <a:solidFill>
                            <a:srgbClr val="000000"/>
                          </a:solidFill>
                          <a:effectLst/>
                          <a:latin typeface="Calibri" panose="020F0502020204030204" pitchFamily="34" charset="0"/>
                        </a:rPr>
                        <a:t>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36827928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Simulation Assumptions – Fast Responding Resources</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a:lnSpc>
                <a:spcPct val="150000"/>
              </a:lnSpc>
            </a:pPr>
            <a:r>
              <a:rPr lang="en-US" sz="2000" dirty="0" smtClean="0"/>
              <a:t>Four average Verifiable Costs groups were identified. </a:t>
            </a:r>
          </a:p>
          <a:p>
            <a:pPr>
              <a:lnSpc>
                <a:spcPct val="150000"/>
              </a:lnSpc>
            </a:pPr>
            <a:r>
              <a:rPr lang="en-US" sz="2000" dirty="0" smtClean="0"/>
              <a:t>Each Fast Responding Resources is assigned a group cost based on HRL/LSL</a:t>
            </a:r>
          </a:p>
          <a:p>
            <a:pPr>
              <a:lnSpc>
                <a:spcPct val="150000"/>
              </a:lnSpc>
            </a:pPr>
            <a:r>
              <a:rPr lang="en-US" sz="2000" dirty="0"/>
              <a:t>The Single Part offer is structured in order to recover Start Up and Minimum Energy cost over the Minimum On </a:t>
            </a:r>
            <a:r>
              <a:rPr lang="en-US" sz="2000" dirty="0" smtClean="0"/>
              <a:t>time and can vary due to individual units’ LSL</a:t>
            </a:r>
            <a:endParaRPr lang="en-US" sz="2000" dirty="0"/>
          </a:p>
          <a:p>
            <a:pPr>
              <a:lnSpc>
                <a:spcPct val="150000"/>
              </a:lnSpc>
            </a:pPr>
            <a:r>
              <a:rPr lang="en-US" sz="2000" dirty="0" smtClean="0"/>
              <a:t>Minimum EOC and Min. Gen. is $75 if Resource had Non-Spin responsibility during study period</a:t>
            </a:r>
          </a:p>
          <a:p>
            <a:pPr>
              <a:lnSpc>
                <a:spcPct val="150000"/>
              </a:lnSpc>
            </a:pPr>
            <a:endParaRPr lang="en-US" sz="2000" dirty="0" smtClean="0"/>
          </a:p>
          <a:p>
            <a:pPr>
              <a:lnSpc>
                <a:spcPct val="150000"/>
              </a:lnSpc>
            </a:pPr>
            <a:endParaRPr lang="en-US" sz="20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42</a:t>
            </a:fld>
            <a:endParaRPr lang="en-US"/>
          </a:p>
        </p:txBody>
      </p:sp>
    </p:spTree>
    <p:extLst>
      <p:ext uri="{BB962C8B-B14F-4D97-AF65-F5344CB8AC3E}">
        <p14:creationId xmlns:p14="http://schemas.microsoft.com/office/powerpoint/2010/main" val="36503750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Simulation Assumptions – Fast Responding Resources</a:t>
            </a:r>
            <a:endParaRPr lang="en-US" b="1" dirty="0">
              <a:solidFill>
                <a:schemeClr val="accent1"/>
              </a:solidFill>
            </a:endParaRPr>
          </a:p>
        </p:txBody>
      </p:sp>
      <p:sp>
        <p:nvSpPr>
          <p:cNvPr id="3" name="Content Placeholder 2"/>
          <p:cNvSpPr>
            <a:spLocks noGrp="1"/>
          </p:cNvSpPr>
          <p:nvPr>
            <p:ph idx="1"/>
          </p:nvPr>
        </p:nvSpPr>
        <p:spPr>
          <a:xfrm>
            <a:off x="304800" y="1219200"/>
            <a:ext cx="8534400" cy="2743200"/>
          </a:xfrm>
        </p:spPr>
        <p:txBody>
          <a:bodyPr/>
          <a:lstStyle/>
          <a:p>
            <a:pPr>
              <a:lnSpc>
                <a:spcPct val="150000"/>
              </a:lnSpc>
            </a:pPr>
            <a:r>
              <a:rPr lang="en-US" sz="2000" dirty="0" smtClean="0"/>
              <a:t>Sample of costs used (SPO can vary per unit depending on LSL):</a:t>
            </a:r>
          </a:p>
          <a:p>
            <a:pPr>
              <a:lnSpc>
                <a:spcPct val="150000"/>
              </a:lnSpc>
            </a:pPr>
            <a:endParaRPr lang="en-US" sz="2000" dirty="0" smtClean="0"/>
          </a:p>
          <a:p>
            <a:pPr>
              <a:lnSpc>
                <a:spcPct val="150000"/>
              </a:lnSpc>
            </a:pPr>
            <a:endParaRPr lang="en-US" sz="20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43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212429223"/>
              </p:ext>
            </p:extLst>
          </p:nvPr>
        </p:nvGraphicFramePr>
        <p:xfrm>
          <a:off x="328613" y="1919696"/>
          <a:ext cx="8486774" cy="1737904"/>
        </p:xfrm>
        <a:graphic>
          <a:graphicData uri="http://schemas.openxmlformats.org/drawingml/2006/table">
            <a:tbl>
              <a:tblPr/>
              <a:tblGrid>
                <a:gridCol w="719477"/>
                <a:gridCol w="755196"/>
                <a:gridCol w="741930"/>
                <a:gridCol w="1002166"/>
                <a:gridCol w="902154"/>
                <a:gridCol w="1228725"/>
                <a:gridCol w="979714"/>
                <a:gridCol w="989919"/>
                <a:gridCol w="1167493"/>
              </a:tblGrid>
              <a:tr h="132080">
                <a:tc>
                  <a:txBody>
                    <a:bodyPr/>
                    <a:lstStyle/>
                    <a:p>
                      <a:pPr marL="0" marR="0" algn="ctr" fontAlgn="t">
                        <a:spcBef>
                          <a:spcPts val="0"/>
                        </a:spcBef>
                        <a:spcAft>
                          <a:spcPts val="0"/>
                        </a:spcAft>
                      </a:pPr>
                      <a:r>
                        <a:rPr lang="en-US" sz="1100" dirty="0">
                          <a:solidFill>
                            <a:srgbClr val="000000"/>
                          </a:solidFill>
                          <a:effectLst/>
                          <a:latin typeface="Calibri" panose="020F0502020204030204" pitchFamily="34" charset="0"/>
                        </a:rPr>
                        <a:t>Res Type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100">
                          <a:solidFill>
                            <a:srgbClr val="000000"/>
                          </a:solidFill>
                          <a:effectLst/>
                          <a:latin typeface="Calibri" panose="020F0502020204030204" pitchFamily="34" charset="0"/>
                        </a:rPr>
                        <a:t>HRL (MW)</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100">
                          <a:solidFill>
                            <a:srgbClr val="000000"/>
                          </a:solidFill>
                          <a:effectLst/>
                          <a:latin typeface="Calibri" panose="020F0502020204030204" pitchFamily="34" charset="0"/>
                        </a:rPr>
                        <a:t>LRL (MW)</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100">
                          <a:solidFill>
                            <a:srgbClr val="000000"/>
                          </a:solidFill>
                          <a:effectLst/>
                          <a:latin typeface="Calibri" panose="020F0502020204030204" pitchFamily="34" charset="0"/>
                        </a:rPr>
                        <a:t>Seasonal LSL (MW)</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100" dirty="0">
                          <a:solidFill>
                            <a:srgbClr val="000000"/>
                          </a:solidFill>
                          <a:effectLst/>
                          <a:latin typeface="Calibri" panose="020F0502020204030204" pitchFamily="34" charset="0"/>
                        </a:rPr>
                        <a:t>Startup Cost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1"/>
                    </a:solidFill>
                  </a:tcPr>
                </a:tc>
                <a:tc>
                  <a:txBody>
                    <a:bodyPr/>
                    <a:lstStyle/>
                    <a:p>
                      <a:pPr marL="0" marR="0" algn="ctr" fontAlgn="t">
                        <a:spcBef>
                          <a:spcPts val="0"/>
                        </a:spcBef>
                        <a:spcAft>
                          <a:spcPts val="0"/>
                        </a:spcAft>
                      </a:pPr>
                      <a:r>
                        <a:rPr lang="en-US" sz="1100" dirty="0">
                          <a:solidFill>
                            <a:srgbClr val="000000"/>
                          </a:solidFill>
                          <a:effectLst/>
                          <a:latin typeface="Calibri" panose="020F0502020204030204" pitchFamily="34" charset="0"/>
                        </a:rPr>
                        <a:t>Min-Energy Price ($/</a:t>
                      </a:r>
                      <a:r>
                        <a:rPr lang="en-US" sz="1100" dirty="0" err="1">
                          <a:solidFill>
                            <a:srgbClr val="000000"/>
                          </a:solidFill>
                          <a:effectLst/>
                          <a:latin typeface="Calibri" panose="020F0502020204030204" pitchFamily="34" charset="0"/>
                        </a:rPr>
                        <a:t>MWh</a:t>
                      </a:r>
                      <a:r>
                        <a:rPr lang="en-US" sz="1100" dirty="0">
                          <a:solidFill>
                            <a:srgbClr val="000000"/>
                          </a:solidFill>
                          <a:effectLst/>
                          <a:latin typeface="Calibri" panose="020F0502020204030204" pitchFamily="34" charset="0"/>
                        </a:rPr>
                        <a: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1"/>
                    </a:solidFill>
                  </a:tcPr>
                </a:tc>
                <a:tc>
                  <a:txBody>
                    <a:bodyPr/>
                    <a:lstStyle/>
                    <a:p>
                      <a:pPr marL="0" marR="0" algn="ctr" fontAlgn="t">
                        <a:spcBef>
                          <a:spcPts val="0"/>
                        </a:spcBef>
                        <a:spcAft>
                          <a:spcPts val="0"/>
                        </a:spcAft>
                      </a:pPr>
                      <a:r>
                        <a:rPr lang="en-US" sz="1100" dirty="0">
                          <a:solidFill>
                            <a:srgbClr val="000000"/>
                          </a:solidFill>
                          <a:effectLst/>
                          <a:latin typeface="Calibri" panose="020F0502020204030204" pitchFamily="34" charset="0"/>
                        </a:rPr>
                        <a:t>Min EOC ($/</a:t>
                      </a:r>
                      <a:r>
                        <a:rPr lang="en-US" sz="1100" dirty="0" err="1">
                          <a:solidFill>
                            <a:srgbClr val="000000"/>
                          </a:solidFill>
                          <a:effectLst/>
                          <a:latin typeface="Calibri" panose="020F0502020204030204" pitchFamily="34" charset="0"/>
                        </a:rPr>
                        <a:t>MWh</a:t>
                      </a:r>
                      <a:r>
                        <a:rPr lang="en-US" sz="1100" dirty="0">
                          <a:solidFill>
                            <a:srgbClr val="000000"/>
                          </a:solidFill>
                          <a:effectLst/>
                          <a:latin typeface="Calibri" panose="020F0502020204030204" pitchFamily="34" charset="0"/>
                        </a:rPr>
                        <a: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1"/>
                    </a:solidFill>
                  </a:tcPr>
                </a:tc>
                <a:tc>
                  <a:txBody>
                    <a:bodyPr/>
                    <a:lstStyle/>
                    <a:p>
                      <a:pPr marL="0" marR="0" algn="ctr" fontAlgn="t">
                        <a:spcBef>
                          <a:spcPts val="0"/>
                        </a:spcBef>
                        <a:spcAft>
                          <a:spcPts val="0"/>
                        </a:spcAft>
                      </a:pPr>
                      <a:r>
                        <a:rPr lang="en-US" sz="1100" dirty="0">
                          <a:solidFill>
                            <a:srgbClr val="000000"/>
                          </a:solidFill>
                          <a:effectLst/>
                          <a:latin typeface="Calibri" panose="020F0502020204030204" pitchFamily="34" charset="0"/>
                        </a:rPr>
                        <a:t>Max EOC ($/</a:t>
                      </a:r>
                      <a:r>
                        <a:rPr lang="en-US" sz="1100" dirty="0" err="1">
                          <a:solidFill>
                            <a:srgbClr val="000000"/>
                          </a:solidFill>
                          <a:effectLst/>
                          <a:latin typeface="Calibri" panose="020F0502020204030204" pitchFamily="34" charset="0"/>
                        </a:rPr>
                        <a:t>MWh</a:t>
                      </a:r>
                      <a:r>
                        <a:rPr lang="en-US" sz="1100" dirty="0">
                          <a:solidFill>
                            <a:srgbClr val="000000"/>
                          </a:solidFill>
                          <a:effectLst/>
                          <a:latin typeface="Calibri" panose="020F0502020204030204" pitchFamily="34" charset="0"/>
                        </a:rPr>
                        <a: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1"/>
                    </a:solidFill>
                  </a:tcPr>
                </a:tc>
                <a:tc>
                  <a:txBody>
                    <a:bodyPr/>
                    <a:lstStyle/>
                    <a:p>
                      <a:pPr marL="0" marR="0" algn="ctr" fontAlgn="t">
                        <a:spcBef>
                          <a:spcPts val="0"/>
                        </a:spcBef>
                        <a:spcAft>
                          <a:spcPts val="0"/>
                        </a:spcAft>
                      </a:pPr>
                      <a:r>
                        <a:rPr lang="en-US" sz="1100" dirty="0">
                          <a:solidFill>
                            <a:srgbClr val="000000"/>
                          </a:solidFill>
                          <a:effectLst/>
                          <a:latin typeface="Calibri" panose="020F0502020204030204" pitchFamily="34" charset="0"/>
                        </a:rPr>
                        <a:t>Single Part Cost ($/</a:t>
                      </a:r>
                      <a:r>
                        <a:rPr lang="en-US" sz="1100" dirty="0" err="1">
                          <a:solidFill>
                            <a:srgbClr val="000000"/>
                          </a:solidFill>
                          <a:effectLst/>
                          <a:latin typeface="Calibri" panose="020F0502020204030204" pitchFamily="34" charset="0"/>
                        </a:rPr>
                        <a:t>MWh</a:t>
                      </a:r>
                      <a:r>
                        <a:rPr lang="en-US" sz="1100" dirty="0">
                          <a:solidFill>
                            <a:srgbClr val="000000"/>
                          </a:solidFill>
                          <a:effectLst/>
                          <a:latin typeface="Calibri" panose="020F0502020204030204" pitchFamily="34" charset="0"/>
                        </a:rPr>
                        <a: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1"/>
                    </a:solidFill>
                  </a:tcPr>
                </a:tc>
              </a:tr>
              <a:tr h="325256">
                <a:tc>
                  <a:txBody>
                    <a:bodyPr/>
                    <a:lstStyle/>
                    <a:p>
                      <a:pPr marL="0" marR="0" fontAlgn="t">
                        <a:spcBef>
                          <a:spcPts val="0"/>
                        </a:spcBef>
                        <a:spcAft>
                          <a:spcPts val="0"/>
                        </a:spcAft>
                      </a:pPr>
                      <a:r>
                        <a:rPr lang="en-US" sz="1100">
                          <a:solidFill>
                            <a:srgbClr val="000000"/>
                          </a:solidFill>
                          <a:effectLst/>
                          <a:latin typeface="Calibri" panose="020F0502020204030204" pitchFamily="34" charset="0"/>
                        </a:rPr>
                        <a:t>SCLE90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54.0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10.0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13.0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  4,322.05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52.39</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30.86</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33.91</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           1,287.26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25256">
                <a:tc>
                  <a:txBody>
                    <a:bodyPr/>
                    <a:lstStyle/>
                    <a:p>
                      <a:pPr marL="0" marR="0" fontAlgn="t">
                        <a:spcBef>
                          <a:spcPts val="0"/>
                        </a:spcBef>
                        <a:spcAft>
                          <a:spcPts val="0"/>
                        </a:spcAft>
                      </a:pPr>
                      <a:r>
                        <a:rPr lang="en-US" sz="1100">
                          <a:solidFill>
                            <a:srgbClr val="000000"/>
                          </a:solidFill>
                          <a:effectLst/>
                          <a:latin typeface="Calibri" panose="020F0502020204030204" pitchFamily="34" charset="0"/>
                        </a:rPr>
                        <a:t>SCLE90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60.0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12.0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  3,448.99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48.85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28.47</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31.05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           1,198.51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25256">
                <a:tc>
                  <a:txBody>
                    <a:bodyPr/>
                    <a:lstStyle/>
                    <a:p>
                      <a:pPr marL="0" marR="0" fontAlgn="t">
                        <a:spcBef>
                          <a:spcPts val="0"/>
                        </a:spcBef>
                        <a:spcAft>
                          <a:spcPts val="0"/>
                        </a:spcAft>
                      </a:pPr>
                      <a:r>
                        <a:rPr lang="en-US" sz="1100">
                          <a:solidFill>
                            <a:srgbClr val="000000"/>
                          </a:solidFill>
                          <a:effectLst/>
                          <a:latin typeface="Calibri" panose="020F0502020204030204" pitchFamily="34" charset="0"/>
                        </a:rPr>
                        <a:t>SCLE90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95.0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41.0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dirty="0">
                          <a:solidFill>
                            <a:srgbClr val="000000"/>
                          </a:solidFill>
                          <a:effectLst/>
                          <a:latin typeface="Calibri" panose="020F0502020204030204" pitchFamily="34" charset="0"/>
                        </a:rPr>
                        <a:t>  6,058.75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56.12</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40.35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41.88</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              647.21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25256">
                <a:tc>
                  <a:txBody>
                    <a:bodyPr/>
                    <a:lstStyle/>
                    <a:p>
                      <a:pPr marL="0" marR="0" fontAlgn="t">
                        <a:spcBef>
                          <a:spcPts val="0"/>
                        </a:spcBef>
                        <a:spcAft>
                          <a:spcPts val="0"/>
                        </a:spcAft>
                      </a:pPr>
                      <a:r>
                        <a:rPr lang="en-US" sz="1100" dirty="0">
                          <a:solidFill>
                            <a:srgbClr val="000000"/>
                          </a:solidFill>
                          <a:effectLst/>
                          <a:latin typeface="Calibri" panose="020F0502020204030204" pitchFamily="34" charset="0"/>
                        </a:rPr>
                        <a:t>DSL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dirty="0">
                          <a:solidFill>
                            <a:srgbClr val="000000"/>
                          </a:solidFill>
                          <a:effectLst/>
                          <a:latin typeface="Calibri" panose="020F0502020204030204" pitchFamily="34" charset="0"/>
                        </a:rPr>
                        <a:t>8.9</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6.0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6.0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dirty="0">
                          <a:solidFill>
                            <a:srgbClr val="000000"/>
                          </a:solidFill>
                          <a:effectLst/>
                          <a:latin typeface="Calibri" panose="020F0502020204030204" pitchFamily="34" charset="0"/>
                        </a:rPr>
                        <a:t>      962.21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39.93</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dirty="0">
                          <a:solidFill>
                            <a:srgbClr val="000000"/>
                          </a:solidFill>
                          <a:effectLst/>
                          <a:latin typeface="Calibri" panose="020F0502020204030204" pitchFamily="34" charset="0"/>
                        </a:rPr>
                        <a:t>34.84</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39.79</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dirty="0">
                          <a:solidFill>
                            <a:srgbClr val="000000"/>
                          </a:solidFill>
                          <a:effectLst/>
                          <a:latin typeface="Calibri" panose="020F0502020204030204" pitchFamily="34" charset="0"/>
                        </a:rPr>
                        <a:t>           1,964.34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bl>
          </a:graphicData>
        </a:graphic>
      </p:graphicFrame>
      <p:sp>
        <p:nvSpPr>
          <p:cNvPr id="5" name="TextBox 4"/>
          <p:cNvSpPr txBox="1"/>
          <p:nvPr/>
        </p:nvSpPr>
        <p:spPr>
          <a:xfrm>
            <a:off x="381000" y="4267200"/>
            <a:ext cx="7543800" cy="923330"/>
          </a:xfrm>
          <a:prstGeom prst="rect">
            <a:avLst/>
          </a:prstGeom>
          <a:noFill/>
        </p:spPr>
        <p:txBody>
          <a:bodyPr wrap="square" rtlCol="0">
            <a:spAutoFit/>
          </a:bodyPr>
          <a:lstStyle/>
          <a:p>
            <a:r>
              <a:rPr lang="en-US" dirty="0" smtClean="0"/>
              <a:t>NOTE: Min EOC will be equal to the production EOC if the Resource was self committed in production and the EOC value is lower</a:t>
            </a:r>
          </a:p>
          <a:p>
            <a:r>
              <a:rPr lang="en-US" dirty="0" smtClean="0"/>
              <a:t> </a:t>
            </a:r>
            <a:endParaRPr lang="en-US" dirty="0"/>
          </a:p>
        </p:txBody>
      </p:sp>
    </p:spTree>
    <p:extLst>
      <p:ext uri="{BB962C8B-B14F-4D97-AF65-F5344CB8AC3E}">
        <p14:creationId xmlns:p14="http://schemas.microsoft.com/office/powerpoint/2010/main" val="36738299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Other Assumptions – Days Analyzed</a:t>
            </a:r>
            <a:endParaRPr lang="en-US" b="1" dirty="0">
              <a:solidFill>
                <a:schemeClr val="accent1"/>
              </a:solidFill>
            </a:endParaRPr>
          </a:p>
        </p:txBody>
      </p:sp>
      <p:sp>
        <p:nvSpPr>
          <p:cNvPr id="3" name="Content Placeholder 2"/>
          <p:cNvSpPr>
            <a:spLocks noGrp="1"/>
          </p:cNvSpPr>
          <p:nvPr>
            <p:ph idx="1"/>
          </p:nvPr>
        </p:nvSpPr>
        <p:spPr>
          <a:xfrm>
            <a:off x="152400" y="990600"/>
            <a:ext cx="8534400" cy="5486400"/>
          </a:xfrm>
        </p:spPr>
        <p:txBody>
          <a:bodyPr/>
          <a:lstStyle/>
          <a:p>
            <a:pPr lvl="1">
              <a:lnSpc>
                <a:spcPct val="150000"/>
              </a:lnSpc>
              <a:buFont typeface="Arial" panose="020B0604020202020204" pitchFamily="34" charset="0"/>
              <a:buChar char="•"/>
            </a:pPr>
            <a:r>
              <a:rPr lang="en-US" sz="1800" dirty="0" smtClean="0"/>
              <a:t>The Capacity from all Fast Responding Resources is considered online in MIRTM study runs; this has the impact of changing the Operating Reserve Demand Curve (ORDC) calculation slightly; however, the resource capacity is only shifted from offline to online.</a:t>
            </a:r>
          </a:p>
          <a:p>
            <a:pPr lvl="1">
              <a:lnSpc>
                <a:spcPct val="150000"/>
              </a:lnSpc>
              <a:buFont typeface="Arial" panose="020B0604020202020204" pitchFamily="34" charset="0"/>
              <a:buChar char="•"/>
            </a:pPr>
            <a:endParaRPr lang="en-US" sz="1800" dirty="0" smtClean="0"/>
          </a:p>
          <a:p>
            <a:pPr lvl="1">
              <a:lnSpc>
                <a:spcPct val="150000"/>
              </a:lnSpc>
              <a:buFont typeface="Arial" panose="020B0604020202020204" pitchFamily="34" charset="0"/>
              <a:buChar char="•"/>
            </a:pPr>
            <a:r>
              <a:rPr lang="en-US" sz="1800" dirty="0" smtClean="0"/>
              <a:t>The </a:t>
            </a:r>
            <a:r>
              <a:rPr lang="en-US" sz="1800" dirty="0" smtClean="0"/>
              <a:t>Block Load Resources are considered “new” Resources for MIRTM which increases the RTOLCAP and shifts the curve to the right by 366MW.</a:t>
            </a:r>
          </a:p>
          <a:p>
            <a:pPr lvl="1">
              <a:lnSpc>
                <a:spcPct val="150000"/>
              </a:lnSpc>
              <a:buFont typeface="Arial" panose="020B0604020202020204" pitchFamily="34" charset="0"/>
              <a:buChar char="•"/>
            </a:pPr>
            <a:endParaRPr lang="en-US" sz="1800" dirty="0" smtClean="0"/>
          </a:p>
          <a:p>
            <a:pPr lvl="1">
              <a:lnSpc>
                <a:spcPct val="150000"/>
              </a:lnSpc>
              <a:buFont typeface="Arial" panose="020B0604020202020204" pitchFamily="34" charset="0"/>
              <a:buChar char="•"/>
            </a:pPr>
            <a:r>
              <a:rPr lang="en-US" sz="1800" dirty="0" smtClean="0"/>
              <a:t>The </a:t>
            </a:r>
            <a:r>
              <a:rPr lang="en-US" sz="1800" dirty="0" smtClean="0"/>
              <a:t>Reliability Deployment Price Adder in MIRTM treats the deployment by ERCOT as a “deployment event” therefore MIRTM may find a RTDP when Production and Sequential SCED did not. </a:t>
            </a:r>
          </a:p>
          <a:p>
            <a:pPr lvl="1">
              <a:lnSpc>
                <a:spcPct val="150000"/>
              </a:lnSpc>
              <a:buFont typeface="Arial" panose="020B0604020202020204" pitchFamily="34" charset="0"/>
              <a:buChar char="•"/>
            </a:pPr>
            <a:endParaRPr lang="en-US" sz="1800" dirty="0" smtClean="0"/>
          </a:p>
          <a:p>
            <a:pPr lvl="1">
              <a:lnSpc>
                <a:spcPct val="150000"/>
              </a:lnSpc>
              <a:buFont typeface="Arial" panose="020B0604020202020204" pitchFamily="34" charset="0"/>
              <a:buChar char="•"/>
            </a:pPr>
            <a:endParaRPr lang="en-US" sz="20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44</a:t>
            </a:fld>
            <a:endParaRPr lang="en-US"/>
          </a:p>
        </p:txBody>
      </p:sp>
    </p:spTree>
    <p:extLst>
      <p:ext uri="{BB962C8B-B14F-4D97-AF65-F5344CB8AC3E}">
        <p14:creationId xmlns:p14="http://schemas.microsoft.com/office/powerpoint/2010/main" val="21982342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August 13, 2015</a:t>
            </a:r>
            <a:br>
              <a:rPr lang="en-US" b="1" dirty="0" smtClean="0">
                <a:solidFill>
                  <a:schemeClr val="accent1"/>
                </a:solidFill>
              </a:rPr>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45</a:t>
            </a:fld>
            <a:endParaRPr lang="en-US"/>
          </a:p>
        </p:txBody>
      </p:sp>
      <p:graphicFrame>
        <p:nvGraphicFramePr>
          <p:cNvPr id="6" name="Chart 5"/>
          <p:cNvGraphicFramePr>
            <a:graphicFrameLocks noGrp="1"/>
          </p:cNvGraphicFramePr>
          <p:nvPr>
            <p:extLst>
              <p:ext uri="{D42A27DB-BD31-4B8C-83A1-F6EECF244321}">
                <p14:modId xmlns:p14="http://schemas.microsoft.com/office/powerpoint/2010/main" val="2690690440"/>
              </p:ext>
            </p:extLst>
          </p:nvPr>
        </p:nvGraphicFramePr>
        <p:xfrm>
          <a:off x="614362" y="914400"/>
          <a:ext cx="8148638"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74420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56519" y="685800"/>
            <a:ext cx="7777881" cy="5632259"/>
          </a:xfrm>
          <a:prstGeom prst="rect">
            <a:avLst/>
          </a:prstGeom>
        </p:spPr>
      </p:pic>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August 13, 2015</a:t>
            </a:r>
            <a:br>
              <a:rPr lang="en-US" b="1" dirty="0" smtClean="0">
                <a:solidFill>
                  <a:schemeClr val="accent1"/>
                </a:solidFill>
              </a:rPr>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46</a:t>
            </a:fld>
            <a:endParaRPr lang="en-US"/>
          </a:p>
        </p:txBody>
      </p:sp>
      <p:sp>
        <p:nvSpPr>
          <p:cNvPr id="17" name="TextBox 16"/>
          <p:cNvSpPr txBox="1"/>
          <p:nvPr/>
        </p:nvSpPr>
        <p:spPr>
          <a:xfrm>
            <a:off x="2819400" y="1905000"/>
            <a:ext cx="3117273" cy="600164"/>
          </a:xfrm>
          <a:prstGeom prst="rect">
            <a:avLst/>
          </a:prstGeom>
          <a:solidFill>
            <a:schemeClr val="bg1"/>
          </a:solidFill>
          <a:ln>
            <a:solidFill>
              <a:schemeClr val="tx1"/>
            </a:solidFill>
          </a:ln>
        </p:spPr>
        <p:txBody>
          <a:bodyPr wrap="square" rtlCol="0" anchor="ctr">
            <a:spAutoFit/>
          </a:bodyPr>
          <a:lstStyle/>
          <a:p>
            <a:pPr algn="ctr"/>
            <a:r>
              <a:rPr lang="en-US" sz="1100" dirty="0"/>
              <a:t>Changes in ORDC price adders due to NCLRRRS calculation change in </a:t>
            </a:r>
            <a:r>
              <a:rPr lang="en-US" sz="1100" dirty="0" smtClean="0"/>
              <a:t>Seq. </a:t>
            </a:r>
            <a:r>
              <a:rPr lang="en-US" sz="1100" dirty="0"/>
              <a:t>SCED (NPC-LPC</a:t>
            </a:r>
            <a:r>
              <a:rPr lang="en-US" sz="1100" dirty="0" smtClean="0"/>
              <a:t>)</a:t>
            </a:r>
            <a:endParaRPr lang="en-US" sz="1100" dirty="0"/>
          </a:p>
        </p:txBody>
      </p:sp>
      <p:sp>
        <p:nvSpPr>
          <p:cNvPr id="19" name="TextBox 18"/>
          <p:cNvSpPr txBox="1"/>
          <p:nvPr/>
        </p:nvSpPr>
        <p:spPr>
          <a:xfrm>
            <a:off x="4817529" y="2807173"/>
            <a:ext cx="1811872" cy="774227"/>
          </a:xfrm>
          <a:prstGeom prst="rect">
            <a:avLst/>
          </a:prstGeom>
          <a:solidFill>
            <a:schemeClr val="bg1"/>
          </a:solidFill>
          <a:ln>
            <a:solidFill>
              <a:schemeClr val="tx1"/>
            </a:solidFill>
          </a:ln>
        </p:spPr>
        <p:txBody>
          <a:bodyPr wrap="square" rtlCol="0" anchor="ctr">
            <a:spAutoFit/>
          </a:bodyPr>
          <a:lstStyle/>
          <a:p>
            <a:pPr algn="ctr"/>
            <a:r>
              <a:rPr lang="en-US" sz="1100" dirty="0" smtClean="0"/>
              <a:t>Changes in ORDC price adders due to 366 MW of new Blocky Load capacity in RTOLCAP</a:t>
            </a:r>
            <a:endParaRPr lang="en-US" sz="1100" dirty="0"/>
          </a:p>
        </p:txBody>
      </p:sp>
      <p:sp>
        <p:nvSpPr>
          <p:cNvPr id="14" name="TextBox 13"/>
          <p:cNvSpPr txBox="1"/>
          <p:nvPr/>
        </p:nvSpPr>
        <p:spPr>
          <a:xfrm>
            <a:off x="7300774" y="2981236"/>
            <a:ext cx="1423615" cy="600164"/>
          </a:xfrm>
          <a:prstGeom prst="rect">
            <a:avLst/>
          </a:prstGeom>
          <a:solidFill>
            <a:schemeClr val="bg1"/>
          </a:solidFill>
          <a:ln>
            <a:solidFill>
              <a:schemeClr val="tx1"/>
            </a:solidFill>
          </a:ln>
        </p:spPr>
        <p:txBody>
          <a:bodyPr wrap="square" rtlCol="0" anchor="ctr">
            <a:spAutoFit/>
          </a:bodyPr>
          <a:lstStyle/>
          <a:p>
            <a:pPr algn="ctr"/>
            <a:r>
              <a:rPr lang="en-US" sz="1100" dirty="0" smtClean="0"/>
              <a:t>Impact of high price interval separated for all 4 scenarios</a:t>
            </a:r>
            <a:endParaRPr lang="en-US" sz="1100" dirty="0"/>
          </a:p>
        </p:txBody>
      </p:sp>
      <p:cxnSp>
        <p:nvCxnSpPr>
          <p:cNvPr id="18" name="Straight Arrow Connector 17"/>
          <p:cNvCxnSpPr/>
          <p:nvPr/>
        </p:nvCxnSpPr>
        <p:spPr>
          <a:xfrm flipH="1">
            <a:off x="8001000" y="3581400"/>
            <a:ext cx="533400" cy="990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2667000" y="2505164"/>
            <a:ext cx="476809" cy="10762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3155086" y="2505164"/>
            <a:ext cx="364242" cy="15334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H="1">
            <a:off x="5723465" y="3581400"/>
            <a:ext cx="42490" cy="762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5765955" y="3581400"/>
            <a:ext cx="1344830" cy="571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87798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August 13, 2015</a:t>
            </a:r>
            <a:br>
              <a:rPr lang="en-US" b="1" dirty="0" smtClean="0">
                <a:solidFill>
                  <a:schemeClr val="accent1"/>
                </a:solidFill>
              </a:rPr>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47</a:t>
            </a:fld>
            <a:endParaRPr lang="en-US"/>
          </a:p>
        </p:txBody>
      </p:sp>
      <p:graphicFrame>
        <p:nvGraphicFramePr>
          <p:cNvPr id="7" name="Chart 6"/>
          <p:cNvGraphicFramePr>
            <a:graphicFrameLocks noGrp="1"/>
          </p:cNvGraphicFramePr>
          <p:nvPr>
            <p:extLst>
              <p:ext uri="{D42A27DB-BD31-4B8C-83A1-F6EECF244321}">
                <p14:modId xmlns:p14="http://schemas.microsoft.com/office/powerpoint/2010/main" val="1090835088"/>
              </p:ext>
            </p:extLst>
          </p:nvPr>
        </p:nvGraphicFramePr>
        <p:xfrm>
          <a:off x="413117" y="875981"/>
          <a:ext cx="8216412" cy="54981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5869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a:t>
            </a:r>
            <a:r>
              <a:rPr lang="en-US" dirty="0"/>
              <a:t>13, 2015 – </a:t>
            </a:r>
            <a:r>
              <a:rPr lang="en-US" dirty="0" smtClean="0"/>
              <a:t>HDL-GTBD</a:t>
            </a:r>
            <a:r>
              <a:rPr lang="en-US" dirty="0"/>
              <a:t> </a:t>
            </a:r>
            <a:r>
              <a:rPr lang="en-US" dirty="0" smtClean="0"/>
              <a:t>&amp; Price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48</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794117"/>
            <a:ext cx="7772400" cy="5829300"/>
          </a:xfrm>
          <a:prstGeom prst="rect">
            <a:avLst/>
          </a:prstGeom>
        </p:spPr>
      </p:pic>
    </p:spTree>
    <p:extLst>
      <p:ext uri="{BB962C8B-B14F-4D97-AF65-F5344CB8AC3E}">
        <p14:creationId xmlns:p14="http://schemas.microsoft.com/office/powerpoint/2010/main" val="39878731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a:t>
            </a:r>
            <a:r>
              <a:rPr lang="en-US" dirty="0"/>
              <a:t>13, 2015 – </a:t>
            </a:r>
            <a:r>
              <a:rPr lang="en-US" dirty="0" smtClean="0"/>
              <a:t>HDL-GTBD</a:t>
            </a:r>
            <a:r>
              <a:rPr lang="en-US" dirty="0"/>
              <a:t> </a:t>
            </a:r>
            <a:r>
              <a:rPr lang="en-US" dirty="0" smtClean="0"/>
              <a:t>&amp; Price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861219"/>
            <a:ext cx="7467600" cy="5600700"/>
          </a:xfrm>
          <a:prstGeom prst="rect">
            <a:avLst/>
          </a:prstGeom>
        </p:spPr>
      </p:pic>
      <p:sp>
        <p:nvSpPr>
          <p:cNvPr id="6" name="TextBox 5"/>
          <p:cNvSpPr txBox="1"/>
          <p:nvPr/>
        </p:nvSpPr>
        <p:spPr>
          <a:xfrm>
            <a:off x="3962400" y="1524000"/>
            <a:ext cx="1647022" cy="553998"/>
          </a:xfrm>
          <a:prstGeom prst="rect">
            <a:avLst/>
          </a:prstGeom>
          <a:solidFill>
            <a:schemeClr val="bg1"/>
          </a:solidFill>
          <a:ln>
            <a:solidFill>
              <a:schemeClr val="tx1"/>
            </a:solidFill>
          </a:ln>
        </p:spPr>
        <p:txBody>
          <a:bodyPr wrap="square" rtlCol="0" anchor="ctr">
            <a:spAutoFit/>
          </a:bodyPr>
          <a:lstStyle/>
          <a:p>
            <a:pPr algn="ctr"/>
            <a:r>
              <a:rPr lang="en-US" sz="1000" dirty="0" smtClean="0"/>
              <a:t>Cause for price spike at 14:20 in MIRTM 3PO explained on next slide</a:t>
            </a:r>
            <a:endParaRPr lang="en-US" sz="1000" dirty="0"/>
          </a:p>
        </p:txBody>
      </p:sp>
    </p:spTree>
    <p:extLst>
      <p:ext uri="{BB962C8B-B14F-4D97-AF65-F5344CB8AC3E}">
        <p14:creationId xmlns:p14="http://schemas.microsoft.com/office/powerpoint/2010/main" val="177069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382000" cy="5334000"/>
          </a:xfrm>
        </p:spPr>
        <p:txBody>
          <a:bodyPr>
            <a:normAutofit fontScale="62500" lnSpcReduction="20000"/>
          </a:bodyPr>
          <a:lstStyle/>
          <a:p>
            <a:r>
              <a:rPr lang="en-US" dirty="0" smtClean="0"/>
              <a:t>MIRTM would extend the Real-Time Market’s study period (time horizon) from the current 5-minute interval to </a:t>
            </a:r>
            <a:r>
              <a:rPr lang="en-US" dirty="0"/>
              <a:t>X </a:t>
            </a:r>
            <a:r>
              <a:rPr lang="en-US" dirty="0" smtClean="0"/>
              <a:t>minutes in the future</a:t>
            </a:r>
          </a:p>
          <a:p>
            <a:pPr lvl="1"/>
            <a:r>
              <a:rPr lang="en-US" dirty="0"/>
              <a:t>Currently, ERCOT contemplates a 30-minute </a:t>
            </a:r>
            <a:r>
              <a:rPr lang="en-US" dirty="0" smtClean="0"/>
              <a:t>study period</a:t>
            </a:r>
            <a:endParaRPr lang="en-US" dirty="0"/>
          </a:p>
          <a:p>
            <a:pPr lvl="1"/>
            <a:r>
              <a:rPr lang="en-US" dirty="0" smtClean="0"/>
              <a:t>This study period would be divided into 5 minute intervals</a:t>
            </a:r>
          </a:p>
          <a:p>
            <a:r>
              <a:rPr lang="en-US" dirty="0" smtClean="0"/>
              <a:t>MIRTM </a:t>
            </a:r>
            <a:r>
              <a:rPr lang="en-US" dirty="0"/>
              <a:t>will commit and dispatch Resources in any of the intervals during the study period while considering costs and temporal constraints </a:t>
            </a:r>
            <a:endParaRPr lang="en-US" dirty="0" smtClean="0"/>
          </a:p>
          <a:p>
            <a:r>
              <a:rPr lang="en-US" dirty="0" smtClean="0"/>
              <a:t>The longer horizon enables more efficient dispatch of current fleet of Resources</a:t>
            </a:r>
          </a:p>
          <a:p>
            <a:r>
              <a:rPr lang="en-US" dirty="0" smtClean="0"/>
              <a:t>Additionally, MIRTM could open the Real Time market to different Resource types, including:</a:t>
            </a:r>
            <a:endParaRPr lang="en-US" dirty="0"/>
          </a:p>
          <a:p>
            <a:pPr lvl="1"/>
            <a:r>
              <a:rPr lang="en-US" dirty="0">
                <a:solidFill>
                  <a:prstClr val="black"/>
                </a:solidFill>
              </a:rPr>
              <a:t>Generators that are fast-responding, but not fast enough for the current 5-minute SCED</a:t>
            </a:r>
          </a:p>
          <a:p>
            <a:pPr lvl="1"/>
            <a:r>
              <a:rPr lang="en-US" dirty="0" smtClean="0"/>
              <a:t>‘Blocky’ resources such as DR that is either on or off</a:t>
            </a:r>
          </a:p>
          <a:p>
            <a:pPr lvl="1"/>
            <a:r>
              <a:rPr lang="en-US" dirty="0" smtClean="0"/>
              <a:t>Resources with temporal constraints including:</a:t>
            </a:r>
          </a:p>
          <a:p>
            <a:pPr lvl="2"/>
            <a:r>
              <a:rPr lang="en-US" dirty="0" smtClean="0"/>
              <a:t>Ramp period &gt;5 minutes</a:t>
            </a:r>
          </a:p>
          <a:p>
            <a:pPr lvl="2"/>
            <a:r>
              <a:rPr lang="en-US" dirty="0" smtClean="0"/>
              <a:t>Minimum run time</a:t>
            </a:r>
          </a:p>
          <a:p>
            <a:pPr lvl="2"/>
            <a:r>
              <a:rPr lang="en-US" dirty="0" smtClean="0"/>
              <a:t>Maximum run time</a:t>
            </a:r>
          </a:p>
          <a:p>
            <a:pPr lvl="2"/>
            <a:r>
              <a:rPr lang="en-US" dirty="0" smtClean="0"/>
              <a:t>Return-to-service time</a:t>
            </a:r>
            <a:endParaRPr lang="en-US" dirty="0"/>
          </a:p>
          <a:p>
            <a:endParaRPr lang="en-US" dirty="0" smtClean="0"/>
          </a:p>
          <a:p>
            <a:endParaRPr lang="en-US" dirty="0"/>
          </a:p>
        </p:txBody>
      </p:sp>
      <p:sp>
        <p:nvSpPr>
          <p:cNvPr id="3" name="Title 2"/>
          <p:cNvSpPr>
            <a:spLocks noGrp="1"/>
          </p:cNvSpPr>
          <p:nvPr>
            <p:ph type="title"/>
          </p:nvPr>
        </p:nvSpPr>
        <p:spPr/>
        <p:txBody>
          <a:bodyPr/>
          <a:lstStyle/>
          <a:p>
            <a:pPr algn="l"/>
            <a:r>
              <a:rPr lang="en-US" sz="2800" b="1" dirty="0" smtClean="0"/>
              <a:t>How it would work</a:t>
            </a:r>
            <a:endParaRPr lang="en-US" sz="2800" b="1" dirty="0"/>
          </a:p>
        </p:txBody>
      </p:sp>
    </p:spTree>
    <p:extLst>
      <p:ext uri="{BB962C8B-B14F-4D97-AF65-F5344CB8AC3E}">
        <p14:creationId xmlns:p14="http://schemas.microsoft.com/office/powerpoint/2010/main" val="16024651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20687" y="2002175"/>
            <a:ext cx="6102625" cy="4170025"/>
          </a:xfrm>
          <a:prstGeom prst="rect">
            <a:avLst/>
          </a:prstGeom>
        </p:spPr>
      </p:pic>
      <p:sp>
        <p:nvSpPr>
          <p:cNvPr id="2" name="Title 1"/>
          <p:cNvSpPr>
            <a:spLocks noGrp="1"/>
          </p:cNvSpPr>
          <p:nvPr>
            <p:ph type="title"/>
          </p:nvPr>
        </p:nvSpPr>
        <p:spPr/>
        <p:txBody>
          <a:bodyPr/>
          <a:lstStyle/>
          <a:p>
            <a:r>
              <a:rPr lang="en-US" dirty="0" smtClean="0"/>
              <a:t>August </a:t>
            </a:r>
            <a:r>
              <a:rPr lang="en-US" dirty="0"/>
              <a:t>13, </a:t>
            </a:r>
            <a:r>
              <a:rPr lang="en-US" dirty="0" smtClean="0"/>
              <a:t>2015</a:t>
            </a:r>
            <a:endParaRPr lang="en-US" dirty="0">
              <a:solidFill>
                <a:srgbClr val="FF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50</a:t>
            </a:fld>
            <a:endParaRPr lang="en-US"/>
          </a:p>
        </p:txBody>
      </p:sp>
      <p:sp>
        <p:nvSpPr>
          <p:cNvPr id="7" name="Content Placeholder 2"/>
          <p:cNvSpPr>
            <a:spLocks noGrp="1"/>
          </p:cNvSpPr>
          <p:nvPr>
            <p:ph idx="1"/>
          </p:nvPr>
        </p:nvSpPr>
        <p:spPr>
          <a:xfrm>
            <a:off x="381000" y="1052465"/>
            <a:ext cx="8458200" cy="5043535"/>
          </a:xfrm>
        </p:spPr>
        <p:txBody>
          <a:bodyPr/>
          <a:lstStyle/>
          <a:p>
            <a:pPr lvl="1">
              <a:lnSpc>
                <a:spcPct val="150000"/>
              </a:lnSpc>
              <a:buFont typeface="Arial" panose="020B0604020202020204" pitchFamily="34" charset="0"/>
              <a:buChar char="•"/>
            </a:pPr>
            <a:r>
              <a:rPr lang="en-US" sz="1800" dirty="0" smtClean="0"/>
              <a:t>MIRTM </a:t>
            </a:r>
            <a:r>
              <a:rPr lang="en-US" sz="1800" dirty="0"/>
              <a:t>3PO had a </a:t>
            </a:r>
            <a:r>
              <a:rPr lang="en-US" sz="1800" dirty="0" smtClean="0"/>
              <a:t>spike due to a combination of a unit tripping (~160 MW) and missed </a:t>
            </a:r>
            <a:r>
              <a:rPr lang="en-US" sz="1800" smtClean="0"/>
              <a:t>load forecast</a:t>
            </a:r>
            <a:endParaRPr lang="en-US" sz="1800" dirty="0"/>
          </a:p>
        </p:txBody>
      </p:sp>
      <p:sp>
        <p:nvSpPr>
          <p:cNvPr id="11" name="Left Brace 10"/>
          <p:cNvSpPr/>
          <p:nvPr/>
        </p:nvSpPr>
        <p:spPr>
          <a:xfrm rot="5400000">
            <a:off x="5758305" y="3766694"/>
            <a:ext cx="294387" cy="1142999"/>
          </a:xfrm>
          <a:prstGeom prst="leftBrace">
            <a:avLst>
              <a:gd name="adj1" fmla="val 8333"/>
              <a:gd name="adj2" fmla="val 5070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2" name="TextBox 11"/>
          <p:cNvSpPr txBox="1"/>
          <p:nvPr/>
        </p:nvSpPr>
        <p:spPr>
          <a:xfrm>
            <a:off x="4434288" y="3049621"/>
            <a:ext cx="1799422" cy="938719"/>
          </a:xfrm>
          <a:prstGeom prst="rect">
            <a:avLst/>
          </a:prstGeom>
          <a:solidFill>
            <a:schemeClr val="bg1"/>
          </a:solidFill>
          <a:ln>
            <a:solidFill>
              <a:schemeClr val="tx1"/>
            </a:solidFill>
          </a:ln>
        </p:spPr>
        <p:txBody>
          <a:bodyPr wrap="square" rtlCol="0" anchor="ctr">
            <a:spAutoFit/>
          </a:bodyPr>
          <a:lstStyle/>
          <a:p>
            <a:pPr algn="ctr"/>
            <a:r>
              <a:rPr lang="en-US" sz="1100" dirty="0" smtClean="0"/>
              <a:t>By waiting until the last minute, binding QSGR commitments were not made in this time frame due to forecast decrease</a:t>
            </a:r>
            <a:endParaRPr lang="en-US" sz="1100" dirty="0"/>
          </a:p>
        </p:txBody>
      </p:sp>
      <p:cxnSp>
        <p:nvCxnSpPr>
          <p:cNvPr id="22" name="Straight Connector 21"/>
          <p:cNvCxnSpPr>
            <a:stCxn id="12" idx="2"/>
            <a:endCxn id="11" idx="1"/>
          </p:cNvCxnSpPr>
          <p:nvPr/>
        </p:nvCxnSpPr>
        <p:spPr>
          <a:xfrm>
            <a:off x="5333999" y="3988340"/>
            <a:ext cx="563430" cy="202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9819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915400" cy="518318"/>
          </a:xfrm>
        </p:spPr>
        <p:txBody>
          <a:bodyPr/>
          <a:lstStyle/>
          <a:p>
            <a:r>
              <a:rPr lang="en-US" dirty="0" smtClean="0"/>
              <a:t>August </a:t>
            </a:r>
            <a:r>
              <a:rPr lang="en-US" dirty="0"/>
              <a:t>13, 2015 </a:t>
            </a:r>
            <a:r>
              <a:rPr lang="en-US" dirty="0" smtClean="0"/>
              <a:t>– Commitment Summary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51</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61219"/>
            <a:ext cx="7467600" cy="5600700"/>
          </a:xfrm>
          <a:prstGeom prst="rect">
            <a:avLst/>
          </a:prstGeom>
        </p:spPr>
      </p:pic>
    </p:spTree>
    <p:extLst>
      <p:ext uri="{BB962C8B-B14F-4D97-AF65-F5344CB8AC3E}">
        <p14:creationId xmlns:p14="http://schemas.microsoft.com/office/powerpoint/2010/main" val="34917531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915400" cy="518318"/>
          </a:xfrm>
        </p:spPr>
        <p:txBody>
          <a:bodyPr/>
          <a:lstStyle/>
          <a:p>
            <a:r>
              <a:rPr lang="en-US" dirty="0" smtClean="0"/>
              <a:t>August </a:t>
            </a:r>
            <a:r>
              <a:rPr lang="en-US" dirty="0"/>
              <a:t>13, 2015 </a:t>
            </a:r>
            <a:r>
              <a:rPr lang="en-US" dirty="0" smtClean="0"/>
              <a:t>– Commitment Summary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52</a:t>
            </a:fld>
            <a:endParaRPr lang="en-US"/>
          </a:p>
        </p:txBody>
      </p:sp>
      <p:sp>
        <p:nvSpPr>
          <p:cNvPr id="6" name="TextBox 5"/>
          <p:cNvSpPr txBox="1"/>
          <p:nvPr/>
        </p:nvSpPr>
        <p:spPr>
          <a:xfrm>
            <a:off x="1600200" y="1905000"/>
            <a:ext cx="1819275" cy="553998"/>
          </a:xfrm>
          <a:prstGeom prst="rect">
            <a:avLst/>
          </a:prstGeom>
          <a:solidFill>
            <a:schemeClr val="bg1"/>
          </a:solidFill>
          <a:ln>
            <a:solidFill>
              <a:schemeClr val="tx1"/>
            </a:solidFill>
          </a:ln>
        </p:spPr>
        <p:txBody>
          <a:bodyPr wrap="square" rtlCol="0" anchor="ctr">
            <a:spAutoFit/>
          </a:bodyPr>
          <a:lstStyle/>
          <a:p>
            <a:pPr algn="ctr"/>
            <a:r>
              <a:rPr lang="en-US" sz="1000" dirty="0" smtClean="0"/>
              <a:t>Tighter QSGR commitment with MIRTM 3PO than with production self-commitment</a:t>
            </a:r>
            <a:endParaRPr lang="en-US" sz="1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762000"/>
            <a:ext cx="7924800" cy="5943600"/>
          </a:xfrm>
          <a:prstGeom prst="rect">
            <a:avLst/>
          </a:prstGeom>
        </p:spPr>
      </p:pic>
    </p:spTree>
    <p:extLst>
      <p:ext uri="{BB962C8B-B14F-4D97-AF65-F5344CB8AC3E}">
        <p14:creationId xmlns:p14="http://schemas.microsoft.com/office/powerpoint/2010/main" val="14988727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a:t>
            </a:r>
            <a:r>
              <a:rPr lang="en-US" dirty="0"/>
              <a:t>13, 2015 – </a:t>
            </a:r>
            <a:r>
              <a:rPr lang="en-US" dirty="0" smtClean="0"/>
              <a:t>Cost and Revenue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89794"/>
            <a:ext cx="7391400" cy="5543550"/>
          </a:xfrm>
          <a:prstGeom prst="rect">
            <a:avLst/>
          </a:prstGeom>
        </p:spPr>
      </p:pic>
    </p:spTree>
    <p:extLst>
      <p:ext uri="{BB962C8B-B14F-4D97-AF65-F5344CB8AC3E}">
        <p14:creationId xmlns:p14="http://schemas.microsoft.com/office/powerpoint/2010/main" val="5791024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a:t>
            </a:r>
            <a:r>
              <a:rPr lang="en-US" dirty="0"/>
              <a:t>13, 2015 – </a:t>
            </a:r>
            <a:r>
              <a:rPr lang="en-US" dirty="0" smtClean="0"/>
              <a:t>Cost and Revenue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17588"/>
            <a:ext cx="7391400" cy="5543550"/>
          </a:xfrm>
          <a:prstGeom prst="rect">
            <a:avLst/>
          </a:prstGeom>
        </p:spPr>
      </p:pic>
    </p:spTree>
    <p:extLst>
      <p:ext uri="{BB962C8B-B14F-4D97-AF65-F5344CB8AC3E}">
        <p14:creationId xmlns:p14="http://schemas.microsoft.com/office/powerpoint/2010/main" val="2191354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for Load Resource participation</a:t>
            </a:r>
            <a:endParaRPr lang="en-US" dirty="0"/>
          </a:p>
        </p:txBody>
      </p:sp>
      <p:sp>
        <p:nvSpPr>
          <p:cNvPr id="3" name="Content Placeholder 2"/>
          <p:cNvSpPr>
            <a:spLocks noGrp="1"/>
          </p:cNvSpPr>
          <p:nvPr>
            <p:ph idx="1"/>
          </p:nvPr>
        </p:nvSpPr>
        <p:spPr>
          <a:xfrm>
            <a:off x="304800" y="990600"/>
            <a:ext cx="8534400" cy="5496889"/>
          </a:xfrm>
        </p:spPr>
        <p:txBody>
          <a:bodyPr wrap="square">
            <a:normAutofit/>
          </a:bodyPr>
          <a:lstStyle/>
          <a:p>
            <a:r>
              <a:rPr lang="en-US" sz="2400" dirty="0" smtClean="0"/>
              <a:t>Temporal constraints are important:</a:t>
            </a:r>
          </a:p>
          <a:p>
            <a:pPr lvl="1"/>
            <a:r>
              <a:rPr lang="en-US" sz="2400" dirty="0" smtClean="0"/>
              <a:t>Ramp Period (time needed to curtail) plus Minimum </a:t>
            </a:r>
            <a:r>
              <a:rPr lang="en-US" sz="2400" dirty="0"/>
              <a:t>R</a:t>
            </a:r>
            <a:r>
              <a:rPr lang="en-US" sz="2400" dirty="0" smtClean="0"/>
              <a:t>un </a:t>
            </a:r>
            <a:r>
              <a:rPr lang="en-US" sz="2400" dirty="0"/>
              <a:t>T</a:t>
            </a:r>
            <a:r>
              <a:rPr lang="en-US" sz="2400" dirty="0" smtClean="0"/>
              <a:t>ime (minimum curtailment time) must be less than or equal to the </a:t>
            </a:r>
            <a:r>
              <a:rPr lang="en-US" sz="2400" dirty="0"/>
              <a:t>MIRTM study period </a:t>
            </a:r>
            <a:r>
              <a:rPr lang="en-US" sz="2400" dirty="0" smtClean="0"/>
              <a:t>(30 minutes)</a:t>
            </a:r>
          </a:p>
          <a:p>
            <a:endParaRPr lang="en-US" sz="2400" dirty="0" smtClean="0"/>
          </a:p>
          <a:p>
            <a:r>
              <a:rPr lang="en-US" sz="2400" dirty="0" smtClean="0"/>
              <a:t>Committed </a:t>
            </a:r>
            <a:r>
              <a:rPr lang="en-US" sz="2400" dirty="0"/>
              <a:t>LR </a:t>
            </a:r>
            <a:r>
              <a:rPr lang="en-US" sz="2400" dirty="0" smtClean="0"/>
              <a:t>would be eligible </a:t>
            </a:r>
            <a:r>
              <a:rPr lang="en-US" sz="2400" dirty="0"/>
              <a:t>to receive make-whole payment if the binding prices are lower than their submitted </a:t>
            </a:r>
            <a:r>
              <a:rPr lang="en-US" sz="2400" dirty="0" smtClean="0"/>
              <a:t>bid-to-buy </a:t>
            </a:r>
            <a:r>
              <a:rPr lang="en-US" sz="2400" dirty="0"/>
              <a:t>over the </a:t>
            </a:r>
            <a:r>
              <a:rPr lang="en-US" sz="2400" dirty="0" smtClean="0"/>
              <a:t>commitment period</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Tree>
    <p:extLst>
      <p:ext uri="{BB962C8B-B14F-4D97-AF65-F5344CB8AC3E}">
        <p14:creationId xmlns:p14="http://schemas.microsoft.com/office/powerpoint/2010/main" val="153720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DSWG activity to date</a:t>
            </a:r>
            <a:endParaRPr lang="en-US" dirty="0"/>
          </a:p>
        </p:txBody>
      </p:sp>
      <p:sp>
        <p:nvSpPr>
          <p:cNvPr id="3" name="Content Placeholder 2"/>
          <p:cNvSpPr>
            <a:spLocks noGrp="1"/>
          </p:cNvSpPr>
          <p:nvPr>
            <p:ph idx="1"/>
          </p:nvPr>
        </p:nvSpPr>
        <p:spPr>
          <a:xfrm>
            <a:off x="304800" y="1043779"/>
            <a:ext cx="8534400" cy="5052221"/>
          </a:xfrm>
        </p:spPr>
        <p:txBody>
          <a:bodyPr>
            <a:normAutofit/>
          </a:bodyPr>
          <a:lstStyle/>
          <a:p>
            <a:r>
              <a:rPr lang="en-US" sz="2800" dirty="0" smtClean="0"/>
              <a:t>Supply Analysis Working Group (SAWG) asked ERCOT to collect MIRTM input data from Load Resources</a:t>
            </a:r>
          </a:p>
          <a:p>
            <a:r>
              <a:rPr lang="en-US" sz="2800" dirty="0" smtClean="0"/>
              <a:t>ERCOT presented a MIRTM overview to DSWG on March 15, 2015</a:t>
            </a:r>
          </a:p>
          <a:p>
            <a:r>
              <a:rPr lang="en-US" sz="2800" dirty="0" smtClean="0"/>
              <a:t>Followed up with email requests for input data</a:t>
            </a:r>
          </a:p>
          <a:p>
            <a:pPr lvl="1"/>
            <a:r>
              <a:rPr lang="en-US" sz="2400" dirty="0" smtClean="0"/>
              <a:t>Provided template to ensure uniform data received</a:t>
            </a:r>
          </a:p>
          <a:p>
            <a:pPr lvl="1"/>
            <a:r>
              <a:rPr lang="en-US" sz="2000" dirty="0">
                <a:hlinkClick r:id="rId2"/>
              </a:rPr>
              <a:t>http://www.ercot.com/calendar/2015/3/9/51663-DSWG</a:t>
            </a:r>
          </a:p>
          <a:p>
            <a:r>
              <a:rPr lang="en-US" sz="2800" dirty="0" smtClean="0"/>
              <a:t>These inputs were reported to SAWG and are being used in the MIRTM Simulator</a:t>
            </a:r>
          </a:p>
          <a:p>
            <a:pPr lvl="1"/>
            <a:r>
              <a:rPr lang="en-US" sz="2000" dirty="0">
                <a:hlinkClick r:id="rId3"/>
              </a:rPr>
              <a:t>http://</a:t>
            </a:r>
            <a:r>
              <a:rPr lang="en-US" sz="2000" dirty="0" smtClean="0">
                <a:hlinkClick r:id="rId3"/>
              </a:rPr>
              <a:t>www.ercot.com/calendar/2015/4/29/55029-SAWG</a:t>
            </a:r>
            <a:endParaRPr lang="en-US" sz="2000" dirty="0" smtClean="0"/>
          </a:p>
          <a:p>
            <a:pPr lvl="1"/>
            <a:endParaRPr lang="en-US" sz="2400" dirty="0" smtClean="0"/>
          </a:p>
          <a:p>
            <a:endParaRPr lang="en-US" sz="2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Tree>
    <p:extLst>
      <p:ext uri="{BB962C8B-B14F-4D97-AF65-F5344CB8AC3E}">
        <p14:creationId xmlns:p14="http://schemas.microsoft.com/office/powerpoint/2010/main" val="3530062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Simulation Assumptions – Blocky LRs</a:t>
            </a:r>
            <a:endParaRPr lang="en-US" b="1" dirty="0">
              <a:solidFill>
                <a:schemeClr val="accent1"/>
              </a:solidFill>
            </a:endParaRPr>
          </a:p>
        </p:txBody>
      </p:sp>
      <p:sp>
        <p:nvSpPr>
          <p:cNvPr id="3" name="Content Placeholder 2"/>
          <p:cNvSpPr>
            <a:spLocks noGrp="1"/>
          </p:cNvSpPr>
          <p:nvPr>
            <p:ph idx="1"/>
          </p:nvPr>
        </p:nvSpPr>
        <p:spPr>
          <a:xfrm>
            <a:off x="304800" y="990600"/>
            <a:ext cx="8534400" cy="4953000"/>
          </a:xfrm>
        </p:spPr>
        <p:txBody>
          <a:bodyPr/>
          <a:lstStyle/>
          <a:p>
            <a:pPr>
              <a:spcBef>
                <a:spcPts val="0"/>
              </a:spcBef>
            </a:pPr>
            <a:r>
              <a:rPr lang="en-US" sz="2800" dirty="0" smtClean="0"/>
              <a:t>Valid offers (Ramp + MINRUN ≤ 30 minute horizon) were received for 12 Blocky Loads from DSWG</a:t>
            </a:r>
          </a:p>
          <a:p>
            <a:pPr lvl="1">
              <a:spcBef>
                <a:spcPts val="0"/>
              </a:spcBef>
            </a:pPr>
            <a:r>
              <a:rPr lang="en-US" dirty="0" smtClean="0"/>
              <a:t>A total of 366 MW </a:t>
            </a:r>
          </a:p>
          <a:p>
            <a:pPr marL="457200" lvl="1" indent="0">
              <a:spcBef>
                <a:spcPts val="0"/>
              </a:spcBef>
              <a:buNone/>
            </a:pPr>
            <a:endParaRPr lang="en-US" dirty="0" smtClean="0"/>
          </a:p>
          <a:p>
            <a:pPr>
              <a:spcBef>
                <a:spcPts val="0"/>
              </a:spcBef>
            </a:pPr>
            <a:r>
              <a:rPr lang="en-US" sz="2800" dirty="0" smtClean="0"/>
              <a:t>For each LZ to be indifferent, ERCOT divided the MW capacity of each LR by 4 and applied these offers across the </a:t>
            </a:r>
            <a:r>
              <a:rPr lang="en-US" sz="2800" dirty="0"/>
              <a:t>four </a:t>
            </a:r>
            <a:r>
              <a:rPr lang="en-US" sz="2800" dirty="0" smtClean="0"/>
              <a:t>competitive Load </a:t>
            </a:r>
            <a:r>
              <a:rPr lang="en-US" sz="2800" dirty="0"/>
              <a:t>Z</a:t>
            </a:r>
            <a:r>
              <a:rPr lang="en-US" sz="2800" dirty="0" smtClean="0"/>
              <a:t>ones </a:t>
            </a:r>
            <a:endParaRPr lang="en-US" sz="2800" dirty="0"/>
          </a:p>
          <a:p>
            <a:pPr lvl="1">
              <a:spcBef>
                <a:spcPts val="0"/>
              </a:spcBef>
            </a:pPr>
            <a:r>
              <a:rPr lang="en-US" dirty="0" smtClean="0"/>
              <a:t>IE, each zone has 12 resources</a:t>
            </a:r>
          </a:p>
          <a:p>
            <a:pPr>
              <a:spcBef>
                <a:spcPts val="0"/>
              </a:spcBef>
            </a:pPr>
            <a:endParaRPr lang="en-US" dirty="0" smtClean="0"/>
          </a:p>
          <a:p>
            <a:pPr>
              <a:spcBef>
                <a:spcPts val="0"/>
              </a:spcBef>
            </a:pPr>
            <a:endParaRPr lang="en-US"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spTree>
    <p:extLst>
      <p:ext uri="{BB962C8B-B14F-4D97-AF65-F5344CB8AC3E}">
        <p14:creationId xmlns:p14="http://schemas.microsoft.com/office/powerpoint/2010/main" val="888997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Valid LR inputs from DSWG</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58374078"/>
              </p:ext>
            </p:extLst>
          </p:nvPr>
        </p:nvGraphicFramePr>
        <p:xfrm>
          <a:off x="673098" y="1524000"/>
          <a:ext cx="7886702" cy="3983413"/>
        </p:xfrm>
        <a:graphic>
          <a:graphicData uri="http://schemas.openxmlformats.org/drawingml/2006/table">
            <a:tbl>
              <a:tblPr/>
              <a:tblGrid>
                <a:gridCol w="1176864"/>
                <a:gridCol w="1122591"/>
                <a:gridCol w="1122591"/>
                <a:gridCol w="1122591"/>
                <a:gridCol w="1096883"/>
                <a:gridCol w="1122591"/>
                <a:gridCol w="1122591"/>
              </a:tblGrid>
              <a:tr h="480757">
                <a:tc>
                  <a:txBody>
                    <a:bodyPr/>
                    <a:lstStyle/>
                    <a:p>
                      <a:pPr algn="ctr" fontAlgn="ctr"/>
                      <a:r>
                        <a:rPr lang="en-US" sz="1400" b="1" i="0" u="none" strike="noStrike">
                          <a:solidFill>
                            <a:srgbClr val="FFFFFF"/>
                          </a:solidFill>
                          <a:effectLst/>
                          <a:latin typeface="Calibri" panose="020F0502020204030204" pitchFamily="34" charset="0"/>
                        </a:rPr>
                        <a:t>Load Resource</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400" b="1" i="0" u="none" strike="noStrike">
                          <a:solidFill>
                            <a:srgbClr val="FFFFFF"/>
                          </a:solidFill>
                          <a:effectLst/>
                          <a:latin typeface="Calibri" panose="020F0502020204030204" pitchFamily="34" charset="0"/>
                        </a:rPr>
                        <a:t>$/MWh</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400" b="1" i="0" u="none" strike="noStrike">
                          <a:solidFill>
                            <a:srgbClr val="FFFFFF"/>
                          </a:solidFill>
                          <a:effectLst/>
                          <a:latin typeface="Calibri" panose="020F0502020204030204" pitchFamily="34" charset="0"/>
                        </a:rPr>
                        <a:t>MW</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400" b="1" i="0" u="none" strike="noStrike">
                          <a:solidFill>
                            <a:srgbClr val="FFFFFF"/>
                          </a:solidFill>
                          <a:effectLst/>
                          <a:latin typeface="Calibri" panose="020F0502020204030204" pitchFamily="34" charset="0"/>
                        </a:rPr>
                        <a:t>Ramp Period</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400" b="1" i="0" u="none" strike="noStrike" dirty="0">
                          <a:solidFill>
                            <a:srgbClr val="FFFFFF"/>
                          </a:solidFill>
                          <a:effectLst/>
                          <a:latin typeface="Calibri" panose="020F0502020204030204" pitchFamily="34" charset="0"/>
                        </a:rPr>
                        <a:t>Minimum </a:t>
                      </a:r>
                      <a:endParaRPr lang="en-US" sz="1400" b="1" i="0" u="none" strike="noStrike" dirty="0" smtClean="0">
                        <a:solidFill>
                          <a:srgbClr val="FFFFFF"/>
                        </a:solidFill>
                        <a:effectLst/>
                        <a:latin typeface="Calibri" panose="020F0502020204030204" pitchFamily="34" charset="0"/>
                      </a:endParaRPr>
                    </a:p>
                    <a:p>
                      <a:pPr algn="ctr" fontAlgn="ctr"/>
                      <a:r>
                        <a:rPr lang="en-US" sz="1400" b="1" i="0" u="none" strike="noStrike" dirty="0" smtClean="0">
                          <a:solidFill>
                            <a:srgbClr val="FFFFFF"/>
                          </a:solidFill>
                          <a:effectLst/>
                          <a:latin typeface="Calibri" panose="020F0502020204030204" pitchFamily="34" charset="0"/>
                        </a:rPr>
                        <a:t>Run </a:t>
                      </a:r>
                      <a:r>
                        <a:rPr lang="en-US" sz="1400" b="1" i="0" u="none" strike="noStrike" dirty="0">
                          <a:solidFill>
                            <a:srgbClr val="FFFFFF"/>
                          </a:solidFill>
                          <a:effectLst/>
                          <a:latin typeface="Calibri" panose="020F0502020204030204" pitchFamily="34" charset="0"/>
                        </a:rPr>
                        <a:t>Time</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400" b="1" i="0" u="none" strike="noStrike" dirty="0">
                          <a:solidFill>
                            <a:srgbClr val="FFFFFF"/>
                          </a:solidFill>
                          <a:effectLst/>
                          <a:latin typeface="Calibri" panose="020F0502020204030204" pitchFamily="34" charset="0"/>
                        </a:rPr>
                        <a:t>Maximum </a:t>
                      </a:r>
                      <a:endParaRPr lang="en-US" sz="1400" b="1" i="0" u="none" strike="noStrike" dirty="0" smtClean="0">
                        <a:solidFill>
                          <a:srgbClr val="FFFFFF"/>
                        </a:solidFill>
                        <a:effectLst/>
                        <a:latin typeface="Calibri" panose="020F0502020204030204" pitchFamily="34" charset="0"/>
                      </a:endParaRPr>
                    </a:p>
                    <a:p>
                      <a:pPr algn="ctr" fontAlgn="ctr"/>
                      <a:r>
                        <a:rPr lang="en-US" sz="1400" b="1" i="0" u="none" strike="noStrike" dirty="0" smtClean="0">
                          <a:solidFill>
                            <a:srgbClr val="FFFFFF"/>
                          </a:solidFill>
                          <a:effectLst/>
                          <a:latin typeface="Calibri" panose="020F0502020204030204" pitchFamily="34" charset="0"/>
                        </a:rPr>
                        <a:t>Run </a:t>
                      </a:r>
                      <a:r>
                        <a:rPr lang="en-US" sz="1400" b="1" i="0" u="none" strike="noStrike" dirty="0">
                          <a:solidFill>
                            <a:srgbClr val="FFFFFF"/>
                          </a:solidFill>
                          <a:effectLst/>
                          <a:latin typeface="Calibri" panose="020F0502020204030204" pitchFamily="34" charset="0"/>
                        </a:rPr>
                        <a:t>Time</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400" b="1" i="0" u="none" strike="noStrike">
                          <a:solidFill>
                            <a:srgbClr val="FFFFFF"/>
                          </a:solidFill>
                          <a:effectLst/>
                          <a:latin typeface="Calibri" panose="020F0502020204030204" pitchFamily="34" charset="0"/>
                        </a:rPr>
                        <a:t>Return to Service Time</a:t>
                      </a:r>
                    </a:p>
                  </a:txBody>
                  <a:tcPr marL="8585" marR="8585" marT="8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r>
              <a:tr h="291888">
                <a:tc>
                  <a:txBody>
                    <a:bodyPr/>
                    <a:lstStyle/>
                    <a:p>
                      <a:pPr algn="ctr" fontAlgn="b"/>
                      <a:r>
                        <a:rPr lang="en-US" sz="1400" b="0" i="0" u="none" strike="noStrike">
                          <a:solidFill>
                            <a:srgbClr val="000000"/>
                          </a:solidFill>
                          <a:effectLst/>
                          <a:latin typeface="Calibri" panose="020F0502020204030204" pitchFamily="34" charset="0"/>
                        </a:rPr>
                        <a:t>1</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200</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40</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10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15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48 hours</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24 hours</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91888">
                <a:tc>
                  <a:txBody>
                    <a:bodyPr/>
                    <a:lstStyle/>
                    <a:p>
                      <a:pPr algn="ctr" fontAlgn="b"/>
                      <a:r>
                        <a:rPr lang="en-US" sz="1400" b="0" i="0" u="none" strike="noStrike">
                          <a:solidFill>
                            <a:srgbClr val="000000"/>
                          </a:solidFill>
                          <a:effectLst/>
                          <a:latin typeface="Calibri" panose="020F0502020204030204" pitchFamily="34" charset="0"/>
                        </a:rPr>
                        <a:t>2</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250</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50</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10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15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4 hours</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0 hours</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91888">
                <a:tc>
                  <a:txBody>
                    <a:bodyPr/>
                    <a:lstStyle/>
                    <a:p>
                      <a:pPr algn="ctr" fontAlgn="b"/>
                      <a:r>
                        <a:rPr lang="en-US" sz="1400" b="0" i="0" u="none" strike="noStrike">
                          <a:solidFill>
                            <a:srgbClr val="000000"/>
                          </a:solidFill>
                          <a:effectLst/>
                          <a:latin typeface="Calibri" panose="020F0502020204030204" pitchFamily="34" charset="0"/>
                        </a:rPr>
                        <a:t>3</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250</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10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15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0.5 hours</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0.5 hours</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91888">
                <a:tc>
                  <a:txBody>
                    <a:bodyPr/>
                    <a:lstStyle/>
                    <a:p>
                      <a:pPr algn="ctr" fontAlgn="b"/>
                      <a:r>
                        <a:rPr lang="en-US" sz="1400" b="0" i="0" u="none" strike="noStrike">
                          <a:solidFill>
                            <a:srgbClr val="000000"/>
                          </a:solidFill>
                          <a:effectLst/>
                          <a:latin typeface="Calibri" panose="020F0502020204030204" pitchFamily="34" charset="0"/>
                        </a:rPr>
                        <a:t>4</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300</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10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15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 hour</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1.5 hours</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91888">
                <a:tc>
                  <a:txBody>
                    <a:bodyPr/>
                    <a:lstStyle/>
                    <a:p>
                      <a:pPr algn="ctr" fontAlgn="b"/>
                      <a:r>
                        <a:rPr lang="en-US" sz="1400" b="0" i="0" u="none" strike="noStrike">
                          <a:solidFill>
                            <a:srgbClr val="000000"/>
                          </a:solidFill>
                          <a:effectLst/>
                          <a:latin typeface="Calibri" panose="020F0502020204030204" pitchFamily="34" charset="0"/>
                        </a:rPr>
                        <a:t>5</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498</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30</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15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15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1.25 hours</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2 hours</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91888">
                <a:tc>
                  <a:txBody>
                    <a:bodyPr/>
                    <a:lstStyle/>
                    <a:p>
                      <a:pPr algn="ctr" fontAlgn="b"/>
                      <a:r>
                        <a:rPr lang="en-US" sz="1400" b="0" i="0" u="none" strike="noStrike">
                          <a:solidFill>
                            <a:srgbClr val="000000"/>
                          </a:solidFill>
                          <a:effectLst/>
                          <a:latin typeface="Calibri" panose="020F0502020204030204" pitchFamily="34" charset="0"/>
                        </a:rPr>
                        <a:t>6</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500</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5</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15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15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2 hours</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10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91888">
                <a:tc>
                  <a:txBody>
                    <a:bodyPr/>
                    <a:lstStyle/>
                    <a:p>
                      <a:pPr algn="ctr" fontAlgn="b"/>
                      <a:r>
                        <a:rPr lang="en-US" sz="1400" b="0" i="0" u="none" strike="noStrike">
                          <a:solidFill>
                            <a:srgbClr val="000000"/>
                          </a:solidFill>
                          <a:effectLst/>
                          <a:latin typeface="Calibri" panose="020F0502020204030204" pitchFamily="34" charset="0"/>
                        </a:rPr>
                        <a:t>7</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665</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30</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15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15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3 hours</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20 hours</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91888">
                <a:tc>
                  <a:txBody>
                    <a:bodyPr/>
                    <a:lstStyle/>
                    <a:p>
                      <a:pPr algn="ctr" fontAlgn="b"/>
                      <a:r>
                        <a:rPr lang="en-US" sz="1400" b="0" i="0" u="none" strike="noStrike">
                          <a:solidFill>
                            <a:srgbClr val="000000"/>
                          </a:solidFill>
                          <a:effectLst/>
                          <a:latin typeface="Calibri" panose="020F0502020204030204" pitchFamily="34" charset="0"/>
                        </a:rPr>
                        <a:t>8</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800</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30</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15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15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2 hours</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5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91888">
                <a:tc>
                  <a:txBody>
                    <a:bodyPr/>
                    <a:lstStyle/>
                    <a:p>
                      <a:pPr algn="ctr" fontAlgn="b"/>
                      <a:r>
                        <a:rPr lang="en-US" sz="1400" b="0" i="0" u="none" strike="noStrike">
                          <a:solidFill>
                            <a:srgbClr val="000000"/>
                          </a:solidFill>
                          <a:effectLst/>
                          <a:latin typeface="Calibri" panose="020F0502020204030204" pitchFamily="34" charset="0"/>
                        </a:rPr>
                        <a:t>9</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1431</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25</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15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15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1.25 hours</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 hour</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91888">
                <a:tc>
                  <a:txBody>
                    <a:bodyPr/>
                    <a:lstStyle/>
                    <a:p>
                      <a:pPr algn="ctr" fontAlgn="b"/>
                      <a:r>
                        <a:rPr lang="en-US" sz="1400" b="0" i="0" u="none" strike="noStrike">
                          <a:solidFill>
                            <a:srgbClr val="000000"/>
                          </a:solidFill>
                          <a:effectLst/>
                          <a:latin typeface="Calibri" panose="020F0502020204030204" pitchFamily="34" charset="0"/>
                        </a:rPr>
                        <a:t>10</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2008</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20</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15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15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6 hours</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20 hours</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91888">
                <a:tc>
                  <a:txBody>
                    <a:bodyPr/>
                    <a:lstStyle/>
                    <a:p>
                      <a:pPr algn="ctr" fontAlgn="b"/>
                      <a:r>
                        <a:rPr lang="en-US" sz="1400" b="0" i="0" u="none" strike="noStrike">
                          <a:solidFill>
                            <a:srgbClr val="000000"/>
                          </a:solidFill>
                          <a:effectLst/>
                          <a:latin typeface="Calibri" panose="020F0502020204030204" pitchFamily="34" charset="0"/>
                        </a:rPr>
                        <a:t>11</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2008</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20</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15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15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3 hours</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20 hours</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91888">
                <a:tc>
                  <a:txBody>
                    <a:bodyPr/>
                    <a:lstStyle/>
                    <a:p>
                      <a:pPr algn="ctr" fontAlgn="b"/>
                      <a:r>
                        <a:rPr lang="en-US" sz="1400" b="0" i="0" u="none" strike="noStrike">
                          <a:solidFill>
                            <a:srgbClr val="000000"/>
                          </a:solidFill>
                          <a:effectLst/>
                          <a:latin typeface="Calibri" panose="020F0502020204030204" pitchFamily="34" charset="0"/>
                        </a:rPr>
                        <a:t>12</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3365</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15</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15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15 Min.</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6 hours</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Calibri" panose="020F0502020204030204" pitchFamily="34" charset="0"/>
                        </a:rPr>
                        <a:t>20 hours</a:t>
                      </a:r>
                    </a:p>
                  </a:txBody>
                  <a:tcPr marL="8585" marR="8585" marT="8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3337958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3.xml><?xml version="1.0" encoding="utf-8"?>
<ds:datastoreItem xmlns:ds="http://schemas.openxmlformats.org/officeDocument/2006/customXml" ds:itemID="{C0E9AA12-8AF9-4AA6-90FE-24669859CDF3}">
  <ds:schemaRefs>
    <ds:schemaRef ds:uri="c34af464-7aa1-4edd-9be4-83dffc1cb926"/>
    <ds:schemaRef ds:uri="http://schemas.microsoft.com/office/2006/documentManagement/types"/>
    <ds:schemaRef ds:uri="http://purl.org/dc/terms/"/>
    <ds:schemaRef ds:uri="http://purl.org/dc/dcmitype/"/>
    <ds:schemaRef ds:uri="http://purl.org/dc/elements/1.1/"/>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13866</TotalTime>
  <Words>3795</Words>
  <Application>Microsoft Office PowerPoint</Application>
  <PresentationFormat>On-screen Show (4:3)</PresentationFormat>
  <Paragraphs>844</Paragraphs>
  <Slides>54</Slides>
  <Notes>41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54</vt:i4>
      </vt:variant>
    </vt:vector>
  </HeadingPairs>
  <TitlesOfParts>
    <vt:vector size="62" baseType="lpstr">
      <vt:lpstr>SimSun</vt:lpstr>
      <vt:lpstr>Arial</vt:lpstr>
      <vt:lpstr>Calibri</vt:lpstr>
      <vt:lpstr>Cambria Math</vt:lpstr>
      <vt:lpstr>Times New Roman</vt:lpstr>
      <vt:lpstr>Wingdings</vt:lpstr>
      <vt:lpstr>1_Custom Design</vt:lpstr>
      <vt:lpstr>Office Theme</vt:lpstr>
      <vt:lpstr>PowerPoint Presentation</vt:lpstr>
      <vt:lpstr>MIRTM Background</vt:lpstr>
      <vt:lpstr>Benefits of MIRTM</vt:lpstr>
      <vt:lpstr>MIRTM Timeline</vt:lpstr>
      <vt:lpstr>How it would work</vt:lpstr>
      <vt:lpstr>Key points for Load Resource participation</vt:lpstr>
      <vt:lpstr>DSWG activity to date</vt:lpstr>
      <vt:lpstr>Simulation Assumptions – Blocky LRs</vt:lpstr>
      <vt:lpstr>Valid LR inputs from DSWG</vt:lpstr>
      <vt:lpstr>Housekeeping note</vt:lpstr>
      <vt:lpstr>Current Status &amp; Next Steps</vt:lpstr>
      <vt:lpstr>Refresher on the MIRTM Process</vt:lpstr>
      <vt:lpstr>Examples of MIRTM Outcomes for LRs</vt:lpstr>
      <vt:lpstr>Example 1:  Make Whole not needed</vt:lpstr>
      <vt:lpstr>Example 2:  Make Whole needed</vt:lpstr>
      <vt:lpstr>PowerPoint Presentation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PowerPoint Presentation</vt:lpstr>
      <vt:lpstr>Overview of Recent Activity</vt:lpstr>
      <vt:lpstr>MIRTM – Changes since August SAWG</vt:lpstr>
      <vt:lpstr>MIRTM - Changes since September SAWG</vt:lpstr>
      <vt:lpstr>MIRTM - Changes since September SAWG cont.</vt:lpstr>
      <vt:lpstr>Introduction</vt:lpstr>
      <vt:lpstr>Study Runs</vt:lpstr>
      <vt:lpstr>Study Process</vt:lpstr>
      <vt:lpstr>Study Process</vt:lpstr>
      <vt:lpstr>Simulation Assumptions – Fast Generation Resource Temporal Constraints</vt:lpstr>
      <vt:lpstr>Simulation Assumptions – Fast Responding Resources</vt:lpstr>
      <vt:lpstr>Simulation Assumptions – Fast Responding Resources</vt:lpstr>
      <vt:lpstr>Other Assumptions – Days Analyzed</vt:lpstr>
      <vt:lpstr>August 13, 2015 </vt:lpstr>
      <vt:lpstr>August 13, 2015 </vt:lpstr>
      <vt:lpstr>August 13, 2015 </vt:lpstr>
      <vt:lpstr>August 13, 2015 – HDL-GTBD &amp; Price</vt:lpstr>
      <vt:lpstr>August 13, 2015 – HDL-GTBD &amp; Price</vt:lpstr>
      <vt:lpstr>August 13, 2015</vt:lpstr>
      <vt:lpstr>August 13, 2015 – Commitment Summary</vt:lpstr>
      <vt:lpstr>August 13, 2015 – Commitment Summary</vt:lpstr>
      <vt:lpstr>August 13, 2015 – Cost and Revenue</vt:lpstr>
      <vt:lpstr>August 13, 2015 – Cost and Revenue</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Shaw, Pamela</cp:lastModifiedBy>
  <cp:revision>384</cp:revision>
  <cp:lastPrinted>2016-01-21T20:53:15Z</cp:lastPrinted>
  <dcterms:created xsi:type="dcterms:W3CDTF">2016-01-21T15:20:31Z</dcterms:created>
  <dcterms:modified xsi:type="dcterms:W3CDTF">2016-10-20T18:06:38Z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