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4"/>
    <p:sldMasterId id="2147483648" r:id="rId5"/>
    <p:sldMasterId id="2147483651" r:id="rId6"/>
  </p:sldMasterIdLst>
  <p:notesMasterIdLst>
    <p:notesMasterId r:id="rId33"/>
  </p:notesMasterIdLst>
  <p:handoutMasterIdLst>
    <p:handoutMasterId r:id="rId34"/>
  </p:handoutMasterIdLst>
  <p:sldIdLst>
    <p:sldId id="260" r:id="rId7"/>
    <p:sldId id="406" r:id="rId8"/>
    <p:sldId id="429" r:id="rId9"/>
    <p:sldId id="431" r:id="rId10"/>
    <p:sldId id="364" r:id="rId11"/>
    <p:sldId id="415" r:id="rId12"/>
    <p:sldId id="417" r:id="rId13"/>
    <p:sldId id="432" r:id="rId14"/>
    <p:sldId id="422" r:id="rId15"/>
    <p:sldId id="424" r:id="rId16"/>
    <p:sldId id="433" r:id="rId17"/>
    <p:sldId id="434" r:id="rId18"/>
    <p:sldId id="407" r:id="rId19"/>
    <p:sldId id="414" r:id="rId20"/>
    <p:sldId id="435" r:id="rId21"/>
    <p:sldId id="352" r:id="rId22"/>
    <p:sldId id="436" r:id="rId23"/>
    <p:sldId id="437" r:id="rId24"/>
    <p:sldId id="438" r:id="rId25"/>
    <p:sldId id="439" r:id="rId26"/>
    <p:sldId id="440" r:id="rId27"/>
    <p:sldId id="442" r:id="rId28"/>
    <p:sldId id="443" r:id="rId29"/>
    <p:sldId id="444" r:id="rId30"/>
    <p:sldId id="445" r:id="rId31"/>
    <p:sldId id="446" r:id="rId3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2D48F897-9111-4BBF-9A46-3EDE4FCFEE41}">
          <p14:sldIdLst>
            <p14:sldId id="260"/>
            <p14:sldId id="406"/>
            <p14:sldId id="429"/>
          </p14:sldIdLst>
        </p14:section>
        <p14:section name="Reg" id="{1B44D38E-382D-4532-8E00-130C27045FA8}">
          <p14:sldIdLst>
            <p14:sldId id="431"/>
            <p14:sldId id="364"/>
            <p14:sldId id="415"/>
            <p14:sldId id="417"/>
            <p14:sldId id="432"/>
            <p14:sldId id="422"/>
            <p14:sldId id="424"/>
            <p14:sldId id="433"/>
            <p14:sldId id="434"/>
          </p14:sldIdLst>
        </p14:section>
        <p14:section name="RRS" id="{D94F9175-9BD6-4C10-8344-D58AD5F2095D}">
          <p14:sldIdLst>
            <p14:sldId id="407"/>
          </p14:sldIdLst>
        </p14:section>
        <p14:section name="NSRS" id="{D2AEFB41-5F05-4B3B-A032-A6521EFB2F93}">
          <p14:sldIdLst>
            <p14:sldId id="414"/>
          </p14:sldIdLst>
        </p14:section>
        <p14:section name="The End" id="{4E6D3082-1967-421D-AFB1-0ADD19E46787}">
          <p14:sldIdLst>
            <p14:sldId id="435"/>
            <p14:sldId id="352"/>
            <p14:sldId id="436"/>
            <p14:sldId id="437"/>
            <p14:sldId id="438"/>
            <p14:sldId id="439"/>
            <p14:sldId id="440"/>
            <p14:sldId id="442"/>
            <p14:sldId id="443"/>
            <p14:sldId id="444"/>
            <p14:sldId id="445"/>
            <p14:sldId id="446"/>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tevosjana, Julia" initials="MJ" lastIdx="6" clrIdx="0">
    <p:extLst>
      <p:ext uri="{19B8F6BF-5375-455C-9EA6-DF929625EA0E}">
        <p15:presenceInfo xmlns:p15="http://schemas.microsoft.com/office/powerpoint/2012/main" userId="S-1-5-21-639947351-343809578-3807592339-33567" providerId="AD"/>
      </p:ext>
    </p:extLst>
  </p:cmAuthor>
  <p:cmAuthor id="2" name="Mago, Nitika" initials="NVM" lastIdx="7" clrIdx="1">
    <p:extLst>
      <p:ext uri="{19B8F6BF-5375-455C-9EA6-DF929625EA0E}">
        <p15:presenceInfo xmlns:p15="http://schemas.microsoft.com/office/powerpoint/2012/main" userId="Mago, Nitik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4641" autoAdjust="0"/>
  </p:normalViewPr>
  <p:slideViewPr>
    <p:cSldViewPr showGuides="1">
      <p:cViewPr varScale="1">
        <p:scale>
          <a:sx n="125" d="100"/>
          <a:sy n="125" d="100"/>
        </p:scale>
        <p:origin x="1194" y="108"/>
      </p:cViewPr>
      <p:guideLst>
        <p:guide orient="horz" pos="2160"/>
        <p:guide pos="2880"/>
      </p:guideLst>
    </p:cSldViewPr>
  </p:slideViewPr>
  <p:outlineViewPr>
    <p:cViewPr>
      <p:scale>
        <a:sx n="33" d="100"/>
        <a:sy n="33" d="100"/>
      </p:scale>
      <p:origin x="0" y="-294"/>
    </p:cViewPr>
  </p:outlineViewPr>
  <p:notesTextViewPr>
    <p:cViewPr>
      <p:scale>
        <a:sx n="3" d="2"/>
        <a:sy n="3" d="2"/>
      </p:scale>
      <p:origin x="0" y="0"/>
    </p:cViewPr>
  </p:notesTextViewPr>
  <p:sorterViewPr>
    <p:cViewPr>
      <p:scale>
        <a:sx n="100" d="100"/>
        <a:sy n="100" d="100"/>
      </p:scale>
      <p:origin x="0" y="-9534"/>
    </p:cViewPr>
  </p:sorterViewPr>
  <p:notesViewPr>
    <p:cSldViewPr showGuides="1">
      <p:cViewPr varScale="1">
        <p:scale>
          <a:sx n="76" d="100"/>
          <a:sy n="76" d="100"/>
        </p:scale>
        <p:origin x="2052"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t>10/20/2016</a:t>
            </a:fld>
            <a:endParaRPr lang="en-US" dirty="0"/>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t>‹#›</a:t>
            </a:fld>
            <a:endParaRPr lang="en-US" dirty="0"/>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t>10/20/2016</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t>‹#›</a:t>
            </a:fld>
            <a:endParaRPr lang="en-US" dirty="0"/>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3.16 Standards for Determining Ancillary Service Quantities</a:t>
            </a:r>
          </a:p>
          <a:p>
            <a:endParaRPr lang="en-US" sz="1200" dirty="0" smtClean="0"/>
          </a:p>
          <a:p>
            <a:r>
              <a:rPr lang="en-US" sz="1200" dirty="0" smtClean="0"/>
              <a:t>The ERCOT Board shall review and approve ERCOT's methodology for determining the minimum Ancillary Service requirements, the monthly percentage of Load Resources, Controllable Load Resources and DC Ties allowed to provide RRS, and the maximum amount of Reg-Up and Reg-Down that can be provided by Resources providing FRRS-Up and FRRS-Down.</a:t>
            </a:r>
          </a:p>
          <a:p>
            <a:endParaRPr lang="en-US" dirty="0" smtClean="0"/>
          </a:p>
          <a:p>
            <a:r>
              <a:rPr lang="en-US" dirty="0" smtClean="0"/>
              <a:t>Last done by BOD Dec 2014.</a:t>
            </a:r>
            <a:endParaRPr lang="en-US" dirty="0"/>
          </a:p>
        </p:txBody>
      </p:sp>
      <p:sp>
        <p:nvSpPr>
          <p:cNvPr id="4" name="Slide Number Placeholder 3"/>
          <p:cNvSpPr>
            <a:spLocks noGrp="1"/>
          </p:cNvSpPr>
          <p:nvPr>
            <p:ph type="sldNum" sz="quarter" idx="10"/>
          </p:nvPr>
        </p:nvSpPr>
        <p:spPr/>
        <p:txBody>
          <a:bodyPr/>
          <a:lstStyle/>
          <a:p>
            <a:fld id="{E1B448F6-F934-40E4-A423-FCE05A474972}" type="slidenum">
              <a:rPr lang="en-US" smtClean="0"/>
              <a:pPr/>
              <a:t>2</a:t>
            </a:fld>
            <a:endParaRPr lang="en-US" dirty="0"/>
          </a:p>
        </p:txBody>
      </p:sp>
    </p:spTree>
    <p:extLst>
      <p:ext uri="{BB962C8B-B14F-4D97-AF65-F5344CB8AC3E}">
        <p14:creationId xmlns:p14="http://schemas.microsoft.com/office/powerpoint/2010/main" val="14356689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0580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r>
              <a:rPr lang="en-US" dirty="0" smtClean="0"/>
              <a:t>Footer text goes here.</a:t>
            </a:r>
            <a:endParaRPr lang="en-US" dirty="0"/>
          </a:p>
        </p:txBody>
      </p:sp>
      <p:sp>
        <p:nvSpPr>
          <p:cNvPr id="7" name="Slide Number Placeholder 5"/>
          <p:cNvSpPr>
            <a:spLocks noGrp="1"/>
          </p:cNvSpPr>
          <p:nvPr>
            <p:ph type="sldNum" sz="quarter" idx="4"/>
          </p:nvPr>
        </p:nvSpPr>
        <p:spPr>
          <a:xfrm>
            <a:off x="8610600" y="6561138"/>
            <a:ext cx="457200" cy="2127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dirty="0"/>
          </a:p>
        </p:txBody>
      </p:sp>
    </p:spTree>
    <p:extLst>
      <p:ext uri="{BB962C8B-B14F-4D97-AF65-F5344CB8AC3E}">
        <p14:creationId xmlns:p14="http://schemas.microsoft.com/office/powerpoint/2010/main" val="157445715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1143000"/>
          </a:xfrm>
          <a:prstGeom prst="rect">
            <a:avLst/>
          </a:prstGeom>
        </p:spPr>
        <p:txBody>
          <a:bodyPr/>
          <a:lstStyle>
            <a:lvl1pPr algn="l">
              <a:defRPr sz="2800" b="1">
                <a:solidFill>
                  <a:schemeClr val="accent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304800" y="1600201"/>
            <a:ext cx="8534400" cy="4319832"/>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4"/>
          <p:cNvSpPr>
            <a:spLocks noGrp="1"/>
          </p:cNvSpPr>
          <p:nvPr>
            <p:ph type="ftr" sz="quarter" idx="11"/>
          </p:nvPr>
        </p:nvSpPr>
        <p:spPr>
          <a:xfrm>
            <a:off x="2743200" y="6553200"/>
            <a:ext cx="4038600" cy="228600"/>
          </a:xfrm>
        </p:spPr>
        <p:txBody>
          <a:bodyPr/>
          <a:lstStyle/>
          <a:p>
            <a:r>
              <a:rPr lang="en-US" dirty="0" smtClean="0"/>
              <a:t>Footer text goes here.</a:t>
            </a:r>
            <a:endParaRPr lang="en-US" dirty="0"/>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8610600" y="6561138"/>
            <a:ext cx="457200" cy="2127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dirty="0"/>
          </a:p>
        </p:txBody>
      </p:sp>
    </p:spTree>
    <p:extLst>
      <p:ext uri="{BB962C8B-B14F-4D97-AF65-F5344CB8AC3E}">
        <p14:creationId xmlns:p14="http://schemas.microsoft.com/office/powerpoint/2010/main" val="279008485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Content Placeholder 2"/>
          <p:cNvSpPr>
            <a:spLocks noGrp="1"/>
          </p:cNvSpPr>
          <p:nvPr>
            <p:ph idx="1"/>
          </p:nvPr>
        </p:nvSpPr>
        <p:spPr>
          <a:xfrm>
            <a:off x="1828800" y="685800"/>
            <a:ext cx="6324600" cy="548640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1169451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3505200" y="0"/>
            <a:ext cx="5638800" cy="6858000"/>
          </a:xfrm>
          <a:prstGeom prst="rect">
            <a:avLst/>
          </a:prstGeom>
          <a:solidFill>
            <a:srgbClr val="D7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2814" y="2876277"/>
            <a:ext cx="2857586" cy="1105445"/>
          </a:xfrm>
          <a:prstGeom prst="rect">
            <a:avLst/>
          </a:prstGeom>
        </p:spPr>
      </p:pic>
    </p:spTree>
    <p:extLst>
      <p:ext uri="{BB962C8B-B14F-4D97-AF65-F5344CB8AC3E}">
        <p14:creationId xmlns:p14="http://schemas.microsoft.com/office/powerpoint/2010/main" val="4283897219"/>
      </p:ext>
    </p:extLst>
  </p:cSld>
  <p:clrMap bg1="lt1" tx1="dk1" bg2="lt2" tx2="dk2" accent1="accent1" accent2="accent2" accent3="accent3" accent4="accent4" accent5="accent5" accent6="accent6" hlink="hlink" folHlink="folHlink"/>
  <p:sldLayoutIdLst>
    <p:sldLayoutId id="2147483660"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743200" y="6553200"/>
            <a:ext cx="4038600" cy="22860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Footer text goes here.</a:t>
            </a:r>
            <a:endParaRPr lang="en-US" dirty="0"/>
          </a:p>
        </p:txBody>
      </p:sp>
      <p:sp>
        <p:nvSpPr>
          <p:cNvPr id="6" name="Slide Number Placeholder 5"/>
          <p:cNvSpPr>
            <a:spLocks noGrp="1"/>
          </p:cNvSpPr>
          <p:nvPr>
            <p:ph type="sldNum" sz="quarter" idx="4"/>
          </p:nvPr>
        </p:nvSpPr>
        <p:spPr>
          <a:xfrm>
            <a:off x="8534400" y="6561138"/>
            <a:ext cx="533400" cy="2968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dirty="0"/>
          </a:p>
        </p:txBody>
      </p:sp>
      <p:cxnSp>
        <p:nvCxnSpPr>
          <p:cNvPr id="7" name="Straight Connector 6"/>
          <p:cNvCxnSpPr/>
          <p:nvPr userDrawn="1"/>
        </p:nvCxnSpPr>
        <p:spPr>
          <a:xfrm>
            <a:off x="76200" y="6477000"/>
            <a:ext cx="594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194560" y="6477000"/>
            <a:ext cx="685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8200" y="6248400"/>
            <a:ext cx="1181868" cy="457200"/>
          </a:xfrm>
          <a:prstGeom prst="rect">
            <a:avLst/>
          </a:prstGeom>
        </p:spPr>
      </p:pic>
      <p:sp>
        <p:nvSpPr>
          <p:cNvPr id="9" name="TextBox 8"/>
          <p:cNvSpPr txBox="1"/>
          <p:nvPr userDrawn="1"/>
        </p:nvSpPr>
        <p:spPr>
          <a:xfrm>
            <a:off x="54675" y="6553200"/>
            <a:ext cx="707325" cy="253916"/>
          </a:xfrm>
          <a:prstGeom prst="rect">
            <a:avLst/>
          </a:prstGeom>
          <a:noFill/>
        </p:spPr>
        <p:txBody>
          <a:bodyPr wrap="square" rtlCol="0">
            <a:spAutoFit/>
          </a:bodyPr>
          <a:lstStyle/>
          <a:p>
            <a:pPr algn="l"/>
            <a:r>
              <a:rPr lang="en-US" sz="1000" b="1" baseline="0" dirty="0" smtClean="0">
                <a:solidFill>
                  <a:schemeClr val="tx2"/>
                </a:solidFill>
              </a:rPr>
              <a:t>PUBLIC</a:t>
            </a:r>
            <a:endParaRPr lang="en-US" sz="1000" b="1" dirty="0">
              <a:solidFill>
                <a:schemeClr val="tx2"/>
              </a:solidFill>
            </a:endParaRPr>
          </a:p>
        </p:txBody>
      </p:sp>
    </p:spTree>
    <p:extLst>
      <p:ext uri="{BB962C8B-B14F-4D97-AF65-F5344CB8AC3E}">
        <p14:creationId xmlns:p14="http://schemas.microsoft.com/office/powerpoint/2010/main" val="3058975864"/>
      </p:ext>
    </p:extLst>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Straight Connector 6"/>
          <p:cNvCxnSpPr/>
          <p:nvPr userDrawn="1"/>
        </p:nvCxnSpPr>
        <p:spPr>
          <a:xfrm flipH="1">
            <a:off x="914400" y="1"/>
            <a:ext cx="1" cy="4952999"/>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466" y="5257800"/>
            <a:ext cx="1181868" cy="457200"/>
          </a:xfrm>
          <a:prstGeom prst="rect">
            <a:avLst/>
          </a:prstGeom>
        </p:spPr>
      </p:pic>
      <p:cxnSp>
        <p:nvCxnSpPr>
          <p:cNvPr id="12" name="Straight Connector 11"/>
          <p:cNvCxnSpPr/>
          <p:nvPr userDrawn="1"/>
        </p:nvCxnSpPr>
        <p:spPr>
          <a:xfrm flipH="1">
            <a:off x="914400" y="6019800"/>
            <a:ext cx="1" cy="82296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5309337"/>
      </p:ext>
    </p:extLst>
  </p:cSld>
  <p:clrMap bg1="lt1" tx1="dk1" bg2="lt2" tx2="dk2" accent1="accent1" accent2="accent2" accent3="accent3" accent4="accent4" accent5="accent5" accent6="accent6" hlink="hlink" folHlink="folHlink"/>
  <p:sldLayoutIdLst>
    <p:sldLayoutId id="2147483652" r:id="rId1"/>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www.ercot.com/" TargetMode="External"/><Relationship Id="rId2" Type="http://schemas.openxmlformats.org/officeDocument/2006/relationships/hyperlink" Target="http://www.ercot.com/calendar/2016/10/27/76852-TAC"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810000" y="2057400"/>
            <a:ext cx="5181600" cy="1384995"/>
          </a:xfrm>
          <a:prstGeom prst="rect">
            <a:avLst/>
          </a:prstGeom>
          <a:noFill/>
        </p:spPr>
        <p:txBody>
          <a:bodyPr wrap="square" rtlCol="0">
            <a:spAutoFit/>
          </a:bodyPr>
          <a:lstStyle/>
          <a:p>
            <a:r>
              <a:rPr lang="en-US" sz="2800" b="1" dirty="0" smtClean="0"/>
              <a:t>Proposed Ancillary Service Methodology and Quantities for 2017</a:t>
            </a:r>
            <a:endParaRPr lang="en-US" sz="2800" dirty="0"/>
          </a:p>
        </p:txBody>
      </p:sp>
      <p:sp>
        <p:nvSpPr>
          <p:cNvPr id="2" name="Rectangle 1"/>
          <p:cNvSpPr/>
          <p:nvPr/>
        </p:nvSpPr>
        <p:spPr>
          <a:xfrm>
            <a:off x="3810000" y="4419600"/>
            <a:ext cx="2340705" cy="523220"/>
          </a:xfrm>
          <a:prstGeom prst="rect">
            <a:avLst/>
          </a:prstGeom>
        </p:spPr>
        <p:txBody>
          <a:bodyPr wrap="none">
            <a:spAutoFit/>
          </a:bodyPr>
          <a:lstStyle/>
          <a:p>
            <a:r>
              <a:rPr lang="en-US" sz="2800" b="1" dirty="0" smtClean="0"/>
              <a:t>ERCOT Staff</a:t>
            </a:r>
            <a:endParaRPr lang="en-US" sz="2800" dirty="0"/>
          </a:p>
        </p:txBody>
      </p:sp>
    </p:spTree>
    <p:extLst>
      <p:ext uri="{BB962C8B-B14F-4D97-AF65-F5344CB8AC3E}">
        <p14:creationId xmlns:p14="http://schemas.microsoft.com/office/powerpoint/2010/main" val="7306037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Reg-Down (Mar </a:t>
            </a:r>
            <a:r>
              <a:rPr lang="en-US" dirty="0"/>
              <a:t>2017)</a:t>
            </a:r>
          </a:p>
        </p:txBody>
      </p:sp>
      <p:sp>
        <p:nvSpPr>
          <p:cNvPr id="4" name="Slide Number Placeholder 3"/>
          <p:cNvSpPr>
            <a:spLocks noGrp="1"/>
          </p:cNvSpPr>
          <p:nvPr>
            <p:ph type="sldNum" sz="quarter" idx="4"/>
          </p:nvPr>
        </p:nvSpPr>
        <p:spPr/>
        <p:txBody>
          <a:bodyPr/>
          <a:lstStyle/>
          <a:p>
            <a:fld id="{1D93BD3E-1E9A-4970-A6F7-E7AC52762E0C}" type="slidenum">
              <a:rPr lang="en-US" smtClean="0"/>
              <a:pPr/>
              <a:t>10</a:t>
            </a:fld>
            <a:endParaRPr lang="en-US" dirty="0"/>
          </a:p>
        </p:txBody>
      </p:sp>
      <p:pic>
        <p:nvPicPr>
          <p:cNvPr id="7" name="Picture 6"/>
          <p:cNvPicPr>
            <a:picLocks noChangeAspect="1"/>
          </p:cNvPicPr>
          <p:nvPr/>
        </p:nvPicPr>
        <p:blipFill>
          <a:blip r:embed="rId2"/>
          <a:stretch>
            <a:fillRect/>
          </a:stretch>
        </p:blipFill>
        <p:spPr>
          <a:xfrm>
            <a:off x="542194" y="1593945"/>
            <a:ext cx="8059611" cy="3670110"/>
          </a:xfrm>
          <a:prstGeom prst="rect">
            <a:avLst/>
          </a:prstGeom>
        </p:spPr>
      </p:pic>
    </p:spTree>
    <p:extLst>
      <p:ext uri="{BB962C8B-B14F-4D97-AF65-F5344CB8AC3E}">
        <p14:creationId xmlns:p14="http://schemas.microsoft.com/office/powerpoint/2010/main" val="8391995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Reg</a:t>
            </a:r>
            <a:r>
              <a:rPr lang="en-US" dirty="0"/>
              <a:t>-Down </a:t>
            </a:r>
            <a:r>
              <a:rPr lang="en-US" dirty="0" smtClean="0"/>
              <a:t>(Aug </a:t>
            </a:r>
            <a:r>
              <a:rPr lang="en-US" dirty="0"/>
              <a:t>2017)</a:t>
            </a:r>
          </a:p>
        </p:txBody>
      </p:sp>
      <p:sp>
        <p:nvSpPr>
          <p:cNvPr id="4" name="Slide Number Placeholder 3"/>
          <p:cNvSpPr>
            <a:spLocks noGrp="1"/>
          </p:cNvSpPr>
          <p:nvPr>
            <p:ph type="sldNum" sz="quarter" idx="4"/>
          </p:nvPr>
        </p:nvSpPr>
        <p:spPr/>
        <p:txBody>
          <a:bodyPr/>
          <a:lstStyle/>
          <a:p>
            <a:fld id="{1D93BD3E-1E9A-4970-A6F7-E7AC52762E0C}" type="slidenum">
              <a:rPr lang="en-US" smtClean="0"/>
              <a:pPr/>
              <a:t>11</a:t>
            </a:fld>
            <a:endParaRPr lang="en-US" dirty="0"/>
          </a:p>
        </p:txBody>
      </p:sp>
      <p:pic>
        <p:nvPicPr>
          <p:cNvPr id="6" name="Picture 5"/>
          <p:cNvPicPr>
            <a:picLocks noChangeAspect="1"/>
          </p:cNvPicPr>
          <p:nvPr/>
        </p:nvPicPr>
        <p:blipFill>
          <a:blip r:embed="rId2"/>
          <a:stretch>
            <a:fillRect/>
          </a:stretch>
        </p:blipFill>
        <p:spPr>
          <a:xfrm>
            <a:off x="542194" y="1593945"/>
            <a:ext cx="8059611" cy="3670110"/>
          </a:xfrm>
          <a:prstGeom prst="rect">
            <a:avLst/>
          </a:prstGeom>
        </p:spPr>
      </p:pic>
    </p:spTree>
    <p:extLst>
      <p:ext uri="{BB962C8B-B14F-4D97-AF65-F5344CB8AC3E}">
        <p14:creationId xmlns:p14="http://schemas.microsoft.com/office/powerpoint/2010/main" val="29788696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Updated GE Table</a:t>
            </a:r>
            <a:endParaRPr lang="en-US"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12</a:t>
            </a:fld>
            <a:endParaRPr lang="en-US" dirty="0"/>
          </a:p>
        </p:txBody>
      </p:sp>
      <p:pic>
        <p:nvPicPr>
          <p:cNvPr id="8" name="Picture 7"/>
          <p:cNvPicPr>
            <a:picLocks noChangeAspect="1"/>
          </p:cNvPicPr>
          <p:nvPr/>
        </p:nvPicPr>
        <p:blipFill>
          <a:blip r:embed="rId2"/>
          <a:stretch>
            <a:fillRect/>
          </a:stretch>
        </p:blipFill>
        <p:spPr>
          <a:xfrm>
            <a:off x="1524000" y="813228"/>
            <a:ext cx="5803895" cy="2859272"/>
          </a:xfrm>
          <a:prstGeom prst="rect">
            <a:avLst/>
          </a:prstGeom>
        </p:spPr>
      </p:pic>
      <p:pic>
        <p:nvPicPr>
          <p:cNvPr id="9" name="Picture 8"/>
          <p:cNvPicPr>
            <a:picLocks noChangeAspect="1"/>
          </p:cNvPicPr>
          <p:nvPr/>
        </p:nvPicPr>
        <p:blipFill>
          <a:blip r:embed="rId3"/>
          <a:stretch>
            <a:fillRect/>
          </a:stretch>
        </p:blipFill>
        <p:spPr>
          <a:xfrm>
            <a:off x="1524000" y="3672500"/>
            <a:ext cx="5803894" cy="2423500"/>
          </a:xfrm>
          <a:prstGeom prst="rect">
            <a:avLst/>
          </a:prstGeom>
        </p:spPr>
      </p:pic>
    </p:spTree>
    <p:extLst>
      <p:ext uri="{BB962C8B-B14F-4D97-AF65-F5344CB8AC3E}">
        <p14:creationId xmlns:p14="http://schemas.microsoft.com/office/powerpoint/2010/main" val="33851296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1D93BD3E-1E9A-4970-A6F7-E7AC52762E0C}" type="slidenum">
              <a:rPr lang="en-US" smtClean="0"/>
              <a:pPr/>
              <a:t>13</a:t>
            </a:fld>
            <a:endParaRPr lang="en-US" dirty="0"/>
          </a:p>
        </p:txBody>
      </p:sp>
      <p:sp>
        <p:nvSpPr>
          <p:cNvPr id="2" name="Content Placeholder 1"/>
          <p:cNvSpPr>
            <a:spLocks noGrp="1"/>
          </p:cNvSpPr>
          <p:nvPr>
            <p:ph idx="1"/>
          </p:nvPr>
        </p:nvSpPr>
        <p:spPr>
          <a:xfrm>
            <a:off x="304800" y="914400"/>
            <a:ext cx="8458200" cy="4876799"/>
          </a:xfrm>
        </p:spPr>
        <p:txBody>
          <a:bodyPr/>
          <a:lstStyle/>
          <a:p>
            <a:pPr algn="just"/>
            <a:r>
              <a:rPr lang="en-US" sz="2400" dirty="0" smtClean="0"/>
              <a:t>The </a:t>
            </a:r>
            <a:r>
              <a:rPr lang="en-US" sz="2400" dirty="0"/>
              <a:t>preliminary RRS </a:t>
            </a:r>
            <a:r>
              <a:rPr lang="en-US" sz="2400" dirty="0" smtClean="0"/>
              <a:t>quantities for </a:t>
            </a:r>
            <a:r>
              <a:rPr lang="en-US" sz="2400" dirty="0" smtClean="0"/>
              <a:t>2017 </a:t>
            </a:r>
            <a:r>
              <a:rPr lang="en-US" sz="2400" dirty="0" smtClean="0"/>
              <a:t>are based on historical (2015 and 2016) inertia data using </a:t>
            </a:r>
            <a:r>
              <a:rPr lang="en-US" sz="2400" b="1" u="sng" dirty="0" smtClean="0"/>
              <a:t>current methodology</a:t>
            </a:r>
            <a:r>
              <a:rPr lang="en-US" sz="2400" dirty="0" smtClean="0"/>
              <a:t>.</a:t>
            </a:r>
          </a:p>
          <a:p>
            <a:pPr algn="just"/>
            <a:endParaRPr lang="en-US" sz="2400" dirty="0" smtClean="0"/>
          </a:p>
          <a:p>
            <a:pPr algn="just"/>
            <a:r>
              <a:rPr lang="en-US" sz="2400" u="sng" dirty="0" smtClean="0"/>
              <a:t>2017 </a:t>
            </a:r>
            <a:r>
              <a:rPr lang="en-US" sz="2400" u="sng" dirty="0"/>
              <a:t>RRS quantities </a:t>
            </a:r>
            <a:r>
              <a:rPr lang="en-US" sz="2400" u="sng" dirty="0" smtClean="0"/>
              <a:t>reflect system inertia based on Gross MW telemetry. In previous years net MW telemetry was used  for this analysis.</a:t>
            </a:r>
            <a:r>
              <a:rPr lang="en-US" sz="2400" dirty="0" smtClean="0"/>
              <a:t>  </a:t>
            </a:r>
          </a:p>
          <a:p>
            <a:pPr algn="just"/>
            <a:endParaRPr lang="en-US" sz="2400" dirty="0" smtClean="0"/>
          </a:p>
          <a:p>
            <a:pPr algn="just"/>
            <a:r>
              <a:rPr lang="en-US" sz="2400" dirty="0" smtClean="0"/>
              <a:t>ROS, </a:t>
            </a:r>
            <a:r>
              <a:rPr lang="en-US" sz="2400" dirty="0" smtClean="0"/>
              <a:t>in its September 8, 2016 </a:t>
            </a:r>
            <a:r>
              <a:rPr lang="en-US" sz="2400" dirty="0" smtClean="0"/>
              <a:t>meeting, </a:t>
            </a:r>
            <a:r>
              <a:rPr lang="en-US" sz="2400" dirty="0" smtClean="0"/>
              <a:t>approved ERCOT’s recommendation for removal of RDF. </a:t>
            </a:r>
            <a:r>
              <a:rPr lang="en-US" sz="2400" u="sng" dirty="0" smtClean="0"/>
              <a:t>The RRS quantities for 2017 </a:t>
            </a:r>
            <a:r>
              <a:rPr lang="en-US" sz="2400" u="sng" dirty="0" smtClean="0"/>
              <a:t>reflect </a:t>
            </a:r>
            <a:r>
              <a:rPr lang="en-US" sz="2400" u="sng" dirty="0"/>
              <a:t>the removal of the </a:t>
            </a:r>
            <a:r>
              <a:rPr lang="en-US" sz="2400" u="sng" dirty="0" smtClean="0"/>
              <a:t>RDF. </a:t>
            </a:r>
            <a:endParaRPr lang="en-US" sz="2400" u="sng" dirty="0"/>
          </a:p>
        </p:txBody>
      </p:sp>
      <p:sp>
        <p:nvSpPr>
          <p:cNvPr id="7" name="Title 1"/>
          <p:cNvSpPr>
            <a:spLocks noGrp="1"/>
          </p:cNvSpPr>
          <p:nvPr>
            <p:ph type="title"/>
          </p:nvPr>
        </p:nvSpPr>
        <p:spPr>
          <a:xfrm>
            <a:off x="381000" y="243682"/>
            <a:ext cx="8458200" cy="594518"/>
          </a:xfrm>
        </p:spPr>
        <p:txBody>
          <a:bodyPr/>
          <a:lstStyle/>
          <a:p>
            <a:r>
              <a:rPr lang="en-US" dirty="0" smtClean="0"/>
              <a:t>Responsive Reserve Service (RRS)</a:t>
            </a:r>
            <a:endParaRPr lang="en-US" dirty="0"/>
          </a:p>
        </p:txBody>
      </p:sp>
    </p:spTree>
    <p:extLst>
      <p:ext uri="{BB962C8B-B14F-4D97-AF65-F5344CB8AC3E}">
        <p14:creationId xmlns:p14="http://schemas.microsoft.com/office/powerpoint/2010/main" val="24196304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1D93BD3E-1E9A-4970-A6F7-E7AC52762E0C}" type="slidenum">
              <a:rPr lang="en-US" smtClean="0"/>
              <a:pPr/>
              <a:t>14</a:t>
            </a:fld>
            <a:endParaRPr lang="en-US" dirty="0"/>
          </a:p>
        </p:txBody>
      </p:sp>
      <p:sp>
        <p:nvSpPr>
          <p:cNvPr id="2" name="Content Placeholder 1"/>
          <p:cNvSpPr>
            <a:spLocks noGrp="1"/>
          </p:cNvSpPr>
          <p:nvPr>
            <p:ph idx="1"/>
          </p:nvPr>
        </p:nvSpPr>
        <p:spPr>
          <a:xfrm>
            <a:off x="304800" y="914400"/>
            <a:ext cx="8458200" cy="5005633"/>
          </a:xfrm>
        </p:spPr>
        <p:txBody>
          <a:bodyPr/>
          <a:lstStyle/>
          <a:p>
            <a:pPr algn="just"/>
            <a:r>
              <a:rPr lang="en-US" sz="2400" dirty="0" smtClean="0"/>
              <a:t>The preliminary NSRS quantities </a:t>
            </a:r>
            <a:r>
              <a:rPr lang="en-US" sz="2400" dirty="0" smtClean="0"/>
              <a:t>are </a:t>
            </a:r>
            <a:r>
              <a:rPr lang="en-US" sz="2400" dirty="0" smtClean="0"/>
              <a:t>based on historical (2014, 2015 and 2016) net forecast error data </a:t>
            </a:r>
            <a:r>
              <a:rPr lang="en-US" sz="2400" b="1" u="sng" dirty="0" smtClean="0"/>
              <a:t>using the current methodology</a:t>
            </a:r>
            <a:r>
              <a:rPr lang="en-US" sz="2400" dirty="0" smtClean="0"/>
              <a:t>.</a:t>
            </a:r>
          </a:p>
        </p:txBody>
      </p:sp>
      <p:sp>
        <p:nvSpPr>
          <p:cNvPr id="7" name="Title 1"/>
          <p:cNvSpPr>
            <a:spLocks noGrp="1"/>
          </p:cNvSpPr>
          <p:nvPr>
            <p:ph type="title"/>
          </p:nvPr>
        </p:nvSpPr>
        <p:spPr>
          <a:xfrm>
            <a:off x="381000" y="243682"/>
            <a:ext cx="8458200" cy="670718"/>
          </a:xfrm>
        </p:spPr>
        <p:txBody>
          <a:bodyPr/>
          <a:lstStyle/>
          <a:p>
            <a:r>
              <a:rPr lang="en-US" dirty="0" smtClean="0"/>
              <a:t>Non-Spin Reserve Service (NSRS)</a:t>
            </a:r>
            <a:endParaRPr lang="en-US" dirty="0"/>
          </a:p>
        </p:txBody>
      </p:sp>
    </p:spTree>
    <p:extLst>
      <p:ext uri="{BB962C8B-B14F-4D97-AF65-F5344CB8AC3E}">
        <p14:creationId xmlns:p14="http://schemas.microsoft.com/office/powerpoint/2010/main" val="22310960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a:xfrm>
            <a:off x="304800" y="914400"/>
            <a:ext cx="8534400" cy="5005633"/>
          </a:xfrm>
        </p:spPr>
        <p:txBody>
          <a:bodyPr/>
          <a:lstStyle/>
          <a:p>
            <a:pPr algn="just"/>
            <a:r>
              <a:rPr lang="en-US" sz="2400" dirty="0" smtClean="0"/>
              <a:t>Following is a summary of the 2017 </a:t>
            </a:r>
            <a:r>
              <a:rPr lang="en-US" sz="2400" dirty="0"/>
              <a:t>A/S </a:t>
            </a:r>
            <a:r>
              <a:rPr lang="en-US" sz="2400" dirty="0" smtClean="0"/>
              <a:t>Methodology.</a:t>
            </a:r>
            <a:endParaRPr lang="en-US" sz="2400" dirty="0"/>
          </a:p>
          <a:p>
            <a:pPr lvl="1" algn="just"/>
            <a:r>
              <a:rPr lang="en-US" sz="2000" dirty="0" smtClean="0"/>
              <a:t>Two changes to the Regulation Service methodology,</a:t>
            </a:r>
          </a:p>
          <a:p>
            <a:pPr lvl="1" algn="just"/>
            <a:r>
              <a:rPr lang="en-US" sz="2000" dirty="0" smtClean="0"/>
              <a:t>GE Tables for evaluating effect of incremental wind generation capacity will be updated, and</a:t>
            </a:r>
          </a:p>
          <a:p>
            <a:pPr lvl="1" algn="just"/>
            <a:r>
              <a:rPr lang="en-US" sz="2000" dirty="0" smtClean="0"/>
              <a:t>RRS </a:t>
            </a:r>
            <a:r>
              <a:rPr lang="en-US" sz="2000" dirty="0"/>
              <a:t>and NSRS Methodologies for 2017 are the same as approved in June 2016</a:t>
            </a:r>
            <a:r>
              <a:rPr lang="en-US" sz="2000" dirty="0" smtClean="0"/>
              <a:t>.</a:t>
            </a:r>
            <a:endParaRPr lang="en-US" sz="2000" dirty="0"/>
          </a:p>
          <a:p>
            <a:pPr algn="just"/>
            <a:endParaRPr lang="en-US" sz="2400" dirty="0" smtClean="0"/>
          </a:p>
          <a:p>
            <a:pPr algn="just"/>
            <a:r>
              <a:rPr lang="en-US" sz="2400" dirty="0"/>
              <a:t>ERCOT is seeking TAC’s endorsement for the 2017 Ancillary Service Methodology. </a:t>
            </a:r>
          </a:p>
          <a:p>
            <a:pPr algn="just"/>
            <a:endParaRPr lang="en-US" sz="2400" dirty="0" smtClean="0"/>
          </a:p>
          <a:p>
            <a:pPr algn="just"/>
            <a:endParaRPr lang="en-US" sz="2400"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15</a:t>
            </a:fld>
            <a:endParaRPr lang="en-US" dirty="0"/>
          </a:p>
        </p:txBody>
      </p:sp>
    </p:spTree>
    <p:extLst>
      <p:ext uri="{BB962C8B-B14F-4D97-AF65-F5344CB8AC3E}">
        <p14:creationId xmlns:p14="http://schemas.microsoft.com/office/powerpoint/2010/main" val="32320490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1D93BD3E-1E9A-4970-A6F7-E7AC52762E0C}" type="slidenum">
              <a:rPr lang="en-US" smtClean="0"/>
              <a:pPr/>
              <a:t>16</a:t>
            </a:fld>
            <a:endParaRPr lang="en-US" dirty="0"/>
          </a:p>
        </p:txBody>
      </p:sp>
      <p:sp>
        <p:nvSpPr>
          <p:cNvPr id="5" name="Title 1"/>
          <p:cNvSpPr>
            <a:spLocks noGrp="1"/>
          </p:cNvSpPr>
          <p:nvPr>
            <p:ph type="title"/>
          </p:nvPr>
        </p:nvSpPr>
        <p:spPr>
          <a:xfrm>
            <a:off x="381000" y="243682"/>
            <a:ext cx="8458200" cy="1143000"/>
          </a:xfrm>
        </p:spPr>
        <p:txBody>
          <a:bodyPr/>
          <a:lstStyle/>
          <a:p>
            <a:r>
              <a:rPr lang="en-US" dirty="0" smtClean="0"/>
              <a:t>Questions and Answers</a:t>
            </a:r>
            <a:endParaRPr lang="en-US" dirty="0"/>
          </a:p>
        </p:txBody>
      </p:sp>
      <p:pic>
        <p:nvPicPr>
          <p:cNvPr id="6" name="Picture 2" descr="Question Mark - Wh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1396999"/>
            <a:ext cx="2162626" cy="29805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53705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RRS (Jan 2017)</a:t>
            </a:r>
            <a:endParaRPr lang="en-US"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17</a:t>
            </a:fld>
            <a:endParaRPr lang="en-US" dirty="0"/>
          </a:p>
        </p:txBody>
      </p:sp>
      <p:pic>
        <p:nvPicPr>
          <p:cNvPr id="6" name="Picture 5"/>
          <p:cNvPicPr>
            <a:picLocks noChangeAspect="1"/>
          </p:cNvPicPr>
          <p:nvPr/>
        </p:nvPicPr>
        <p:blipFill>
          <a:blip r:embed="rId2"/>
          <a:stretch>
            <a:fillRect/>
          </a:stretch>
        </p:blipFill>
        <p:spPr>
          <a:xfrm>
            <a:off x="545243" y="1593945"/>
            <a:ext cx="8053514" cy="3670110"/>
          </a:xfrm>
          <a:prstGeom prst="rect">
            <a:avLst/>
          </a:prstGeom>
        </p:spPr>
      </p:pic>
    </p:spTree>
    <p:extLst>
      <p:ext uri="{BB962C8B-B14F-4D97-AF65-F5344CB8AC3E}">
        <p14:creationId xmlns:p14="http://schemas.microsoft.com/office/powerpoint/2010/main" val="3342327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RRS </a:t>
            </a:r>
            <a:r>
              <a:rPr lang="en-US" dirty="0" smtClean="0"/>
              <a:t>(Mar </a:t>
            </a:r>
            <a:r>
              <a:rPr lang="en-US" dirty="0"/>
              <a:t>2017)</a:t>
            </a:r>
          </a:p>
        </p:txBody>
      </p:sp>
      <p:sp>
        <p:nvSpPr>
          <p:cNvPr id="4" name="Slide Number Placeholder 3"/>
          <p:cNvSpPr>
            <a:spLocks noGrp="1"/>
          </p:cNvSpPr>
          <p:nvPr>
            <p:ph type="sldNum" sz="quarter" idx="4"/>
          </p:nvPr>
        </p:nvSpPr>
        <p:spPr/>
        <p:txBody>
          <a:bodyPr/>
          <a:lstStyle/>
          <a:p>
            <a:fld id="{1D93BD3E-1E9A-4970-A6F7-E7AC52762E0C}" type="slidenum">
              <a:rPr lang="en-US" smtClean="0"/>
              <a:pPr/>
              <a:t>18</a:t>
            </a:fld>
            <a:endParaRPr lang="en-US" dirty="0"/>
          </a:p>
        </p:txBody>
      </p:sp>
      <p:pic>
        <p:nvPicPr>
          <p:cNvPr id="7" name="Picture 6"/>
          <p:cNvPicPr>
            <a:picLocks noChangeAspect="1"/>
          </p:cNvPicPr>
          <p:nvPr/>
        </p:nvPicPr>
        <p:blipFill>
          <a:blip r:embed="rId2"/>
          <a:stretch>
            <a:fillRect/>
          </a:stretch>
        </p:blipFill>
        <p:spPr>
          <a:xfrm>
            <a:off x="542194" y="1593945"/>
            <a:ext cx="8059611" cy="3670110"/>
          </a:xfrm>
          <a:prstGeom prst="rect">
            <a:avLst/>
          </a:prstGeom>
        </p:spPr>
      </p:pic>
    </p:spTree>
    <p:extLst>
      <p:ext uri="{BB962C8B-B14F-4D97-AF65-F5344CB8AC3E}">
        <p14:creationId xmlns:p14="http://schemas.microsoft.com/office/powerpoint/2010/main" val="40051110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RRS (</a:t>
            </a:r>
            <a:r>
              <a:rPr lang="en-US" dirty="0" smtClean="0"/>
              <a:t>Jul </a:t>
            </a:r>
            <a:r>
              <a:rPr lang="en-US" dirty="0"/>
              <a:t>2017)</a:t>
            </a:r>
          </a:p>
        </p:txBody>
      </p:sp>
      <p:sp>
        <p:nvSpPr>
          <p:cNvPr id="4" name="Slide Number Placeholder 3"/>
          <p:cNvSpPr>
            <a:spLocks noGrp="1"/>
          </p:cNvSpPr>
          <p:nvPr>
            <p:ph type="sldNum" sz="quarter" idx="4"/>
          </p:nvPr>
        </p:nvSpPr>
        <p:spPr/>
        <p:txBody>
          <a:bodyPr/>
          <a:lstStyle/>
          <a:p>
            <a:fld id="{1D93BD3E-1E9A-4970-A6F7-E7AC52762E0C}" type="slidenum">
              <a:rPr lang="en-US" smtClean="0"/>
              <a:pPr/>
              <a:t>19</a:t>
            </a:fld>
            <a:endParaRPr lang="en-US" dirty="0"/>
          </a:p>
        </p:txBody>
      </p:sp>
      <p:pic>
        <p:nvPicPr>
          <p:cNvPr id="3" name="Picture 2"/>
          <p:cNvPicPr>
            <a:picLocks noChangeAspect="1"/>
          </p:cNvPicPr>
          <p:nvPr/>
        </p:nvPicPr>
        <p:blipFill>
          <a:blip r:embed="rId2"/>
          <a:stretch>
            <a:fillRect/>
          </a:stretch>
        </p:blipFill>
        <p:spPr>
          <a:xfrm>
            <a:off x="542194" y="1596993"/>
            <a:ext cx="8059611" cy="3664014"/>
          </a:xfrm>
          <a:prstGeom prst="rect">
            <a:avLst/>
          </a:prstGeom>
        </p:spPr>
      </p:pic>
    </p:spTree>
    <p:extLst>
      <p:ext uri="{BB962C8B-B14F-4D97-AF65-F5344CB8AC3E}">
        <p14:creationId xmlns:p14="http://schemas.microsoft.com/office/powerpoint/2010/main" val="24905216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sz="2800" dirty="0" smtClean="0"/>
              <a:t>Schedule for </a:t>
            </a:r>
            <a:r>
              <a:rPr lang="en-US" dirty="0" smtClean="0"/>
              <a:t>Stakeholder Discussion</a:t>
            </a:r>
            <a:endParaRPr lang="en-US" sz="2800" dirty="0"/>
          </a:p>
        </p:txBody>
      </p:sp>
      <p:sp>
        <p:nvSpPr>
          <p:cNvPr id="4" name="Content Placeholder 1"/>
          <p:cNvSpPr>
            <a:spLocks noGrp="1"/>
          </p:cNvSpPr>
          <p:nvPr>
            <p:ph idx="1"/>
          </p:nvPr>
        </p:nvSpPr>
        <p:spPr>
          <a:xfrm>
            <a:off x="304800" y="838200"/>
            <a:ext cx="8458200" cy="5081833"/>
          </a:xfrm>
        </p:spPr>
        <p:txBody>
          <a:bodyPr/>
          <a:lstStyle/>
          <a:p>
            <a:r>
              <a:rPr lang="en-US" sz="2400" dirty="0">
                <a:solidFill>
                  <a:srgbClr val="00B050"/>
                </a:solidFill>
              </a:rPr>
              <a:t>Aug 30, 2016 – QMWG (w Current Methodology</a:t>
            </a:r>
            <a:r>
              <a:rPr lang="en-US" sz="2400" dirty="0" smtClean="0">
                <a:solidFill>
                  <a:srgbClr val="00B050"/>
                </a:solidFill>
              </a:rPr>
              <a:t>)</a:t>
            </a:r>
          </a:p>
          <a:p>
            <a:pPr marL="0" indent="0">
              <a:buNone/>
            </a:pPr>
            <a:endParaRPr lang="en-US" sz="2400" dirty="0">
              <a:solidFill>
                <a:srgbClr val="00B050"/>
              </a:solidFill>
              <a:sym typeface="Wingdings" panose="05000000000000000000" pitchFamily="2" charset="2"/>
            </a:endParaRPr>
          </a:p>
          <a:p>
            <a:r>
              <a:rPr lang="en-US" sz="2400" dirty="0" smtClean="0">
                <a:solidFill>
                  <a:srgbClr val="00B050"/>
                </a:solidFill>
              </a:rPr>
              <a:t>Sep 19, 2016 – QMWG (w Proposed Changes) </a:t>
            </a:r>
          </a:p>
          <a:p>
            <a:r>
              <a:rPr lang="en-US" sz="2400" dirty="0" smtClean="0">
                <a:solidFill>
                  <a:srgbClr val="00B050"/>
                </a:solidFill>
              </a:rPr>
              <a:t>Sep 22, 2016 – OWG</a:t>
            </a:r>
          </a:p>
          <a:p>
            <a:r>
              <a:rPr lang="en-US" sz="2400" dirty="0">
                <a:solidFill>
                  <a:srgbClr val="00B050"/>
                </a:solidFill>
              </a:rPr>
              <a:t>Oct 6, 2016 – </a:t>
            </a:r>
            <a:r>
              <a:rPr lang="en-US" sz="2400" dirty="0" smtClean="0">
                <a:solidFill>
                  <a:srgbClr val="00B050"/>
                </a:solidFill>
              </a:rPr>
              <a:t>ROS (endorsed)</a:t>
            </a:r>
          </a:p>
          <a:p>
            <a:endParaRPr lang="en-US" sz="2400" dirty="0">
              <a:solidFill>
                <a:srgbClr val="00B050"/>
              </a:solidFill>
            </a:endParaRPr>
          </a:p>
          <a:p>
            <a:r>
              <a:rPr lang="en-US" sz="2400" dirty="0">
                <a:solidFill>
                  <a:srgbClr val="00B050"/>
                </a:solidFill>
              </a:rPr>
              <a:t>Oct 17, 2016 – WMS (endorsed)</a:t>
            </a:r>
          </a:p>
          <a:p>
            <a:r>
              <a:rPr lang="en-US" sz="2400" dirty="0" smtClean="0"/>
              <a:t>Oct 27, 2016 – TAC</a:t>
            </a:r>
          </a:p>
          <a:p>
            <a:pPr marL="0" indent="0">
              <a:buNone/>
            </a:pPr>
            <a:endParaRPr lang="en-US" sz="2400" dirty="0" smtClean="0"/>
          </a:p>
          <a:p>
            <a:r>
              <a:rPr lang="en-US" sz="2400" dirty="0" smtClean="0"/>
              <a:t>Dec 13, 2016</a:t>
            </a:r>
            <a:r>
              <a:rPr lang="en-US" sz="2400" dirty="0"/>
              <a:t> – </a:t>
            </a:r>
            <a:r>
              <a:rPr lang="en-US" sz="2400" dirty="0" smtClean="0"/>
              <a:t>BOD</a:t>
            </a:r>
            <a:endParaRPr lang="en-US" sz="2400" dirty="0"/>
          </a:p>
          <a:p>
            <a:endParaRPr lang="en-US" sz="2400" dirty="0" smtClean="0"/>
          </a:p>
          <a:p>
            <a:pPr marL="0" indent="0">
              <a:buNone/>
            </a:pPr>
            <a:endParaRPr lang="en-US" dirty="0" smtClean="0"/>
          </a:p>
        </p:txBody>
      </p:sp>
    </p:spTree>
    <p:extLst>
      <p:ext uri="{BB962C8B-B14F-4D97-AF65-F5344CB8AC3E}">
        <p14:creationId xmlns:p14="http://schemas.microsoft.com/office/powerpoint/2010/main" val="39889146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RRS </a:t>
            </a:r>
            <a:r>
              <a:rPr lang="en-US" dirty="0" smtClean="0"/>
              <a:t>(Aug </a:t>
            </a:r>
            <a:r>
              <a:rPr lang="en-US" dirty="0"/>
              <a:t>2017)</a:t>
            </a:r>
          </a:p>
        </p:txBody>
      </p:sp>
      <p:sp>
        <p:nvSpPr>
          <p:cNvPr id="4" name="Slide Number Placeholder 3"/>
          <p:cNvSpPr>
            <a:spLocks noGrp="1"/>
          </p:cNvSpPr>
          <p:nvPr>
            <p:ph type="sldNum" sz="quarter" idx="4"/>
          </p:nvPr>
        </p:nvSpPr>
        <p:spPr/>
        <p:txBody>
          <a:bodyPr/>
          <a:lstStyle/>
          <a:p>
            <a:fld id="{1D93BD3E-1E9A-4970-A6F7-E7AC52762E0C}" type="slidenum">
              <a:rPr lang="en-US" smtClean="0"/>
              <a:pPr/>
              <a:t>20</a:t>
            </a:fld>
            <a:endParaRPr lang="en-US" dirty="0"/>
          </a:p>
        </p:txBody>
      </p:sp>
      <p:pic>
        <p:nvPicPr>
          <p:cNvPr id="5" name="Picture 4"/>
          <p:cNvPicPr>
            <a:picLocks noChangeAspect="1"/>
          </p:cNvPicPr>
          <p:nvPr/>
        </p:nvPicPr>
        <p:blipFill>
          <a:blip r:embed="rId2"/>
          <a:stretch>
            <a:fillRect/>
          </a:stretch>
        </p:blipFill>
        <p:spPr>
          <a:xfrm>
            <a:off x="542194" y="1593945"/>
            <a:ext cx="8059611" cy="3670110"/>
          </a:xfrm>
          <a:prstGeom prst="rect">
            <a:avLst/>
          </a:prstGeom>
        </p:spPr>
      </p:pic>
    </p:spTree>
    <p:extLst>
      <p:ext uri="{BB962C8B-B14F-4D97-AF65-F5344CB8AC3E}">
        <p14:creationId xmlns:p14="http://schemas.microsoft.com/office/powerpoint/2010/main" val="5935719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RRS </a:t>
            </a:r>
            <a:r>
              <a:rPr lang="en-US" dirty="0" smtClean="0"/>
              <a:t>(Sep </a:t>
            </a:r>
            <a:r>
              <a:rPr lang="en-US" dirty="0"/>
              <a:t>2017)</a:t>
            </a:r>
          </a:p>
        </p:txBody>
      </p:sp>
      <p:sp>
        <p:nvSpPr>
          <p:cNvPr id="4" name="Slide Number Placeholder 3"/>
          <p:cNvSpPr>
            <a:spLocks noGrp="1"/>
          </p:cNvSpPr>
          <p:nvPr>
            <p:ph type="sldNum" sz="quarter" idx="4"/>
          </p:nvPr>
        </p:nvSpPr>
        <p:spPr/>
        <p:txBody>
          <a:bodyPr/>
          <a:lstStyle/>
          <a:p>
            <a:fld id="{1D93BD3E-1E9A-4970-A6F7-E7AC52762E0C}" type="slidenum">
              <a:rPr lang="en-US" smtClean="0"/>
              <a:pPr/>
              <a:t>21</a:t>
            </a:fld>
            <a:endParaRPr lang="en-US" dirty="0"/>
          </a:p>
        </p:txBody>
      </p:sp>
      <p:pic>
        <p:nvPicPr>
          <p:cNvPr id="5" name="Picture 4"/>
          <p:cNvPicPr>
            <a:picLocks noChangeAspect="1"/>
          </p:cNvPicPr>
          <p:nvPr/>
        </p:nvPicPr>
        <p:blipFill>
          <a:blip r:embed="rId2"/>
          <a:stretch>
            <a:fillRect/>
          </a:stretch>
        </p:blipFill>
        <p:spPr>
          <a:xfrm>
            <a:off x="542194" y="1596993"/>
            <a:ext cx="8059611" cy="3664014"/>
          </a:xfrm>
          <a:prstGeom prst="rect">
            <a:avLst/>
          </a:prstGeom>
        </p:spPr>
      </p:pic>
    </p:spTree>
    <p:extLst>
      <p:ext uri="{BB962C8B-B14F-4D97-AF65-F5344CB8AC3E}">
        <p14:creationId xmlns:p14="http://schemas.microsoft.com/office/powerpoint/2010/main" val="27181099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NSRS (Jan 2017)</a:t>
            </a:r>
            <a:endParaRPr lang="en-US"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22</a:t>
            </a:fld>
            <a:endParaRPr lang="en-US" dirty="0"/>
          </a:p>
        </p:txBody>
      </p:sp>
      <p:pic>
        <p:nvPicPr>
          <p:cNvPr id="3" name="Picture 2"/>
          <p:cNvPicPr>
            <a:picLocks noChangeAspect="1"/>
          </p:cNvPicPr>
          <p:nvPr/>
        </p:nvPicPr>
        <p:blipFill>
          <a:blip r:embed="rId2"/>
          <a:stretch>
            <a:fillRect/>
          </a:stretch>
        </p:blipFill>
        <p:spPr>
          <a:xfrm>
            <a:off x="907986" y="1593945"/>
            <a:ext cx="7328027" cy="3670110"/>
          </a:xfrm>
          <a:prstGeom prst="rect">
            <a:avLst/>
          </a:prstGeom>
        </p:spPr>
      </p:pic>
    </p:spTree>
    <p:extLst>
      <p:ext uri="{BB962C8B-B14F-4D97-AF65-F5344CB8AC3E}">
        <p14:creationId xmlns:p14="http://schemas.microsoft.com/office/powerpoint/2010/main" val="184258909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NSRS </a:t>
            </a:r>
            <a:r>
              <a:rPr lang="en-US" dirty="0" smtClean="0"/>
              <a:t>(Mar </a:t>
            </a:r>
            <a:r>
              <a:rPr lang="en-US" dirty="0"/>
              <a:t>2017)</a:t>
            </a:r>
            <a:endParaRPr lang="en-US" b="0"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23</a:t>
            </a:fld>
            <a:endParaRPr lang="en-US" dirty="0"/>
          </a:p>
        </p:txBody>
      </p:sp>
      <p:pic>
        <p:nvPicPr>
          <p:cNvPr id="6" name="Picture 5"/>
          <p:cNvPicPr>
            <a:picLocks noChangeAspect="1"/>
          </p:cNvPicPr>
          <p:nvPr/>
        </p:nvPicPr>
        <p:blipFill>
          <a:blip r:embed="rId2"/>
          <a:stretch>
            <a:fillRect/>
          </a:stretch>
        </p:blipFill>
        <p:spPr>
          <a:xfrm>
            <a:off x="542194" y="1593945"/>
            <a:ext cx="8059611" cy="3670110"/>
          </a:xfrm>
          <a:prstGeom prst="rect">
            <a:avLst/>
          </a:prstGeom>
        </p:spPr>
      </p:pic>
    </p:spTree>
    <p:extLst>
      <p:ext uri="{BB962C8B-B14F-4D97-AF65-F5344CB8AC3E}">
        <p14:creationId xmlns:p14="http://schemas.microsoft.com/office/powerpoint/2010/main" val="34211892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746918"/>
          </a:xfrm>
        </p:spPr>
        <p:txBody>
          <a:bodyPr/>
          <a:lstStyle/>
          <a:p>
            <a:r>
              <a:rPr lang="en-US" dirty="0"/>
              <a:t>NSRS (</a:t>
            </a:r>
            <a:r>
              <a:rPr lang="en-US" dirty="0" smtClean="0"/>
              <a:t>July </a:t>
            </a:r>
            <a:r>
              <a:rPr lang="en-US" dirty="0"/>
              <a:t>2017) </a:t>
            </a:r>
          </a:p>
        </p:txBody>
      </p:sp>
      <p:sp>
        <p:nvSpPr>
          <p:cNvPr id="4" name="Slide Number Placeholder 3"/>
          <p:cNvSpPr>
            <a:spLocks noGrp="1"/>
          </p:cNvSpPr>
          <p:nvPr>
            <p:ph type="sldNum" sz="quarter" idx="4"/>
          </p:nvPr>
        </p:nvSpPr>
        <p:spPr/>
        <p:txBody>
          <a:bodyPr/>
          <a:lstStyle/>
          <a:p>
            <a:fld id="{1D93BD3E-1E9A-4970-A6F7-E7AC52762E0C}" type="slidenum">
              <a:rPr lang="en-US" smtClean="0"/>
              <a:pPr/>
              <a:t>24</a:t>
            </a:fld>
            <a:endParaRPr lang="en-US" dirty="0"/>
          </a:p>
        </p:txBody>
      </p:sp>
      <p:pic>
        <p:nvPicPr>
          <p:cNvPr id="5" name="Picture 4"/>
          <p:cNvPicPr>
            <a:picLocks noChangeAspect="1"/>
          </p:cNvPicPr>
          <p:nvPr/>
        </p:nvPicPr>
        <p:blipFill>
          <a:blip r:embed="rId2"/>
          <a:stretch>
            <a:fillRect/>
          </a:stretch>
        </p:blipFill>
        <p:spPr>
          <a:xfrm>
            <a:off x="542194" y="1593945"/>
            <a:ext cx="8059611" cy="3670110"/>
          </a:xfrm>
          <a:prstGeom prst="rect">
            <a:avLst/>
          </a:prstGeom>
        </p:spPr>
      </p:pic>
    </p:spTree>
    <p:extLst>
      <p:ext uri="{BB962C8B-B14F-4D97-AF65-F5344CB8AC3E}">
        <p14:creationId xmlns:p14="http://schemas.microsoft.com/office/powerpoint/2010/main" val="26360990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NSRS</a:t>
            </a:r>
            <a:r>
              <a:rPr lang="en-US" dirty="0"/>
              <a:t> </a:t>
            </a:r>
            <a:r>
              <a:rPr lang="en-US" dirty="0" smtClean="0"/>
              <a:t>(Aug </a:t>
            </a:r>
            <a:r>
              <a:rPr lang="en-US" dirty="0"/>
              <a:t>2017) </a:t>
            </a:r>
          </a:p>
        </p:txBody>
      </p:sp>
      <p:sp>
        <p:nvSpPr>
          <p:cNvPr id="4" name="Slide Number Placeholder 3"/>
          <p:cNvSpPr>
            <a:spLocks noGrp="1"/>
          </p:cNvSpPr>
          <p:nvPr>
            <p:ph type="sldNum" sz="quarter" idx="4"/>
          </p:nvPr>
        </p:nvSpPr>
        <p:spPr/>
        <p:txBody>
          <a:bodyPr/>
          <a:lstStyle/>
          <a:p>
            <a:fld id="{1D93BD3E-1E9A-4970-A6F7-E7AC52762E0C}" type="slidenum">
              <a:rPr lang="en-US" smtClean="0"/>
              <a:pPr/>
              <a:t>25</a:t>
            </a:fld>
            <a:endParaRPr lang="en-US" dirty="0"/>
          </a:p>
        </p:txBody>
      </p:sp>
      <p:pic>
        <p:nvPicPr>
          <p:cNvPr id="5" name="Picture 4"/>
          <p:cNvPicPr>
            <a:picLocks noChangeAspect="1"/>
          </p:cNvPicPr>
          <p:nvPr/>
        </p:nvPicPr>
        <p:blipFill>
          <a:blip r:embed="rId2"/>
          <a:stretch>
            <a:fillRect/>
          </a:stretch>
        </p:blipFill>
        <p:spPr>
          <a:xfrm>
            <a:off x="914400" y="1600200"/>
            <a:ext cx="7242742" cy="3673723"/>
          </a:xfrm>
          <a:prstGeom prst="rect">
            <a:avLst/>
          </a:prstGeom>
        </p:spPr>
      </p:pic>
    </p:spTree>
    <p:extLst>
      <p:ext uri="{BB962C8B-B14F-4D97-AF65-F5344CB8AC3E}">
        <p14:creationId xmlns:p14="http://schemas.microsoft.com/office/powerpoint/2010/main" val="25993713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NSRS</a:t>
            </a:r>
            <a:r>
              <a:rPr lang="en-US" dirty="0"/>
              <a:t> </a:t>
            </a:r>
            <a:r>
              <a:rPr lang="en-US" dirty="0" smtClean="0"/>
              <a:t>(Sep </a:t>
            </a:r>
            <a:r>
              <a:rPr lang="en-US" dirty="0"/>
              <a:t>2017) </a:t>
            </a:r>
          </a:p>
        </p:txBody>
      </p:sp>
      <p:sp>
        <p:nvSpPr>
          <p:cNvPr id="4" name="Slide Number Placeholder 3"/>
          <p:cNvSpPr>
            <a:spLocks noGrp="1"/>
          </p:cNvSpPr>
          <p:nvPr>
            <p:ph type="sldNum" sz="quarter" idx="4"/>
          </p:nvPr>
        </p:nvSpPr>
        <p:spPr/>
        <p:txBody>
          <a:bodyPr/>
          <a:lstStyle/>
          <a:p>
            <a:fld id="{1D93BD3E-1E9A-4970-A6F7-E7AC52762E0C}" type="slidenum">
              <a:rPr lang="en-US" smtClean="0"/>
              <a:pPr/>
              <a:t>26</a:t>
            </a:fld>
            <a:endParaRPr lang="en-US" dirty="0"/>
          </a:p>
        </p:txBody>
      </p:sp>
      <p:pic>
        <p:nvPicPr>
          <p:cNvPr id="5" name="Picture 4"/>
          <p:cNvPicPr>
            <a:picLocks noChangeAspect="1"/>
          </p:cNvPicPr>
          <p:nvPr/>
        </p:nvPicPr>
        <p:blipFill>
          <a:blip r:embed="rId2"/>
          <a:stretch>
            <a:fillRect/>
          </a:stretch>
        </p:blipFill>
        <p:spPr>
          <a:xfrm>
            <a:off x="569629" y="1517738"/>
            <a:ext cx="8004742" cy="3822523"/>
          </a:xfrm>
          <a:prstGeom prst="rect">
            <a:avLst/>
          </a:prstGeom>
        </p:spPr>
      </p:pic>
    </p:spTree>
    <p:extLst>
      <p:ext uri="{BB962C8B-B14F-4D97-AF65-F5344CB8AC3E}">
        <p14:creationId xmlns:p14="http://schemas.microsoft.com/office/powerpoint/2010/main" val="15270588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Scope</a:t>
            </a:r>
            <a:endParaRPr lang="en-US" dirty="0"/>
          </a:p>
        </p:txBody>
      </p:sp>
      <p:sp>
        <p:nvSpPr>
          <p:cNvPr id="3" name="Content Placeholder 2"/>
          <p:cNvSpPr>
            <a:spLocks noGrp="1"/>
          </p:cNvSpPr>
          <p:nvPr>
            <p:ph idx="1"/>
          </p:nvPr>
        </p:nvSpPr>
        <p:spPr>
          <a:xfrm>
            <a:off x="304800" y="914400"/>
            <a:ext cx="8534400" cy="5005633"/>
          </a:xfrm>
        </p:spPr>
        <p:txBody>
          <a:bodyPr/>
          <a:lstStyle/>
          <a:p>
            <a:pPr algn="just"/>
            <a:r>
              <a:rPr lang="en-US" sz="2400" dirty="0" smtClean="0"/>
              <a:t>ERCOT </a:t>
            </a:r>
            <a:r>
              <a:rPr lang="en-US" sz="2400" dirty="0"/>
              <a:t>is proposing </a:t>
            </a:r>
            <a:r>
              <a:rPr lang="en-US" sz="2400" dirty="0" smtClean="0"/>
              <a:t>two changes </a:t>
            </a:r>
            <a:r>
              <a:rPr lang="en-US" sz="2400" dirty="0"/>
              <a:t>to the 2017 Regulation Service </a:t>
            </a:r>
            <a:r>
              <a:rPr lang="en-US" sz="2400" dirty="0" smtClean="0"/>
              <a:t>Methodology.</a:t>
            </a:r>
          </a:p>
          <a:p>
            <a:pPr algn="just"/>
            <a:endParaRPr lang="en-US" sz="2400" dirty="0" smtClean="0"/>
          </a:p>
          <a:p>
            <a:pPr algn="just"/>
            <a:r>
              <a:rPr lang="en-US" sz="2400" dirty="0"/>
              <a:t>ERCOT is </a:t>
            </a:r>
            <a:r>
              <a:rPr lang="en-US" sz="2400" dirty="0" smtClean="0"/>
              <a:t>not proposing any changes to the  methodologies of determining RRS </a:t>
            </a:r>
            <a:r>
              <a:rPr lang="en-US" sz="2400" dirty="0"/>
              <a:t>and NSRS </a:t>
            </a:r>
            <a:r>
              <a:rPr lang="en-US" sz="2400" dirty="0" smtClean="0"/>
              <a:t>quantities</a:t>
            </a:r>
            <a:r>
              <a:rPr lang="en-US" sz="2400" dirty="0"/>
              <a:t>. </a:t>
            </a:r>
            <a:r>
              <a:rPr lang="en-US" sz="2400" dirty="0" smtClean="0"/>
              <a:t>RRS and NSRS Methodologies </a:t>
            </a:r>
            <a:r>
              <a:rPr lang="en-US" sz="2400" dirty="0"/>
              <a:t>for 2017 </a:t>
            </a:r>
            <a:r>
              <a:rPr lang="en-US" sz="2400" dirty="0" smtClean="0"/>
              <a:t>are the </a:t>
            </a:r>
            <a:r>
              <a:rPr lang="en-US" sz="2400" dirty="0"/>
              <a:t>same </a:t>
            </a:r>
            <a:r>
              <a:rPr lang="en-US" sz="2400" dirty="0" smtClean="0"/>
              <a:t>as </a:t>
            </a:r>
            <a:r>
              <a:rPr lang="en-US" sz="2400" dirty="0"/>
              <a:t>approved in June 2016. </a:t>
            </a:r>
          </a:p>
          <a:p>
            <a:pPr algn="just"/>
            <a:endParaRPr lang="en-US" sz="2400" dirty="0" smtClean="0"/>
          </a:p>
          <a:p>
            <a:pPr algn="just"/>
            <a:r>
              <a:rPr lang="en-US" sz="2400" dirty="0" smtClean="0"/>
              <a:t>Note that, a redline version of the draft methodology and a spreadsheet containing the preliminary quantities for January </a:t>
            </a:r>
            <a:r>
              <a:rPr lang="en-US" sz="2400" dirty="0"/>
              <a:t>through </a:t>
            </a:r>
            <a:r>
              <a:rPr lang="en-US" sz="2400" dirty="0" smtClean="0"/>
              <a:t>September </a:t>
            </a:r>
            <a:r>
              <a:rPr lang="en-US" sz="2400" dirty="0"/>
              <a:t>of 2017 </a:t>
            </a:r>
            <a:r>
              <a:rPr lang="en-US" sz="2400" dirty="0" smtClean="0"/>
              <a:t>have been posted on the </a:t>
            </a:r>
            <a:r>
              <a:rPr lang="en-US" sz="2400" dirty="0" smtClean="0">
                <a:hlinkClick r:id="rId2"/>
              </a:rPr>
              <a:t>October 27 TAC Meeting</a:t>
            </a:r>
            <a:r>
              <a:rPr lang="en-US" sz="2400" dirty="0" smtClean="0"/>
              <a:t> webpage on </a:t>
            </a:r>
            <a:r>
              <a:rPr lang="en-US" sz="2400" dirty="0" smtClean="0">
                <a:hlinkClick r:id="rId3"/>
              </a:rPr>
              <a:t>ercot.com</a:t>
            </a:r>
            <a:r>
              <a:rPr lang="en-US" sz="2400" dirty="0" smtClean="0"/>
              <a:t>.</a:t>
            </a:r>
            <a:endParaRPr lang="en-US" sz="2400" dirty="0"/>
          </a:p>
          <a:p>
            <a:pPr algn="just"/>
            <a:endParaRPr lang="en-US" sz="2400"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3</a:t>
            </a:fld>
            <a:endParaRPr lang="en-US" dirty="0"/>
          </a:p>
        </p:txBody>
      </p:sp>
    </p:spTree>
    <p:extLst>
      <p:ext uri="{BB962C8B-B14F-4D97-AF65-F5344CB8AC3E}">
        <p14:creationId xmlns:p14="http://schemas.microsoft.com/office/powerpoint/2010/main" val="34530560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1D93BD3E-1E9A-4970-A6F7-E7AC52762E0C}" type="slidenum">
              <a:rPr lang="en-US" smtClean="0"/>
              <a:pPr/>
              <a:t>4</a:t>
            </a:fld>
            <a:endParaRPr lang="en-US" dirty="0"/>
          </a:p>
        </p:txBody>
      </p:sp>
      <p:sp>
        <p:nvSpPr>
          <p:cNvPr id="2" name="Content Placeholder 1"/>
          <p:cNvSpPr>
            <a:spLocks noGrp="1"/>
          </p:cNvSpPr>
          <p:nvPr>
            <p:ph idx="1"/>
          </p:nvPr>
        </p:nvSpPr>
        <p:spPr>
          <a:xfrm>
            <a:off x="304800" y="914400"/>
            <a:ext cx="8458200" cy="5181600"/>
          </a:xfrm>
        </p:spPr>
        <p:txBody>
          <a:bodyPr/>
          <a:lstStyle/>
          <a:p>
            <a:pPr algn="just"/>
            <a:r>
              <a:rPr lang="en-US" sz="2400" dirty="0" smtClean="0"/>
              <a:t>ERCOT is proposing the following </a:t>
            </a:r>
            <a:r>
              <a:rPr lang="en-US" sz="2400" dirty="0"/>
              <a:t>changes </a:t>
            </a:r>
            <a:r>
              <a:rPr lang="en-US" sz="2400" dirty="0" smtClean="0"/>
              <a:t>to the 2017 Regulation Service Methodology,</a:t>
            </a:r>
          </a:p>
          <a:p>
            <a:pPr marL="914400" lvl="1" indent="-514350" algn="just">
              <a:buFont typeface="+mj-lt"/>
              <a:buAutoNum type="arabicPeriod"/>
            </a:pPr>
            <a:r>
              <a:rPr lang="en-US" sz="2400" dirty="0" smtClean="0"/>
              <a:t>Remove exhaustion rate feedback from the regulation procurement analysis</a:t>
            </a:r>
          </a:p>
          <a:p>
            <a:pPr marL="914400" lvl="1" indent="-514350" algn="just">
              <a:buFont typeface="+mj-lt"/>
              <a:buAutoNum type="arabicPeriod"/>
            </a:pPr>
            <a:r>
              <a:rPr lang="en-US" sz="2400" dirty="0" smtClean="0"/>
              <a:t>Estimate 5-minute net load variability by including </a:t>
            </a:r>
            <a:r>
              <a:rPr lang="en-US" sz="2400" dirty="0"/>
              <a:t>s</a:t>
            </a:r>
            <a:r>
              <a:rPr lang="en-US" sz="2400" dirty="0" smtClean="0"/>
              <a:t>olar </a:t>
            </a:r>
            <a:r>
              <a:rPr lang="en-US" sz="2400" dirty="0"/>
              <a:t>g</a:t>
            </a:r>
            <a:r>
              <a:rPr lang="en-US" sz="2400" dirty="0" smtClean="0"/>
              <a:t>eneration (net load = load – wind generation – </a:t>
            </a:r>
            <a:r>
              <a:rPr lang="en-US" sz="2400" dirty="0" smtClean="0">
                <a:solidFill>
                  <a:schemeClr val="accent4">
                    <a:lumMod val="75000"/>
                    <a:lumOff val="25000"/>
                  </a:schemeClr>
                </a:solidFill>
              </a:rPr>
              <a:t>solar generation</a:t>
            </a:r>
            <a:r>
              <a:rPr lang="en-US" sz="2400" dirty="0" smtClean="0"/>
              <a:t>). </a:t>
            </a:r>
          </a:p>
          <a:p>
            <a:pPr marL="914400" lvl="1" indent="-514350" algn="just">
              <a:buFont typeface="+mj-lt"/>
              <a:buAutoNum type="arabicPeriod"/>
            </a:pPr>
            <a:endParaRPr lang="en-US" sz="2400" dirty="0" smtClean="0"/>
          </a:p>
          <a:p>
            <a:pPr algn="just"/>
            <a:r>
              <a:rPr lang="en-US" sz="2400" dirty="0"/>
              <a:t>The </a:t>
            </a:r>
            <a:r>
              <a:rPr lang="en-US" sz="2400" dirty="0" smtClean="0"/>
              <a:t>annual updates to </a:t>
            </a:r>
            <a:r>
              <a:rPr lang="en-US" sz="2400" dirty="0"/>
              <a:t>GE Tables are reflected in the regulation quantities for 2017</a:t>
            </a:r>
            <a:r>
              <a:rPr lang="en-US" sz="2400" dirty="0" smtClean="0"/>
              <a:t>.</a:t>
            </a:r>
          </a:p>
          <a:p>
            <a:pPr marL="0" indent="0" algn="just">
              <a:buNone/>
            </a:pPr>
            <a:endParaRPr lang="en-US" sz="2400" dirty="0"/>
          </a:p>
          <a:p>
            <a:pPr marL="0" indent="0" algn="just">
              <a:buNone/>
            </a:pPr>
            <a:endParaRPr lang="en-US" dirty="0" smtClean="0"/>
          </a:p>
        </p:txBody>
      </p:sp>
      <p:sp>
        <p:nvSpPr>
          <p:cNvPr id="7" name="Title 1"/>
          <p:cNvSpPr>
            <a:spLocks noGrp="1"/>
          </p:cNvSpPr>
          <p:nvPr>
            <p:ph type="title"/>
          </p:nvPr>
        </p:nvSpPr>
        <p:spPr>
          <a:xfrm>
            <a:off x="381000" y="243682"/>
            <a:ext cx="8458200" cy="594518"/>
          </a:xfrm>
        </p:spPr>
        <p:txBody>
          <a:bodyPr/>
          <a:lstStyle/>
          <a:p>
            <a:r>
              <a:rPr lang="en-US" dirty="0" smtClean="0"/>
              <a:t>Regulation Service Methodology Changes</a:t>
            </a:r>
            <a:endParaRPr lang="en-US" dirty="0"/>
          </a:p>
        </p:txBody>
      </p:sp>
    </p:spTree>
    <p:extLst>
      <p:ext uri="{BB962C8B-B14F-4D97-AF65-F5344CB8AC3E}">
        <p14:creationId xmlns:p14="http://schemas.microsoft.com/office/powerpoint/2010/main" val="19181705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ERCOT CPS1</a:t>
            </a:r>
            <a:endParaRPr lang="en-US"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5</a:t>
            </a:fld>
            <a:endParaRPr lang="en-US" dirty="0"/>
          </a:p>
        </p:txBody>
      </p:sp>
      <p:pic>
        <p:nvPicPr>
          <p:cNvPr id="5" name="Content Placeholder 8"/>
          <p:cNvPicPr>
            <a:picLocks noChangeAspect="1"/>
          </p:cNvPicPr>
          <p:nvPr/>
        </p:nvPicPr>
        <p:blipFill>
          <a:blip r:embed="rId2"/>
          <a:stretch>
            <a:fillRect/>
          </a:stretch>
        </p:blipFill>
        <p:spPr>
          <a:xfrm>
            <a:off x="228600" y="815182"/>
            <a:ext cx="8534400" cy="5166308"/>
          </a:xfrm>
          <a:prstGeom prst="rect">
            <a:avLst/>
          </a:prstGeom>
        </p:spPr>
      </p:pic>
    </p:spTree>
    <p:extLst>
      <p:ext uri="{BB962C8B-B14F-4D97-AF65-F5344CB8AC3E}">
        <p14:creationId xmlns:p14="http://schemas.microsoft.com/office/powerpoint/2010/main" val="40584994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Reg-Up </a:t>
            </a:r>
            <a:r>
              <a:rPr lang="en-US" dirty="0"/>
              <a:t>(Jan 2017)</a:t>
            </a:r>
          </a:p>
        </p:txBody>
      </p:sp>
      <p:sp>
        <p:nvSpPr>
          <p:cNvPr id="4" name="Slide Number Placeholder 3"/>
          <p:cNvSpPr>
            <a:spLocks noGrp="1"/>
          </p:cNvSpPr>
          <p:nvPr>
            <p:ph type="sldNum" sz="quarter" idx="4"/>
          </p:nvPr>
        </p:nvSpPr>
        <p:spPr/>
        <p:txBody>
          <a:bodyPr/>
          <a:lstStyle/>
          <a:p>
            <a:fld id="{1D93BD3E-1E9A-4970-A6F7-E7AC52762E0C}" type="slidenum">
              <a:rPr lang="en-US" smtClean="0"/>
              <a:pPr/>
              <a:t>6</a:t>
            </a:fld>
            <a:endParaRPr lang="en-US" dirty="0"/>
          </a:p>
        </p:txBody>
      </p:sp>
      <p:pic>
        <p:nvPicPr>
          <p:cNvPr id="7" name="Picture 6"/>
          <p:cNvPicPr>
            <a:picLocks noChangeAspect="1"/>
          </p:cNvPicPr>
          <p:nvPr/>
        </p:nvPicPr>
        <p:blipFill>
          <a:blip r:embed="rId2"/>
          <a:stretch>
            <a:fillRect/>
          </a:stretch>
        </p:blipFill>
        <p:spPr>
          <a:xfrm>
            <a:off x="542194" y="1593945"/>
            <a:ext cx="8059611" cy="3670110"/>
          </a:xfrm>
          <a:prstGeom prst="rect">
            <a:avLst/>
          </a:prstGeom>
        </p:spPr>
      </p:pic>
    </p:spTree>
    <p:extLst>
      <p:ext uri="{BB962C8B-B14F-4D97-AF65-F5344CB8AC3E}">
        <p14:creationId xmlns:p14="http://schemas.microsoft.com/office/powerpoint/2010/main" val="35270960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Reg-Up </a:t>
            </a:r>
            <a:r>
              <a:rPr lang="en-US" dirty="0"/>
              <a:t>(March 2017)</a:t>
            </a:r>
          </a:p>
        </p:txBody>
      </p:sp>
      <p:sp>
        <p:nvSpPr>
          <p:cNvPr id="4" name="Slide Number Placeholder 3"/>
          <p:cNvSpPr>
            <a:spLocks noGrp="1"/>
          </p:cNvSpPr>
          <p:nvPr>
            <p:ph type="sldNum" sz="quarter" idx="4"/>
          </p:nvPr>
        </p:nvSpPr>
        <p:spPr/>
        <p:txBody>
          <a:bodyPr/>
          <a:lstStyle/>
          <a:p>
            <a:fld id="{1D93BD3E-1E9A-4970-A6F7-E7AC52762E0C}" type="slidenum">
              <a:rPr lang="en-US" smtClean="0"/>
              <a:pPr/>
              <a:t>7</a:t>
            </a:fld>
            <a:endParaRPr lang="en-US" dirty="0"/>
          </a:p>
        </p:txBody>
      </p:sp>
      <p:pic>
        <p:nvPicPr>
          <p:cNvPr id="7" name="Picture 6"/>
          <p:cNvPicPr>
            <a:picLocks noChangeAspect="1"/>
          </p:cNvPicPr>
          <p:nvPr/>
        </p:nvPicPr>
        <p:blipFill>
          <a:blip r:embed="rId2"/>
          <a:stretch>
            <a:fillRect/>
          </a:stretch>
        </p:blipFill>
        <p:spPr>
          <a:xfrm>
            <a:off x="542194" y="1593945"/>
            <a:ext cx="8059611" cy="3670110"/>
          </a:xfrm>
          <a:prstGeom prst="rect">
            <a:avLst/>
          </a:prstGeom>
        </p:spPr>
      </p:pic>
    </p:spTree>
    <p:extLst>
      <p:ext uri="{BB962C8B-B14F-4D97-AF65-F5344CB8AC3E}">
        <p14:creationId xmlns:p14="http://schemas.microsoft.com/office/powerpoint/2010/main" val="2129375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Reg</a:t>
            </a:r>
            <a:r>
              <a:rPr lang="en-US" dirty="0"/>
              <a:t>-Up </a:t>
            </a:r>
            <a:r>
              <a:rPr lang="en-US" dirty="0" smtClean="0"/>
              <a:t>(Aug 2017</a:t>
            </a:r>
            <a:r>
              <a:rPr lang="en-US" dirty="0"/>
              <a:t>)</a:t>
            </a:r>
          </a:p>
        </p:txBody>
      </p:sp>
      <p:sp>
        <p:nvSpPr>
          <p:cNvPr id="4" name="Slide Number Placeholder 3"/>
          <p:cNvSpPr>
            <a:spLocks noGrp="1"/>
          </p:cNvSpPr>
          <p:nvPr>
            <p:ph type="sldNum" sz="quarter" idx="4"/>
          </p:nvPr>
        </p:nvSpPr>
        <p:spPr/>
        <p:txBody>
          <a:bodyPr/>
          <a:lstStyle/>
          <a:p>
            <a:fld id="{1D93BD3E-1E9A-4970-A6F7-E7AC52762E0C}" type="slidenum">
              <a:rPr lang="en-US" smtClean="0"/>
              <a:pPr/>
              <a:t>8</a:t>
            </a:fld>
            <a:endParaRPr lang="en-US" dirty="0"/>
          </a:p>
        </p:txBody>
      </p:sp>
      <p:pic>
        <p:nvPicPr>
          <p:cNvPr id="5" name="Picture 4"/>
          <p:cNvPicPr>
            <a:picLocks noChangeAspect="1"/>
          </p:cNvPicPr>
          <p:nvPr/>
        </p:nvPicPr>
        <p:blipFill>
          <a:blip r:embed="rId2"/>
          <a:stretch>
            <a:fillRect/>
          </a:stretch>
        </p:blipFill>
        <p:spPr>
          <a:xfrm>
            <a:off x="542194" y="1593945"/>
            <a:ext cx="8059611" cy="3670110"/>
          </a:xfrm>
          <a:prstGeom prst="rect">
            <a:avLst/>
          </a:prstGeom>
        </p:spPr>
      </p:pic>
    </p:spTree>
    <p:extLst>
      <p:ext uri="{BB962C8B-B14F-4D97-AF65-F5344CB8AC3E}">
        <p14:creationId xmlns:p14="http://schemas.microsoft.com/office/powerpoint/2010/main" val="21388447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Reg-Down </a:t>
            </a:r>
            <a:r>
              <a:rPr lang="en-US" dirty="0"/>
              <a:t>(Jan 2017)</a:t>
            </a:r>
          </a:p>
        </p:txBody>
      </p:sp>
      <p:sp>
        <p:nvSpPr>
          <p:cNvPr id="4" name="Slide Number Placeholder 3"/>
          <p:cNvSpPr>
            <a:spLocks noGrp="1"/>
          </p:cNvSpPr>
          <p:nvPr>
            <p:ph type="sldNum" sz="quarter" idx="4"/>
          </p:nvPr>
        </p:nvSpPr>
        <p:spPr/>
        <p:txBody>
          <a:bodyPr/>
          <a:lstStyle/>
          <a:p>
            <a:fld id="{1D93BD3E-1E9A-4970-A6F7-E7AC52762E0C}" type="slidenum">
              <a:rPr lang="en-US" smtClean="0"/>
              <a:pPr/>
              <a:t>9</a:t>
            </a:fld>
            <a:endParaRPr lang="en-US" dirty="0"/>
          </a:p>
        </p:txBody>
      </p:sp>
      <p:pic>
        <p:nvPicPr>
          <p:cNvPr id="6" name="Picture 5"/>
          <p:cNvPicPr>
            <a:picLocks noChangeAspect="1"/>
          </p:cNvPicPr>
          <p:nvPr/>
        </p:nvPicPr>
        <p:blipFill>
          <a:blip r:embed="rId2"/>
          <a:stretch>
            <a:fillRect/>
          </a:stretch>
        </p:blipFill>
        <p:spPr>
          <a:xfrm>
            <a:off x="542194" y="1593945"/>
            <a:ext cx="8059611" cy="3670110"/>
          </a:xfrm>
          <a:prstGeom prst="rect">
            <a:avLst/>
          </a:prstGeom>
        </p:spPr>
      </p:pic>
    </p:spTree>
    <p:extLst>
      <p:ext uri="{BB962C8B-B14F-4D97-AF65-F5344CB8AC3E}">
        <p14:creationId xmlns:p14="http://schemas.microsoft.com/office/powerpoint/2010/main" val="3402513620"/>
      </p:ext>
    </p:extLst>
  </p:cSld>
  <p:clrMapOvr>
    <a:masterClrMapping/>
  </p:clrMapOvr>
  <p:timing>
    <p:tnLst>
      <p:par>
        <p:cTn id="1" dur="indefinite" restart="never" nodeType="tmRoot"/>
      </p:par>
    </p:tnLst>
  </p:timing>
</p:sld>
</file>

<file path=ppt/theme/theme1.xml><?xml version="1.0" encoding="utf-8"?>
<a:theme xmlns:a="http://schemas.openxmlformats.org/drawingml/2006/main" name="1_Custom Design">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Information_x0020_Classification xmlns="c34af464-7aa1-4edd-9be4-83dffc1cb926">ERCOT Limited</Information_x0020_Classification>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E2BDB63875B034C8B32518C6496ADD1" ma:contentTypeVersion="0" ma:contentTypeDescription="Create a new document." ma:contentTypeScope="" ma:versionID="2e49056469cb591c67c33c10da96a071">
  <xsd:schema xmlns:xsd="http://www.w3.org/2001/XMLSchema" xmlns:xs="http://www.w3.org/2001/XMLSchema" xmlns:p="http://schemas.microsoft.com/office/2006/metadata/properties" xmlns:ns2="c34af464-7aa1-4edd-9be4-83dffc1cb926" targetNamespace="http://schemas.microsoft.com/office/2006/metadata/properties" ma:root="true" ma:fieldsID="3a653c66fd0ce9b40621f227f901e684" ns2:_="">
    <xsd:import namespace="c34af464-7aa1-4edd-9be4-83dffc1cb926"/>
    <xsd:element name="properties">
      <xsd:complexType>
        <xsd:sequence>
          <xsd:element name="documentManagement">
            <xsd:complexType>
              <xsd:all>
                <xsd:element ref="ns2:Information_x0020_Classification"/>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4af464-7aa1-4edd-9be4-83dffc1cb926" elementFormDefault="qualified">
    <xsd:import namespace="http://schemas.microsoft.com/office/2006/documentManagement/types"/>
    <xsd:import namespace="http://schemas.microsoft.com/office/infopath/2007/PartnerControls"/>
    <xsd:element name="Information_x0020_Classification" ma:index="8" ma:displayName="Information Classification" ma:default="ERCOT Limited" ma:description="ERCOT Information Classification" ma:format="Dropdown" ma:internalName="Information_x0020_Classification">
      <xsd:simpleType>
        <xsd:restriction base="dms:Choice">
          <xsd:enumeration value="Public"/>
          <xsd:enumeration value="ERCOT Limited"/>
          <xsd:enumeration value="ERCOT Confidential"/>
          <xsd:enumeration value="ERCOT Restricted"/>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0E9AA12-8AF9-4AA6-90FE-24669859CDF3}">
  <ds:schemaRefs>
    <ds:schemaRef ds:uri="http://schemas.microsoft.com/office/2006/metadata/properties"/>
    <ds:schemaRef ds:uri="http://purl.org/dc/elements/1.1/"/>
    <ds:schemaRef ds:uri="http://purl.org/dc/terms/"/>
    <ds:schemaRef ds:uri="http://purl.org/dc/dcmitype/"/>
    <ds:schemaRef ds:uri="http://www.w3.org/XML/1998/namespace"/>
    <ds:schemaRef ds:uri="http://schemas.microsoft.com/office/2006/documentManagement/types"/>
    <ds:schemaRef ds:uri="http://schemas.microsoft.com/office/infopath/2007/PartnerControls"/>
    <ds:schemaRef ds:uri="c34af464-7aa1-4edd-9be4-83dffc1cb926"/>
    <ds:schemaRef ds:uri="http://schemas.openxmlformats.org/package/2006/metadata/core-properties"/>
  </ds:schemaRefs>
</ds:datastoreItem>
</file>

<file path=customXml/itemProps2.xml><?xml version="1.0" encoding="utf-8"?>
<ds:datastoreItem xmlns:ds="http://schemas.openxmlformats.org/officeDocument/2006/customXml" ds:itemID="{E4A68982-DD5D-44FD-B77F-4C531465FE54}">
  <ds:schemaRefs>
    <ds:schemaRef ds:uri="http://schemas.microsoft.com/sharepoint/v3/contenttype/forms"/>
  </ds:schemaRefs>
</ds:datastoreItem>
</file>

<file path=customXml/itemProps3.xml><?xml version="1.0" encoding="utf-8"?>
<ds:datastoreItem xmlns:ds="http://schemas.openxmlformats.org/officeDocument/2006/customXml" ds:itemID="{5DFABCE5-6410-4FC5-930F-1111C63E40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34af464-7aa1-4edd-9be4-83dffc1cb9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8567</TotalTime>
  <Words>567</Words>
  <Application>Microsoft Office PowerPoint</Application>
  <PresentationFormat>On-screen Show (4:3)</PresentationFormat>
  <Paragraphs>89</Paragraphs>
  <Slides>26</Slides>
  <Notes>1</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26</vt:i4>
      </vt:variant>
    </vt:vector>
  </HeadingPairs>
  <TitlesOfParts>
    <vt:vector size="32" baseType="lpstr">
      <vt:lpstr>Arial</vt:lpstr>
      <vt:lpstr>Calibri</vt:lpstr>
      <vt:lpstr>Wingdings</vt:lpstr>
      <vt:lpstr>1_Custom Design</vt:lpstr>
      <vt:lpstr>Office Theme</vt:lpstr>
      <vt:lpstr>Custom Design</vt:lpstr>
      <vt:lpstr>PowerPoint Presentation</vt:lpstr>
      <vt:lpstr>Schedule for Stakeholder Discussion</vt:lpstr>
      <vt:lpstr>Scope</vt:lpstr>
      <vt:lpstr>Regulation Service Methodology Changes</vt:lpstr>
      <vt:lpstr>ERCOT CPS1</vt:lpstr>
      <vt:lpstr>Reg-Up (Jan 2017)</vt:lpstr>
      <vt:lpstr>Reg-Up (March 2017)</vt:lpstr>
      <vt:lpstr>Reg-Up (Aug 2017)</vt:lpstr>
      <vt:lpstr>Reg-Down (Jan 2017)</vt:lpstr>
      <vt:lpstr>Reg-Down (Mar 2017)</vt:lpstr>
      <vt:lpstr>Reg-Down (Aug 2017)</vt:lpstr>
      <vt:lpstr>Updated GE Table</vt:lpstr>
      <vt:lpstr>Responsive Reserve Service (RRS)</vt:lpstr>
      <vt:lpstr>Non-Spin Reserve Service (NSRS)</vt:lpstr>
      <vt:lpstr>Summary</vt:lpstr>
      <vt:lpstr>Questions and Answers</vt:lpstr>
      <vt:lpstr>RRS (Jan 2017)</vt:lpstr>
      <vt:lpstr>RRS (Mar 2017)</vt:lpstr>
      <vt:lpstr>RRS (Jul 2017)</vt:lpstr>
      <vt:lpstr>RRS (Aug 2017)</vt:lpstr>
      <vt:lpstr>RRS (Sep 2017)</vt:lpstr>
      <vt:lpstr>NSRS (Jan 2017)</vt:lpstr>
      <vt:lpstr>NSRS (Mar 2017)</vt:lpstr>
      <vt:lpstr>NSRS (July 2017) </vt:lpstr>
      <vt:lpstr>NSRS (Aug 2017) </vt:lpstr>
      <vt:lpstr>NSRS (Sep 2017) </vt:lpstr>
    </vt:vector>
  </TitlesOfParts>
  <Company>The Electric Reliability Council of Texas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Pysh, Danya</dc:creator>
  <cp:lastModifiedBy>SS</cp:lastModifiedBy>
  <cp:revision>371</cp:revision>
  <cp:lastPrinted>2016-02-12T20:51:30Z</cp:lastPrinted>
  <dcterms:created xsi:type="dcterms:W3CDTF">2016-01-21T15:20:31Z</dcterms:created>
  <dcterms:modified xsi:type="dcterms:W3CDTF">2016-10-20T20:58:31Z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0x0101002E2BDB63875B034C8B32518C6496ADD1</vt:lpwstr>
  </property>
</Properties>
</file>