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3" r:id="rId4"/>
    <p:sldMasterId id="2147483648" r:id="rId5"/>
    <p:sldMasterId id="2147483651" r:id="rId6"/>
  </p:sldMasterIdLst>
  <p:notesMasterIdLst>
    <p:notesMasterId r:id="rId159"/>
  </p:notesMasterIdLst>
  <p:handoutMasterIdLst>
    <p:handoutMasterId r:id="rId160"/>
  </p:handoutMasterIdLst>
  <p:sldIdLst>
    <p:sldId id="260" r:id="rId7"/>
    <p:sldId id="258" r:id="rId8"/>
    <p:sldId id="261" r:id="rId9"/>
    <p:sldId id="265" r:id="rId10"/>
    <p:sldId id="264" r:id="rId11"/>
    <p:sldId id="267" r:id="rId12"/>
    <p:sldId id="262" r:id="rId13"/>
    <p:sldId id="266" r:id="rId14"/>
    <p:sldId id="463" r:id="rId15"/>
    <p:sldId id="464" r:id="rId16"/>
    <p:sldId id="364" r:id="rId17"/>
    <p:sldId id="365" r:id="rId18"/>
    <p:sldId id="465" r:id="rId19"/>
    <p:sldId id="466" r:id="rId20"/>
    <p:sldId id="423" r:id="rId21"/>
    <p:sldId id="424" r:id="rId22"/>
    <p:sldId id="427" r:id="rId23"/>
    <p:sldId id="425" r:id="rId24"/>
    <p:sldId id="426" r:id="rId25"/>
    <p:sldId id="468" r:id="rId26"/>
    <p:sldId id="429" r:id="rId27"/>
    <p:sldId id="430" r:id="rId28"/>
    <p:sldId id="440" r:id="rId29"/>
    <p:sldId id="445" r:id="rId30"/>
    <p:sldId id="442" r:id="rId31"/>
    <p:sldId id="447" r:id="rId32"/>
    <p:sldId id="448" r:id="rId33"/>
    <p:sldId id="467" r:id="rId34"/>
    <p:sldId id="449" r:id="rId35"/>
    <p:sldId id="363" r:id="rId36"/>
    <p:sldId id="268" r:id="rId37"/>
    <p:sldId id="269" r:id="rId38"/>
    <p:sldId id="457" r:id="rId39"/>
    <p:sldId id="270" r:id="rId40"/>
    <p:sldId id="458" r:id="rId41"/>
    <p:sldId id="271" r:id="rId42"/>
    <p:sldId id="459" r:id="rId43"/>
    <p:sldId id="272" r:id="rId44"/>
    <p:sldId id="273" r:id="rId45"/>
    <p:sldId id="274" r:id="rId46"/>
    <p:sldId id="275" r:id="rId47"/>
    <p:sldId id="276" r:id="rId48"/>
    <p:sldId id="277" r:id="rId49"/>
    <p:sldId id="278" r:id="rId50"/>
    <p:sldId id="279" r:id="rId51"/>
    <p:sldId id="280" r:id="rId52"/>
    <p:sldId id="281" r:id="rId53"/>
    <p:sldId id="282" r:id="rId54"/>
    <p:sldId id="283" r:id="rId55"/>
    <p:sldId id="284" r:id="rId56"/>
    <p:sldId id="285" r:id="rId57"/>
    <p:sldId id="460" r:id="rId58"/>
    <p:sldId id="286" r:id="rId59"/>
    <p:sldId id="461" r:id="rId60"/>
    <p:sldId id="287" r:id="rId61"/>
    <p:sldId id="462" r:id="rId62"/>
    <p:sldId id="288" r:id="rId63"/>
    <p:sldId id="289" r:id="rId64"/>
    <p:sldId id="290" r:id="rId65"/>
    <p:sldId id="291" r:id="rId66"/>
    <p:sldId id="292" r:id="rId67"/>
    <p:sldId id="293" r:id="rId68"/>
    <p:sldId id="294" r:id="rId69"/>
    <p:sldId id="295" r:id="rId70"/>
    <p:sldId id="296" r:id="rId71"/>
    <p:sldId id="297" r:id="rId72"/>
    <p:sldId id="298" r:id="rId73"/>
    <p:sldId id="299" r:id="rId74"/>
    <p:sldId id="372" r:id="rId75"/>
    <p:sldId id="300" r:id="rId76"/>
    <p:sldId id="373" r:id="rId77"/>
    <p:sldId id="374" r:id="rId78"/>
    <p:sldId id="375" r:id="rId79"/>
    <p:sldId id="376" r:id="rId80"/>
    <p:sldId id="377" r:id="rId81"/>
    <p:sldId id="378" r:id="rId82"/>
    <p:sldId id="379" r:id="rId83"/>
    <p:sldId id="380" r:id="rId84"/>
    <p:sldId id="381" r:id="rId85"/>
    <p:sldId id="382" r:id="rId86"/>
    <p:sldId id="383" r:id="rId87"/>
    <p:sldId id="384" r:id="rId88"/>
    <p:sldId id="385" r:id="rId89"/>
    <p:sldId id="386" r:id="rId90"/>
    <p:sldId id="387" r:id="rId91"/>
    <p:sldId id="388" r:id="rId92"/>
    <p:sldId id="389" r:id="rId93"/>
    <p:sldId id="390" r:id="rId94"/>
    <p:sldId id="391" r:id="rId95"/>
    <p:sldId id="392" r:id="rId96"/>
    <p:sldId id="371" r:id="rId97"/>
    <p:sldId id="301" r:id="rId98"/>
    <p:sldId id="450" r:id="rId99"/>
    <p:sldId id="302" r:id="rId100"/>
    <p:sldId id="451" r:id="rId101"/>
    <p:sldId id="303" r:id="rId102"/>
    <p:sldId id="452" r:id="rId103"/>
    <p:sldId id="336" r:id="rId104"/>
    <p:sldId id="337" r:id="rId105"/>
    <p:sldId id="338" r:id="rId106"/>
    <p:sldId id="339" r:id="rId107"/>
    <p:sldId id="340" r:id="rId108"/>
    <p:sldId id="341" r:id="rId109"/>
    <p:sldId id="342" r:id="rId110"/>
    <p:sldId id="343" r:id="rId111"/>
    <p:sldId id="344" r:id="rId112"/>
    <p:sldId id="345" r:id="rId113"/>
    <p:sldId id="346" r:id="rId114"/>
    <p:sldId id="347" r:id="rId115"/>
    <p:sldId id="316" r:id="rId116"/>
    <p:sldId id="453" r:id="rId117"/>
    <p:sldId id="348" r:id="rId118"/>
    <p:sldId id="349" r:id="rId119"/>
    <p:sldId id="455" r:id="rId120"/>
    <p:sldId id="350" r:id="rId121"/>
    <p:sldId id="456" r:id="rId122"/>
    <p:sldId id="351" r:id="rId123"/>
    <p:sldId id="352" r:id="rId124"/>
    <p:sldId id="353" r:id="rId125"/>
    <p:sldId id="354" r:id="rId126"/>
    <p:sldId id="355" r:id="rId127"/>
    <p:sldId id="356" r:id="rId128"/>
    <p:sldId id="357" r:id="rId129"/>
    <p:sldId id="358" r:id="rId130"/>
    <p:sldId id="359" r:id="rId131"/>
    <p:sldId id="360" r:id="rId132"/>
    <p:sldId id="361" r:id="rId133"/>
    <p:sldId id="362" r:id="rId134"/>
    <p:sldId id="394" r:id="rId135"/>
    <p:sldId id="395" r:id="rId136"/>
    <p:sldId id="393" r:id="rId137"/>
    <p:sldId id="396" r:id="rId138"/>
    <p:sldId id="397" r:id="rId139"/>
    <p:sldId id="398" r:id="rId140"/>
    <p:sldId id="399" r:id="rId141"/>
    <p:sldId id="400" r:id="rId142"/>
    <p:sldId id="401" r:id="rId143"/>
    <p:sldId id="402" r:id="rId144"/>
    <p:sldId id="403" r:id="rId145"/>
    <p:sldId id="404" r:id="rId146"/>
    <p:sldId id="405" r:id="rId147"/>
    <p:sldId id="406" r:id="rId148"/>
    <p:sldId id="407" r:id="rId149"/>
    <p:sldId id="408" r:id="rId150"/>
    <p:sldId id="409" r:id="rId151"/>
    <p:sldId id="410" r:id="rId152"/>
    <p:sldId id="411" r:id="rId153"/>
    <p:sldId id="412" r:id="rId154"/>
    <p:sldId id="413" r:id="rId155"/>
    <p:sldId id="414" r:id="rId156"/>
    <p:sldId id="415" r:id="rId157"/>
    <p:sldId id="416" r:id="rId15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0091" autoAdjust="0"/>
  </p:normalViewPr>
  <p:slideViewPr>
    <p:cSldViewPr showGuides="1">
      <p:cViewPr varScale="1">
        <p:scale>
          <a:sx n="119" d="100"/>
          <a:sy n="119" d="100"/>
        </p:scale>
        <p:origin x="1566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205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38" Type="http://schemas.openxmlformats.org/officeDocument/2006/relationships/slide" Target="slides/slide132.xml"/><Relationship Id="rId154" Type="http://schemas.openxmlformats.org/officeDocument/2006/relationships/slide" Target="slides/slide148.xml"/><Relationship Id="rId159" Type="http://schemas.openxmlformats.org/officeDocument/2006/relationships/notesMaster" Target="notesMasters/notesMaster1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28" Type="http://schemas.openxmlformats.org/officeDocument/2006/relationships/slide" Target="slides/slide122.xml"/><Relationship Id="rId144" Type="http://schemas.openxmlformats.org/officeDocument/2006/relationships/slide" Target="slides/slide138.xml"/><Relationship Id="rId149" Type="http://schemas.openxmlformats.org/officeDocument/2006/relationships/slide" Target="slides/slide143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160" Type="http://schemas.openxmlformats.org/officeDocument/2006/relationships/handoutMaster" Target="handoutMasters/handoutMaster1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134" Type="http://schemas.openxmlformats.org/officeDocument/2006/relationships/slide" Target="slides/slide128.xml"/><Relationship Id="rId139" Type="http://schemas.openxmlformats.org/officeDocument/2006/relationships/slide" Target="slides/slide13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50" Type="http://schemas.openxmlformats.org/officeDocument/2006/relationships/slide" Target="slides/slide144.xml"/><Relationship Id="rId155" Type="http://schemas.openxmlformats.org/officeDocument/2006/relationships/slide" Target="slides/slide14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24" Type="http://schemas.openxmlformats.org/officeDocument/2006/relationships/slide" Target="slides/slide118.xml"/><Relationship Id="rId129" Type="http://schemas.openxmlformats.org/officeDocument/2006/relationships/slide" Target="slides/slide123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40" Type="http://schemas.openxmlformats.org/officeDocument/2006/relationships/slide" Target="slides/slide134.xml"/><Relationship Id="rId145" Type="http://schemas.openxmlformats.org/officeDocument/2006/relationships/slide" Target="slides/slide139.xml"/><Relationship Id="rId16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30" Type="http://schemas.openxmlformats.org/officeDocument/2006/relationships/slide" Target="slides/slide124.xml"/><Relationship Id="rId135" Type="http://schemas.openxmlformats.org/officeDocument/2006/relationships/slide" Target="slides/slide129.xml"/><Relationship Id="rId143" Type="http://schemas.openxmlformats.org/officeDocument/2006/relationships/slide" Target="slides/slide137.xml"/><Relationship Id="rId148" Type="http://schemas.openxmlformats.org/officeDocument/2006/relationships/slide" Target="slides/slide142.xml"/><Relationship Id="rId151" Type="http://schemas.openxmlformats.org/officeDocument/2006/relationships/slide" Target="slides/slide145.xml"/><Relationship Id="rId156" Type="http://schemas.openxmlformats.org/officeDocument/2006/relationships/slide" Target="slides/slide150.xml"/><Relationship Id="rId16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141" Type="http://schemas.openxmlformats.org/officeDocument/2006/relationships/slide" Target="slides/slide135.xml"/><Relationship Id="rId146" Type="http://schemas.openxmlformats.org/officeDocument/2006/relationships/slide" Target="slides/slide14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162" Type="http://schemas.openxmlformats.org/officeDocument/2006/relationships/viewProps" Target="viewProps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slide" Target="slides/slide130.xml"/><Relationship Id="rId157" Type="http://schemas.openxmlformats.org/officeDocument/2006/relationships/slide" Target="slides/slide15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52" Type="http://schemas.openxmlformats.org/officeDocument/2006/relationships/slide" Target="slides/slide14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147" Type="http://schemas.openxmlformats.org/officeDocument/2006/relationships/slide" Target="slides/slide14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openxmlformats.org/officeDocument/2006/relationships/slide" Target="slides/slide136.xml"/><Relationship Id="rId163" Type="http://schemas.openxmlformats.org/officeDocument/2006/relationships/theme" Target="theme/theme1.xml"/><Relationship Id="rId3" Type="http://schemas.openxmlformats.org/officeDocument/2006/relationships/customXml" Target="../customXml/item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slide" Target="slides/slide110.xml"/><Relationship Id="rId137" Type="http://schemas.openxmlformats.org/officeDocument/2006/relationships/slide" Target="slides/slide131.xml"/><Relationship Id="rId158" Type="http://schemas.openxmlformats.org/officeDocument/2006/relationships/slide" Target="slides/slide152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53" Type="http://schemas.openxmlformats.org/officeDocument/2006/relationships/slide" Target="slides/slide14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50BF31-E9A8-4E88-81E7-44C5092290FC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2BDB1-E95E-402D-B2EB-CA9CC1A39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199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7EFB637-CCC9-4803-8851-F6915048CBB4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62AC51D-6DAA-4455-8EA7-D54B64909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93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61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21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68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16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38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13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063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547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688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956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917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771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057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4030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238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089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419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945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1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7468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511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877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773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024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6362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854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166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116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178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459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274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1479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98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680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525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2716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544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559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764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552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316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148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873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0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1556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2752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689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3855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904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6099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087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0633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73034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9800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07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465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92998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346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34849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9564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6603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9467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1490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3522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5828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19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6341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6786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64137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8308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3447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46696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327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4162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5895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6210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73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0374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90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6171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490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64438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3380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80250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4667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1796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60269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77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Performance is calculated using system-wide wind. Actual implementation would require each unit to be treated separate. Further work is being done.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4295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037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0580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 goes 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57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1"/>
            <a:ext cx="8534400" cy="43198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04800" y="243682"/>
            <a:ext cx="76200" cy="5183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553200"/>
            <a:ext cx="4038600" cy="228600"/>
          </a:xfrm>
        </p:spPr>
        <p:txBody>
          <a:bodyPr/>
          <a:lstStyle/>
          <a:p>
            <a:r>
              <a:rPr lang="en-US" smtClean="0"/>
              <a:t>Footer text goes here.</a:t>
            </a:r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04800" y="243682"/>
            <a:ext cx="9906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084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828800" y="685800"/>
            <a:ext cx="6324600" cy="548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332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828800" y="685800"/>
            <a:ext cx="6324600" cy="548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694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231350" y="0"/>
            <a:ext cx="5912650" cy="6858000"/>
          </a:xfrm>
          <a:prstGeom prst="rect">
            <a:avLst/>
          </a:prstGeom>
          <a:solidFill>
            <a:srgbClr val="D7D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4" y="2876277"/>
            <a:ext cx="2857586" cy="110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9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553200"/>
            <a:ext cx="4038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Footer text goes here.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6200" y="6477000"/>
            <a:ext cx="59436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2194560" y="6477000"/>
            <a:ext cx="6858000" cy="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48400"/>
            <a:ext cx="1181868" cy="4572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54675" y="6553200"/>
            <a:ext cx="7073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baseline="0" dirty="0" smtClean="0">
                <a:solidFill>
                  <a:schemeClr val="tx2"/>
                </a:solidFill>
              </a:rPr>
              <a:t>PUBLIC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8345235" y="6540542"/>
            <a:ext cx="707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0FCC7E3-021B-47DF-A1B2-17EE18AFD701}" type="slidenum">
              <a:rPr lang="en-US" sz="1200" b="0" smtClean="0">
                <a:solidFill>
                  <a:schemeClr val="tx2"/>
                </a:solidFill>
              </a:rPr>
              <a:pPr algn="r"/>
              <a:t>‹#›</a:t>
            </a:fld>
            <a:endParaRPr lang="en-US" sz="1200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975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 flipH="1">
            <a:off x="914400" y="1"/>
            <a:ext cx="1" cy="495299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6" y="5257800"/>
            <a:ext cx="1181868" cy="4572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 flipH="1">
            <a:off x="914400" y="6019800"/>
            <a:ext cx="1" cy="82296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30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package" Target="../embeddings/Microsoft_Excel_Worksheet1.xlsx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em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3.em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5.emf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emf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emf"/><Relationship Id="rId4" Type="http://schemas.openxmlformats.org/officeDocument/2006/relationships/package" Target="../embeddings/Microsoft_Excel_Worksheet2.xlsx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slide" Target="slide3.xml"/><Relationship Id="rId7" Type="http://schemas.openxmlformats.org/officeDocument/2006/relationships/slide" Target="slide2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5.xml"/><Relationship Id="rId5" Type="http://schemas.openxmlformats.org/officeDocument/2006/relationships/slide" Target="slide11.xml"/><Relationship Id="rId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9.emf"/><Relationship Id="rId4" Type="http://schemas.openxmlformats.org/officeDocument/2006/relationships/package" Target="../embeddings/Microsoft_Excel_Worksheet3.xlsx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1.emf"/><Relationship Id="rId4" Type="http://schemas.openxmlformats.org/officeDocument/2006/relationships/package" Target="../embeddings/Microsoft_Excel_Worksheet4.xlsx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3.emf"/><Relationship Id="rId4" Type="http://schemas.openxmlformats.org/officeDocument/2006/relationships/package" Target="../embeddings/Microsoft_Excel_Worksheet5.xlsx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12906" y="2413338"/>
            <a:ext cx="56460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Multi-Interval Real-Time Market (MIRTM)</a:t>
            </a:r>
          </a:p>
          <a:p>
            <a:r>
              <a:rPr lang="en-US" b="1" dirty="0" smtClean="0"/>
              <a:t>Demand and Wind Estimation Updates</a:t>
            </a:r>
            <a:endParaRPr lang="en-US" b="1" dirty="0"/>
          </a:p>
          <a:p>
            <a:r>
              <a:rPr lang="en-US" dirty="0" smtClean="0"/>
              <a:t>SAWG</a:t>
            </a:r>
          </a:p>
          <a:p>
            <a:endParaRPr lang="en-US" dirty="0"/>
          </a:p>
          <a:p>
            <a:r>
              <a:rPr lang="en-US" dirty="0" smtClean="0"/>
              <a:t>Sean Chang</a:t>
            </a:r>
            <a:endParaRPr lang="en-US" dirty="0"/>
          </a:p>
          <a:p>
            <a:r>
              <a:rPr lang="en-US" dirty="0" smtClean="0"/>
              <a:t>Market Analysis</a:t>
            </a:r>
          </a:p>
          <a:p>
            <a:endParaRPr lang="en-US" dirty="0"/>
          </a:p>
          <a:p>
            <a:r>
              <a:rPr lang="en-US" dirty="0" smtClean="0"/>
              <a:t>October 24, 2016</a:t>
            </a:r>
          </a:p>
        </p:txBody>
      </p:sp>
    </p:spTree>
    <p:extLst>
      <p:ext uri="{BB962C8B-B14F-4D97-AF65-F5344CB8AC3E}">
        <p14:creationId xmlns:p14="http://schemas.microsoft.com/office/powerpoint/2010/main" val="73060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2489769"/>
              </p:ext>
            </p:extLst>
          </p:nvPr>
        </p:nvGraphicFramePr>
        <p:xfrm>
          <a:off x="895232" y="935413"/>
          <a:ext cx="7353533" cy="4987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" name="Worksheet" r:id="rId4" imgW="5505599" imgH="3733800" progId="Excel.Sheet.12">
                  <p:embed/>
                </p:oleObj>
              </mc:Choice>
              <mc:Fallback>
                <p:oleObj name="Worksheet" r:id="rId4" imgW="5505599" imgH="37338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95232" y="935413"/>
                        <a:ext cx="7353533" cy="49871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18"/>
          <a:stretch/>
        </p:blipFill>
        <p:spPr>
          <a:xfrm>
            <a:off x="876300" y="609600"/>
            <a:ext cx="7467600" cy="22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dirty="0" smtClean="0"/>
              <a:t>Statistics of </a:t>
            </a:r>
            <a:r>
              <a:rPr lang="en-US" sz="2000" dirty="0"/>
              <a:t>MIRTM GTBD Modified with New STLF vs. Reference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by Actual Wind HSL </a:t>
            </a:r>
            <a:r>
              <a:rPr lang="en-US" sz="2000" dirty="0" smtClean="0"/>
              <a:t>(20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6661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by Actual Wind HSL </a:t>
            </a:r>
            <a:r>
              <a:rPr lang="en-US" sz="2000" dirty="0" smtClean="0"/>
              <a:t>(15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373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by Actual Wind HSL </a:t>
            </a:r>
            <a:r>
              <a:rPr lang="en-US" sz="2000" dirty="0" smtClean="0"/>
              <a:t>(10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3258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by Actual Wind HSL </a:t>
            </a:r>
            <a:r>
              <a:rPr lang="en-US" sz="2000" dirty="0" smtClean="0"/>
              <a:t>(5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1446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by </a:t>
            </a:r>
            <a:r>
              <a:rPr lang="en-US" sz="2000" dirty="0" smtClean="0"/>
              <a:t>Delivery Time (30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205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54" y="609600"/>
            <a:ext cx="7463246" cy="55974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by Delivery </a:t>
            </a:r>
            <a:r>
              <a:rPr lang="en-US" sz="2000" dirty="0" smtClean="0"/>
              <a:t>Time (</a:t>
            </a:r>
            <a:r>
              <a:rPr lang="en-US" sz="2000" dirty="0"/>
              <a:t>25 </a:t>
            </a:r>
            <a:r>
              <a:rPr lang="en-US" sz="2000" dirty="0" smtClean="0"/>
              <a:t>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8824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by Delivery </a:t>
            </a:r>
            <a:r>
              <a:rPr lang="en-US" sz="2000" dirty="0" smtClean="0"/>
              <a:t>Time (</a:t>
            </a:r>
            <a:r>
              <a:rPr lang="en-US" sz="2000" dirty="0"/>
              <a:t>20 </a:t>
            </a:r>
            <a:r>
              <a:rPr lang="en-US" sz="2000" dirty="0" smtClean="0"/>
              <a:t>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3178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Wind </a:t>
            </a:r>
            <a:r>
              <a:rPr lang="en-US" sz="2000" dirty="0"/>
              <a:t>HSL Error by Delivery </a:t>
            </a:r>
            <a:r>
              <a:rPr lang="en-US" sz="2000" dirty="0" smtClean="0"/>
              <a:t>Time (</a:t>
            </a:r>
            <a:r>
              <a:rPr lang="en-US" sz="2000" dirty="0"/>
              <a:t>15 </a:t>
            </a:r>
            <a:r>
              <a:rPr lang="en-US" sz="2000" dirty="0" smtClean="0"/>
              <a:t>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5704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Wind </a:t>
            </a:r>
            <a:r>
              <a:rPr lang="en-US" sz="2000" dirty="0"/>
              <a:t>HSL Error by Delivery </a:t>
            </a:r>
            <a:r>
              <a:rPr lang="en-US" sz="2000" dirty="0" smtClean="0"/>
              <a:t>Time (</a:t>
            </a:r>
            <a:r>
              <a:rPr lang="en-US" sz="2000" dirty="0"/>
              <a:t>10 </a:t>
            </a:r>
            <a:r>
              <a:rPr lang="en-US" sz="2000" dirty="0" smtClean="0"/>
              <a:t>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9785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Wind </a:t>
            </a:r>
            <a:r>
              <a:rPr lang="en-US" sz="2000" dirty="0"/>
              <a:t>HSL Error by Delivery </a:t>
            </a:r>
            <a:r>
              <a:rPr lang="en-US" sz="2000" dirty="0" smtClean="0"/>
              <a:t>Time (</a:t>
            </a:r>
            <a:r>
              <a:rPr lang="en-US" sz="2000" dirty="0"/>
              <a:t>5 </a:t>
            </a:r>
            <a:r>
              <a:rPr lang="en-US" sz="2000" dirty="0" smtClean="0"/>
              <a:t>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2843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1600" y="990600"/>
            <a:ext cx="6324600" cy="4953000"/>
          </a:xfrm>
        </p:spPr>
        <p:txBody>
          <a:bodyPr/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 smtClean="0"/>
              <a:t>Improving Wind HSL Estimation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735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1600" y="838200"/>
            <a:ext cx="6324600" cy="4953000"/>
          </a:xfrm>
        </p:spPr>
        <p:txBody>
          <a:bodyPr/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 smtClean="0"/>
              <a:t>Wind HSL Estimation Performance</a:t>
            </a:r>
          </a:p>
          <a:p>
            <a:pPr marL="0" indent="0" algn="ctr">
              <a:buNone/>
            </a:pPr>
            <a:r>
              <a:rPr lang="en-US" sz="2000" dirty="0" smtClean="0"/>
              <a:t>May 1, 2016 – September 30, 2016</a:t>
            </a:r>
          </a:p>
          <a:p>
            <a:pPr marL="0" indent="0" algn="ctr">
              <a:buNone/>
            </a:pPr>
            <a:r>
              <a:rPr lang="en-US" sz="2000" dirty="0" smtClean="0"/>
              <a:t>952 Intervals when System Lambda &gt;= $75/</a:t>
            </a:r>
            <a:r>
              <a:rPr lang="en-US" sz="2000" dirty="0" err="1" smtClean="0"/>
              <a:t>MWh</a:t>
            </a:r>
            <a:endParaRPr lang="en-US" sz="20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4286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1"/>
            <a:ext cx="7471954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MAE of Estimated Wind HSL vs. Actual Wind HSL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36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21"/>
          <a:stretch/>
        </p:blipFill>
        <p:spPr>
          <a:xfrm>
            <a:off x="871946" y="609601"/>
            <a:ext cx="7471954" cy="228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MAE of Estimated Wind HSL vs. Actual Wind HSL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990" y="1830059"/>
            <a:ext cx="6258020" cy="319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3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Standard Deviation of Estimated Wind HSL vs. Actual Wind HSL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86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Standard Deviation of Estimated Wind HSL vs. Actual Wind HSL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21"/>
          <a:stretch/>
        </p:blipFill>
        <p:spPr>
          <a:xfrm>
            <a:off x="871946" y="609601"/>
            <a:ext cx="7471954" cy="2285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990" y="1830059"/>
            <a:ext cx="6258020" cy="319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57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Mean of Estimated Wind HSL vs. Actual Wind HSL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47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Mean of Estimated Wind HSL vs. Actual Wind HSL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21"/>
          <a:stretch/>
        </p:blipFill>
        <p:spPr>
          <a:xfrm>
            <a:off x="871946" y="609601"/>
            <a:ext cx="7471954" cy="2285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990" y="1830059"/>
            <a:ext cx="6258020" cy="319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Wind </a:t>
            </a:r>
            <a:r>
              <a:rPr lang="en-US" sz="2000" dirty="0"/>
              <a:t>HSL Error by Actual Wind HSL </a:t>
            </a:r>
            <a:r>
              <a:rPr lang="en-US" sz="2000" dirty="0" smtClean="0"/>
              <a:t>(30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818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54" y="609600"/>
            <a:ext cx="7463246" cy="55974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Wind </a:t>
            </a:r>
            <a:r>
              <a:rPr lang="en-US" sz="2000" dirty="0"/>
              <a:t>HSL Error by Actual Wind HSL </a:t>
            </a:r>
            <a:r>
              <a:rPr lang="en-US" sz="2000" dirty="0" smtClean="0"/>
              <a:t>(25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5751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Wind </a:t>
            </a:r>
            <a:r>
              <a:rPr lang="en-US" sz="2000" dirty="0"/>
              <a:t>HSL Error by Actual Wind HSL </a:t>
            </a:r>
            <a:r>
              <a:rPr lang="en-US" sz="2000" dirty="0" smtClean="0"/>
              <a:t>(20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273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Improving Wind HSL Estimation in MIRTM</a:t>
            </a:r>
            <a:endParaRPr lang="en-US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914400"/>
                <a:ext cx="8458200" cy="53340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800" b="1" dirty="0" smtClean="0"/>
                  <a:t>Applying Look-Ahead SCED Implementation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𝐻𝑆𝐿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600" dirty="0"/>
                  <a:t>   </a:t>
                </a:r>
                <a14:m>
                  <m:oMath xmlns:m="http://schemas.openxmlformats.org/officeDocument/2006/math">
                    <m:r>
                      <a:rPr lang="en-US" sz="16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𝑇𝑒𝑙𝑒𝑚𝐻𝑆𝐿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sz="16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                  +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𝑇𝑒𝑙𝑒𝑚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𝐻𝑆𝐿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−5 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𝑚𝑖𝑛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d>
                    </m:oMath>
                  </m:oMathPara>
                </a14:m>
                <a:endParaRPr lang="en-US" sz="16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                  +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𝑇𝑒𝑙𝑒𝑚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𝐻𝑆𝐿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−10 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𝑚𝑖𝑛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d>
                    </m:oMath>
                  </m:oMathPara>
                </a14:m>
                <a:endParaRPr lang="en-US" sz="16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                  +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𝑇𝑒𝑙𝑒𝑚𝐻𝑆𝐿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−15 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𝑚𝑖𝑛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d>
                    </m:oMath>
                  </m:oMathPara>
                </a14:m>
                <a:endParaRPr lang="en-US" sz="16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                  +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𝑆𝑇𝑊𝑃𝐹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𝐻𝑟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  <a:p>
                <a:pPr marL="0" indent="0">
                  <a:buNone/>
                </a:pPr>
                <a:endParaRPr lang="en-US" sz="700" dirty="0"/>
              </a:p>
              <a:p>
                <a:pPr marL="0" indent="0">
                  <a:buNone/>
                </a:pPr>
                <a:r>
                  <a:rPr lang="en-US" sz="1600" i="1" dirty="0">
                    <a:latin typeface="Cambria Math" panose="02040503050406030204" pitchFamily="18" charset="0"/>
                  </a:rPr>
                  <a:t>t  </a:t>
                </a:r>
                <a:r>
                  <a:rPr lang="en-US" sz="1600" dirty="0">
                    <a:latin typeface="Cambria Math" panose="02040503050406030204" pitchFamily="18" charset="0"/>
                  </a:rPr>
                  <a:t>= Current Time</a:t>
                </a:r>
              </a:p>
              <a:p>
                <a:pPr marL="0" indent="0">
                  <a:buNone/>
                </a:pPr>
                <a:r>
                  <a:rPr lang="en-US" sz="1600" i="1" dirty="0" err="1">
                    <a:latin typeface="Cambria Math" panose="02040503050406030204" pitchFamily="18" charset="0"/>
                  </a:rPr>
                  <a:t>TelemHSL</a:t>
                </a:r>
                <a:r>
                  <a:rPr lang="en-US" sz="1600" dirty="0">
                    <a:latin typeface="Cambria Math" panose="02040503050406030204" pitchFamily="18" charset="0"/>
                  </a:rPr>
                  <a:t> = Current telemetered HSL</a:t>
                </a:r>
              </a:p>
              <a:p>
                <a:pPr marL="0" indent="0">
                  <a:buNone/>
                </a:pPr>
                <a:r>
                  <a:rPr lang="en-US" sz="1600" i="1" dirty="0">
                    <a:latin typeface="Cambria Math" panose="02040503050406030204" pitchFamily="18" charset="0"/>
                  </a:rPr>
                  <a:t>STWPF</a:t>
                </a:r>
                <a:r>
                  <a:rPr lang="en-US" sz="1600" dirty="0">
                    <a:latin typeface="Cambria Math" panose="02040503050406030204" pitchFamily="18" charset="0"/>
                  </a:rPr>
                  <a:t> = AWS Short-Term W</a:t>
                </a:r>
                <a:r>
                  <a:rPr lang="en-US" sz="1600" dirty="0" smtClean="0">
                    <a:latin typeface="Cambria Math" panose="02040503050406030204" pitchFamily="18" charset="0"/>
                  </a:rPr>
                  <a:t>ind </a:t>
                </a:r>
                <a:r>
                  <a:rPr lang="en-US" sz="1600" dirty="0">
                    <a:latin typeface="Cambria Math" panose="02040503050406030204" pitchFamily="18" charset="0"/>
                  </a:rPr>
                  <a:t>Power </a:t>
                </a:r>
                <a:r>
                  <a:rPr lang="en-US" sz="1600" dirty="0" smtClean="0">
                    <a:latin typeface="Cambria Math" panose="02040503050406030204" pitchFamily="18" charset="0"/>
                  </a:rPr>
                  <a:t>Forecast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600" i="1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5-Minute MIRTM Intervals Within Study Window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(ex: </a:t>
                </a:r>
                <a:r>
                  <a:rPr lang="en-US" sz="1600" i="1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=6 represents 30 Min. Ahead)</a:t>
                </a:r>
              </a:p>
              <a:p>
                <a:pPr marL="0" indent="0">
                  <a:buNone/>
                </a:pPr>
                <a:endParaRPr lang="en-US" sz="700" dirty="0"/>
              </a:p>
              <a:p>
                <a:pPr marL="0" indent="0">
                  <a:buNone/>
                </a:pPr>
                <a:r>
                  <a:rPr lang="en-US" sz="1600" b="1" u="sng" dirty="0" smtClean="0"/>
                  <a:t>Current</a:t>
                </a:r>
                <a:r>
                  <a:rPr lang="en-US" sz="1600" b="1" dirty="0" smtClean="0"/>
                  <a:t> </a:t>
                </a:r>
                <a:r>
                  <a:rPr lang="en-US" sz="1600" b="1" dirty="0"/>
                  <a:t>Look-Ahead SCED coefficients: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=0.9  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=0.025  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=0.015  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=0.01  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=0.05</m:t>
                      </m:r>
                    </m:oMath>
                  </m:oMathPara>
                </a14:m>
                <a:endParaRPr lang="en-US" sz="1400" dirty="0"/>
              </a:p>
              <a:p>
                <a:endParaRPr lang="en-US" sz="1400" dirty="0"/>
              </a:p>
              <a:p>
                <a:pPr marL="0" indent="0">
                  <a:buNone/>
                </a:pPr>
                <a:r>
                  <a:rPr lang="en-US" sz="1600" b="1" dirty="0"/>
                  <a:t>Coefficients using </a:t>
                </a:r>
                <a:r>
                  <a:rPr lang="en-US" sz="1600" b="1" u="sng" dirty="0"/>
                  <a:t>Persistence</a:t>
                </a:r>
                <a:r>
                  <a:rPr lang="en-US" sz="1600" b="1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=1  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=0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=0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=0  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400" dirty="0"/>
              </a:p>
              <a:p>
                <a:endParaRPr lang="en-US" sz="1400" dirty="0"/>
              </a:p>
              <a:p>
                <a:pPr marL="0" indent="0">
                  <a:buNone/>
                </a:pPr>
                <a:r>
                  <a:rPr lang="en-US" sz="1600" b="1" dirty="0" smtClean="0"/>
                  <a:t>Coefficients </a:t>
                </a:r>
                <a:r>
                  <a:rPr lang="en-US" sz="1600" b="1" dirty="0"/>
                  <a:t>calculated using </a:t>
                </a:r>
                <a:r>
                  <a:rPr lang="en-US" sz="1600" b="1" u="sng" dirty="0"/>
                  <a:t>ARIMA</a:t>
                </a:r>
                <a:r>
                  <a:rPr lang="en-US" sz="1600" b="1" dirty="0"/>
                  <a:t> (4,0,0) autoregressive model on </a:t>
                </a:r>
                <a:r>
                  <a:rPr lang="en-US" sz="1600" b="1" dirty="0" smtClean="0"/>
                  <a:t>2014 </a:t>
                </a:r>
                <a:r>
                  <a:rPr lang="en-US" sz="1600" b="1" dirty="0"/>
                  <a:t>wind:</a:t>
                </a:r>
                <a:endParaRPr lang="en-US" sz="1600" b="1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=1.36  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=−0.1306  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=−0.0591  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=−0.1703  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400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914400"/>
                <a:ext cx="8458200" cy="5334000"/>
              </a:xfrm>
              <a:blipFill rotWithShape="0">
                <a:blip r:embed="rId3"/>
                <a:stretch>
                  <a:fillRect l="-649" t="-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716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Wind </a:t>
            </a:r>
            <a:r>
              <a:rPr lang="en-US" sz="2000" dirty="0"/>
              <a:t>HSL Error by Actual Wind HSL </a:t>
            </a:r>
            <a:r>
              <a:rPr lang="en-US" sz="2000" dirty="0" smtClean="0"/>
              <a:t>(15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8278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Wind </a:t>
            </a:r>
            <a:r>
              <a:rPr lang="en-US" sz="2000" dirty="0"/>
              <a:t>HSL Error by Actual Wind HSL </a:t>
            </a:r>
            <a:r>
              <a:rPr lang="en-US" sz="2000" dirty="0" smtClean="0"/>
              <a:t>(10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8236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4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Wind </a:t>
            </a:r>
            <a:r>
              <a:rPr lang="en-US" sz="2000" dirty="0"/>
              <a:t>HSL Error by Actual Wind HSL </a:t>
            </a:r>
            <a:r>
              <a:rPr lang="en-US" sz="2000" dirty="0" smtClean="0"/>
              <a:t>(5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5832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Wind </a:t>
            </a:r>
            <a:r>
              <a:rPr lang="en-US" sz="2000" dirty="0"/>
              <a:t>HSL Error by </a:t>
            </a:r>
            <a:r>
              <a:rPr lang="en-US" sz="2000" dirty="0" smtClean="0"/>
              <a:t>Delivery Time (30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571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54" y="609600"/>
            <a:ext cx="7463246" cy="55974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Wind </a:t>
            </a:r>
            <a:r>
              <a:rPr lang="en-US" sz="2000" dirty="0"/>
              <a:t>HSL Error by Delivery </a:t>
            </a:r>
            <a:r>
              <a:rPr lang="en-US" sz="2000" dirty="0" smtClean="0"/>
              <a:t>Time (</a:t>
            </a:r>
            <a:r>
              <a:rPr lang="en-US" sz="2000" dirty="0"/>
              <a:t>25 </a:t>
            </a:r>
            <a:r>
              <a:rPr lang="en-US" sz="2000" dirty="0" smtClean="0"/>
              <a:t>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8949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Wind </a:t>
            </a:r>
            <a:r>
              <a:rPr lang="en-US" sz="2000" dirty="0"/>
              <a:t>HSL Error by Delivery </a:t>
            </a:r>
            <a:r>
              <a:rPr lang="en-US" sz="2000" dirty="0" smtClean="0"/>
              <a:t>Time (</a:t>
            </a:r>
            <a:r>
              <a:rPr lang="en-US" sz="2000" dirty="0"/>
              <a:t>20 </a:t>
            </a:r>
            <a:r>
              <a:rPr lang="en-US" sz="2000" dirty="0" smtClean="0"/>
              <a:t>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5358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7423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Wind </a:t>
            </a:r>
            <a:r>
              <a:rPr lang="en-US" sz="2000" dirty="0"/>
              <a:t>HSL Error by Delivery </a:t>
            </a:r>
            <a:r>
              <a:rPr lang="en-US" sz="2000" dirty="0" smtClean="0"/>
              <a:t>Time (</a:t>
            </a:r>
            <a:r>
              <a:rPr lang="en-US" sz="2000" dirty="0"/>
              <a:t>15 </a:t>
            </a:r>
            <a:r>
              <a:rPr lang="en-US" sz="2000" dirty="0" smtClean="0"/>
              <a:t>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5799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Wind </a:t>
            </a:r>
            <a:r>
              <a:rPr lang="en-US" sz="2000" dirty="0"/>
              <a:t>HSL Error by Delivery </a:t>
            </a:r>
            <a:r>
              <a:rPr lang="en-US" sz="2000" dirty="0" smtClean="0"/>
              <a:t>Time (</a:t>
            </a:r>
            <a:r>
              <a:rPr lang="en-US" sz="2000" dirty="0"/>
              <a:t>10 </a:t>
            </a:r>
            <a:r>
              <a:rPr lang="en-US" sz="2000" dirty="0" smtClean="0"/>
              <a:t>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756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Wind </a:t>
            </a:r>
            <a:r>
              <a:rPr lang="en-US" sz="2000" dirty="0"/>
              <a:t>HSL Error by Delivery </a:t>
            </a:r>
            <a:r>
              <a:rPr lang="en-US" sz="2000" dirty="0" smtClean="0"/>
              <a:t>Time (</a:t>
            </a:r>
            <a:r>
              <a:rPr lang="en-US" sz="2000" dirty="0"/>
              <a:t>5 </a:t>
            </a:r>
            <a:r>
              <a:rPr lang="en-US" sz="2000" dirty="0" smtClean="0"/>
              <a:t>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2371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1600" y="838200"/>
            <a:ext cx="6324600" cy="4953000"/>
          </a:xfrm>
        </p:spPr>
        <p:txBody>
          <a:bodyPr/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 smtClean="0"/>
              <a:t>Wind HSL Estimation Performance</a:t>
            </a:r>
          </a:p>
          <a:p>
            <a:pPr marL="0" indent="0" algn="ctr">
              <a:buNone/>
            </a:pPr>
            <a:r>
              <a:rPr lang="en-US" sz="2000" dirty="0" smtClean="0"/>
              <a:t>July 25, 2016</a:t>
            </a:r>
          </a:p>
        </p:txBody>
      </p:sp>
    </p:spTree>
    <p:extLst>
      <p:ext uri="{BB962C8B-B14F-4D97-AF65-F5344CB8AC3E}">
        <p14:creationId xmlns:p14="http://schemas.microsoft.com/office/powerpoint/2010/main" val="387270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Statistics of Estimated Wind HSL vs. Actual Wind HSL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74" y="1024244"/>
            <a:ext cx="8428651" cy="480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6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Wind </a:t>
            </a:r>
            <a:r>
              <a:rPr lang="en-US" sz="2000" dirty="0"/>
              <a:t>HSL </a:t>
            </a:r>
            <a:r>
              <a:rPr lang="en-US" sz="2000" dirty="0" smtClean="0"/>
              <a:t>on July 25, 2016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4656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5" y="609600"/>
            <a:ext cx="7471955" cy="56039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</a:t>
            </a:r>
            <a:r>
              <a:rPr lang="en-US" sz="2000" dirty="0" smtClean="0"/>
              <a:t>Error on July 25, 2016 (30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1782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</a:t>
            </a:r>
            <a:r>
              <a:rPr lang="en-US" sz="2000" dirty="0" smtClean="0"/>
              <a:t>Error on July 25, 2016 (25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0183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</a:t>
            </a:r>
            <a:r>
              <a:rPr lang="en-US" sz="2000" dirty="0" smtClean="0"/>
              <a:t>Error on July 25, 2016 (20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9996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5246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</a:t>
            </a:r>
            <a:r>
              <a:rPr lang="en-US" sz="2000" dirty="0" smtClean="0"/>
              <a:t>Error on July 25, 2016 (15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0588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</a:t>
            </a:r>
            <a:r>
              <a:rPr lang="en-US" sz="2000" dirty="0" smtClean="0"/>
              <a:t>Error on July 25, 2016 (10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7123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</a:t>
            </a:r>
            <a:r>
              <a:rPr lang="en-US" sz="2000" dirty="0" smtClean="0"/>
              <a:t>Error on July 25, 2016 (5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4881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1600" y="838200"/>
            <a:ext cx="6324600" cy="4953000"/>
          </a:xfrm>
        </p:spPr>
        <p:txBody>
          <a:bodyPr/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 smtClean="0"/>
              <a:t>Wind HSL Estimation Performance</a:t>
            </a:r>
          </a:p>
          <a:p>
            <a:pPr marL="0" indent="0" algn="ctr">
              <a:buNone/>
            </a:pPr>
            <a:r>
              <a:rPr lang="en-US" sz="2000" dirty="0" smtClean="0"/>
              <a:t>August 11, 2016</a:t>
            </a:r>
          </a:p>
        </p:txBody>
      </p:sp>
    </p:spTree>
    <p:extLst>
      <p:ext uri="{BB962C8B-B14F-4D97-AF65-F5344CB8AC3E}">
        <p14:creationId xmlns:p14="http://schemas.microsoft.com/office/powerpoint/2010/main" val="370436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Wind </a:t>
            </a:r>
            <a:r>
              <a:rPr lang="en-US" sz="2000" dirty="0"/>
              <a:t>HSL </a:t>
            </a:r>
            <a:r>
              <a:rPr lang="en-US" sz="2000" dirty="0" smtClean="0"/>
              <a:t>on August 11, 2016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6855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</a:t>
            </a:r>
            <a:r>
              <a:rPr lang="en-US" sz="2000" dirty="0" smtClean="0"/>
              <a:t>Error </a:t>
            </a:r>
            <a:r>
              <a:rPr lang="en-US" sz="2000" dirty="0"/>
              <a:t>on </a:t>
            </a:r>
            <a:r>
              <a:rPr lang="en-US" sz="2000" dirty="0" smtClean="0"/>
              <a:t>August 11, 2016 (30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8164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21"/>
          <a:stretch/>
        </p:blipFill>
        <p:spPr>
          <a:xfrm>
            <a:off x="871946" y="609601"/>
            <a:ext cx="7471954" cy="228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Statistics of Estimated Wind HSL vs. Actual Wind HSL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674" y="1024244"/>
            <a:ext cx="8428651" cy="480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6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</a:t>
            </a:r>
            <a:r>
              <a:rPr lang="en-US" sz="2000" dirty="0" smtClean="0"/>
              <a:t>Error </a:t>
            </a:r>
            <a:r>
              <a:rPr lang="en-US" sz="2000" dirty="0"/>
              <a:t>on </a:t>
            </a:r>
            <a:r>
              <a:rPr lang="en-US" sz="2000" dirty="0" smtClean="0"/>
              <a:t>August 11, 2016 (25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1296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</a:t>
            </a:r>
            <a:r>
              <a:rPr lang="en-US" sz="2000" dirty="0" smtClean="0"/>
              <a:t>Error </a:t>
            </a:r>
            <a:r>
              <a:rPr lang="en-US" sz="2000" dirty="0"/>
              <a:t>on </a:t>
            </a:r>
            <a:r>
              <a:rPr lang="en-US" sz="2000" dirty="0" smtClean="0"/>
              <a:t>August 11, 2016 (20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4756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5246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</a:t>
            </a:r>
            <a:r>
              <a:rPr lang="en-US" sz="2000" dirty="0" smtClean="0"/>
              <a:t>Error </a:t>
            </a:r>
            <a:r>
              <a:rPr lang="en-US" sz="2000" dirty="0"/>
              <a:t>on </a:t>
            </a:r>
            <a:r>
              <a:rPr lang="en-US" sz="2000" dirty="0" smtClean="0"/>
              <a:t>August 11, 2016 (15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8296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11777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</a:t>
            </a:r>
            <a:r>
              <a:rPr lang="en-US" sz="2000" dirty="0" smtClean="0"/>
              <a:t>Error </a:t>
            </a:r>
            <a:r>
              <a:rPr lang="en-US" sz="2000" dirty="0"/>
              <a:t>on </a:t>
            </a:r>
            <a:r>
              <a:rPr lang="en-US" sz="2000" dirty="0" smtClean="0"/>
              <a:t>August 11, 2016 (10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5309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</a:t>
            </a:r>
            <a:r>
              <a:rPr lang="en-US" sz="2000" dirty="0" smtClean="0"/>
              <a:t>Error </a:t>
            </a:r>
            <a:r>
              <a:rPr lang="en-US" sz="2000" dirty="0"/>
              <a:t>on </a:t>
            </a:r>
            <a:r>
              <a:rPr lang="en-US" sz="2000" dirty="0" smtClean="0"/>
              <a:t>August 11, 2016 (5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3643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1600" y="838200"/>
            <a:ext cx="6324600" cy="4953000"/>
          </a:xfrm>
        </p:spPr>
        <p:txBody>
          <a:bodyPr/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 smtClean="0"/>
              <a:t>Wind HSL Estimation Performance</a:t>
            </a:r>
          </a:p>
          <a:p>
            <a:pPr marL="0" indent="0" algn="ctr">
              <a:buNone/>
            </a:pPr>
            <a:r>
              <a:rPr lang="en-US" sz="2000" dirty="0" smtClean="0"/>
              <a:t>August 27, 2016</a:t>
            </a:r>
          </a:p>
        </p:txBody>
      </p:sp>
    </p:spTree>
    <p:extLst>
      <p:ext uri="{BB962C8B-B14F-4D97-AF65-F5344CB8AC3E}">
        <p14:creationId xmlns:p14="http://schemas.microsoft.com/office/powerpoint/2010/main" val="261833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Wind </a:t>
            </a:r>
            <a:r>
              <a:rPr lang="en-US" sz="2000" dirty="0"/>
              <a:t>HSL </a:t>
            </a:r>
            <a:r>
              <a:rPr lang="en-US" sz="2000" dirty="0" smtClean="0"/>
              <a:t>on August 27, 2016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7917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</a:t>
            </a:r>
            <a:r>
              <a:rPr lang="en-US" sz="2000" dirty="0" smtClean="0"/>
              <a:t>Error </a:t>
            </a:r>
            <a:r>
              <a:rPr lang="en-US" sz="2000" dirty="0"/>
              <a:t>on </a:t>
            </a:r>
            <a:r>
              <a:rPr lang="en-US" sz="2000" dirty="0" smtClean="0"/>
              <a:t>August 27, 2016 (30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8337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</a:t>
            </a:r>
            <a:r>
              <a:rPr lang="en-US" sz="2000" dirty="0" smtClean="0"/>
              <a:t>Error </a:t>
            </a:r>
            <a:r>
              <a:rPr lang="en-US" sz="2000" dirty="0"/>
              <a:t>on </a:t>
            </a:r>
            <a:r>
              <a:rPr lang="en-US" sz="2000" dirty="0" smtClean="0"/>
              <a:t>August 27, 2016 (25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2758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5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</a:t>
            </a:r>
            <a:r>
              <a:rPr lang="en-US" sz="2000" dirty="0" smtClean="0"/>
              <a:t>Error </a:t>
            </a:r>
            <a:r>
              <a:rPr lang="en-US" sz="2000" dirty="0"/>
              <a:t>on </a:t>
            </a:r>
            <a:r>
              <a:rPr lang="en-US" sz="2000" dirty="0" smtClean="0"/>
              <a:t>August 27, 2016 (20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4691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1600" y="990600"/>
            <a:ext cx="6324600" cy="4953000"/>
          </a:xfrm>
        </p:spPr>
        <p:txBody>
          <a:bodyPr/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 smtClean="0"/>
              <a:t>Examining Net Load Error Distribution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207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5246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</a:t>
            </a:r>
            <a:r>
              <a:rPr lang="en-US" sz="2000" dirty="0" smtClean="0"/>
              <a:t>Error </a:t>
            </a:r>
            <a:r>
              <a:rPr lang="en-US" sz="2000" dirty="0"/>
              <a:t>on </a:t>
            </a:r>
            <a:r>
              <a:rPr lang="en-US" sz="2000" dirty="0" smtClean="0"/>
              <a:t>August 27, 2016 (15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6295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</a:t>
            </a:r>
            <a:r>
              <a:rPr lang="en-US" sz="2000" dirty="0" smtClean="0"/>
              <a:t>Error </a:t>
            </a:r>
            <a:r>
              <a:rPr lang="en-US" sz="2000" dirty="0"/>
              <a:t>on </a:t>
            </a:r>
            <a:r>
              <a:rPr lang="en-US" sz="2000" dirty="0" smtClean="0"/>
              <a:t>August 27, 2016 (10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3542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</a:t>
            </a:r>
            <a:r>
              <a:rPr lang="en-US" sz="2000" dirty="0" smtClean="0"/>
              <a:t>Error </a:t>
            </a:r>
            <a:r>
              <a:rPr lang="en-US" sz="2000" dirty="0"/>
              <a:t>on </a:t>
            </a:r>
            <a:r>
              <a:rPr lang="en-US" sz="2000" dirty="0" smtClean="0"/>
              <a:t>August 27, 2016 (5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9064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Examining Net Load Error Distribution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066800"/>
            <a:ext cx="8191500" cy="5105400"/>
          </a:xfrm>
        </p:spPr>
        <p:txBody>
          <a:bodyPr/>
          <a:lstStyle/>
          <a:p>
            <a:pPr marL="285750" indent="-285750">
              <a:spcBef>
                <a:spcPts val="0"/>
              </a:spcBef>
            </a:pPr>
            <a:r>
              <a:rPr lang="en-US" sz="2000" dirty="0" smtClean="0"/>
              <a:t>Both the STLF and Wind HSL Estimation are combined into a singular value to examine its distribution. The following three combinations are chosen:</a:t>
            </a:r>
            <a:endParaRPr lang="en-US" sz="2000" dirty="0"/>
          </a:p>
          <a:p>
            <a:pPr marL="285750" indent="-285750">
              <a:spcBef>
                <a:spcPts val="0"/>
              </a:spcBef>
            </a:pPr>
            <a:endParaRPr lang="en-US" sz="2000" dirty="0"/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r>
              <a:rPr lang="en-US" sz="1800" dirty="0" smtClean="0"/>
              <a:t>MIRTM GTBD Modified with Current STLF minus Persisted Wind HSL</a:t>
            </a:r>
            <a:endParaRPr lang="en-US" sz="1800" dirty="0"/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r>
              <a:rPr lang="en-US" sz="1800" dirty="0"/>
              <a:t>MIRTM GTBD Modified with </a:t>
            </a:r>
            <a:r>
              <a:rPr lang="en-US" sz="1800" dirty="0" smtClean="0"/>
              <a:t>New STLF minus Persisted Wind HSL</a:t>
            </a:r>
            <a:endParaRPr lang="en-US" sz="1800" dirty="0"/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r>
              <a:rPr lang="en-US" sz="1800" dirty="0"/>
              <a:t>MIRTM GTBD Modified with </a:t>
            </a:r>
            <a:r>
              <a:rPr lang="en-US" sz="1800" dirty="0" smtClean="0"/>
              <a:t>New STLF minus ARIMA Wind HSL</a:t>
            </a:r>
            <a:endParaRPr lang="en-US" sz="1800" dirty="0"/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2000" dirty="0"/>
              <a:t>The calculated </a:t>
            </a:r>
            <a:r>
              <a:rPr lang="en-US" sz="2000" dirty="0" smtClean="0"/>
              <a:t>net load errors </a:t>
            </a:r>
            <a:r>
              <a:rPr lang="en-US" sz="2000" dirty="0"/>
              <a:t>are benchmarked </a:t>
            </a:r>
            <a:r>
              <a:rPr lang="en-US" sz="2000" dirty="0" smtClean="0"/>
              <a:t>using: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     </a:t>
            </a:r>
            <a:r>
              <a:rPr lang="en-US" sz="2000" b="1" i="1" dirty="0" smtClean="0"/>
              <a:t>(Actual Demand – Actual Wind HSL) – (Estimated Demand –     	Estimated Wind HSL).</a:t>
            </a:r>
            <a:endParaRPr lang="en-US" sz="900" dirty="0"/>
          </a:p>
          <a:p>
            <a:pPr marL="0" indent="0">
              <a:spcBef>
                <a:spcPts val="0"/>
              </a:spcBef>
              <a:buNone/>
            </a:pPr>
            <a:endParaRPr lang="en-US" sz="9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410959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1600" y="838200"/>
            <a:ext cx="6324600" cy="4953000"/>
          </a:xfrm>
        </p:spPr>
        <p:txBody>
          <a:bodyPr/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 smtClean="0"/>
              <a:t>Net Load Estimation Error Analysis</a:t>
            </a:r>
          </a:p>
          <a:p>
            <a:pPr marL="0" indent="0" algn="ctr">
              <a:buNone/>
            </a:pPr>
            <a:r>
              <a:rPr lang="en-US" sz="2000" dirty="0" smtClean="0"/>
              <a:t>May 1, 2016 – September 30, 2016</a:t>
            </a:r>
          </a:p>
          <a:p>
            <a:pPr marL="0" indent="0" algn="ctr">
              <a:buNone/>
            </a:pPr>
            <a:r>
              <a:rPr lang="en-US" sz="2000" dirty="0" smtClean="0"/>
              <a:t>All Intervals</a:t>
            </a:r>
            <a:endParaRPr lang="en-US" sz="20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4921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MAE of Load, Wind, and Net Load Forecasts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9203858"/>
              </p:ext>
            </p:extLst>
          </p:nvPr>
        </p:nvGraphicFramePr>
        <p:xfrm>
          <a:off x="862013" y="2352675"/>
          <a:ext cx="7419975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7" name="Worksheet" r:id="rId4" imgW="7419784" imgH="1914525" progId="Excel.Sheet.12">
                  <p:embed/>
                </p:oleObj>
              </mc:Choice>
              <mc:Fallback>
                <p:oleObj name="Worksheet" r:id="rId4" imgW="7419784" imgH="191452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2013" y="2352675"/>
                        <a:ext cx="7419975" cy="191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87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6" y="304800"/>
            <a:ext cx="8000999" cy="600074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4644190" y="15240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644190" y="37338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824037" y="3333749"/>
            <a:ext cx="1676400" cy="2405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Overestimate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729790" y="2293145"/>
            <a:ext cx="1828800" cy="2524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Underestimate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35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28800" y="685800"/>
            <a:ext cx="6934200" cy="5486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Table of Contents</a:t>
            </a:r>
          </a:p>
          <a:p>
            <a:pPr marL="0" indent="0">
              <a:spcBef>
                <a:spcPts val="0"/>
              </a:spcBef>
              <a:buNone/>
            </a:pPr>
            <a:endParaRPr lang="en-US" b="1" dirty="0" smtClean="0"/>
          </a:p>
          <a:p>
            <a:pPr>
              <a:spcBef>
                <a:spcPts val="0"/>
              </a:spcBef>
            </a:pPr>
            <a:r>
              <a:rPr lang="en-US" sz="2400" dirty="0" smtClean="0">
                <a:hlinkClick r:id="rId3" action="ppaction://hlinksldjump"/>
              </a:rPr>
              <a:t>Introduction</a:t>
            </a:r>
            <a:endParaRPr lang="en-US" sz="2400" dirty="0" smtClean="0"/>
          </a:p>
          <a:p>
            <a:pPr>
              <a:spcBef>
                <a:spcPts val="0"/>
              </a:spcBef>
            </a:pPr>
            <a:endParaRPr lang="en-US" sz="2400" dirty="0" smtClean="0"/>
          </a:p>
          <a:p>
            <a:pPr>
              <a:spcBef>
                <a:spcPts val="0"/>
              </a:spcBef>
            </a:pPr>
            <a:r>
              <a:rPr lang="en-US" sz="2400" dirty="0" smtClean="0">
                <a:hlinkClick r:id="rId4" action="ppaction://hlinksldjump"/>
              </a:rPr>
              <a:t>Improving Demand Estimation</a:t>
            </a:r>
            <a:endParaRPr lang="en-US" sz="2400" dirty="0" smtClean="0"/>
          </a:p>
          <a:p>
            <a:pPr>
              <a:spcBef>
                <a:spcPts val="0"/>
              </a:spcBef>
            </a:pPr>
            <a:endParaRPr lang="en-US" sz="2400" dirty="0" smtClean="0"/>
          </a:p>
          <a:p>
            <a:pPr>
              <a:spcBef>
                <a:spcPts val="0"/>
              </a:spcBef>
            </a:pPr>
            <a:r>
              <a:rPr lang="en-US" sz="2400" dirty="0" smtClean="0">
                <a:hlinkClick r:id="rId5" action="ppaction://hlinksldjump"/>
              </a:rPr>
              <a:t>Improving Wind HSL Estimation</a:t>
            </a:r>
            <a:endParaRPr lang="en-US" sz="2400" dirty="0" smtClean="0"/>
          </a:p>
          <a:p>
            <a:pPr>
              <a:spcBef>
                <a:spcPts val="0"/>
              </a:spcBef>
            </a:pPr>
            <a:endParaRPr lang="en-US" sz="2400" dirty="0" smtClean="0"/>
          </a:p>
          <a:p>
            <a:pPr>
              <a:spcBef>
                <a:spcPts val="0"/>
              </a:spcBef>
            </a:pPr>
            <a:r>
              <a:rPr lang="en-US" sz="2400" dirty="0" smtClean="0">
                <a:hlinkClick r:id="rId6" action="ppaction://hlinksldjump"/>
              </a:rPr>
              <a:t>Examining Net Load Estimation Error Distribution</a:t>
            </a:r>
            <a:endParaRPr lang="en-US" sz="2400" dirty="0" smtClean="0"/>
          </a:p>
          <a:p>
            <a:pPr>
              <a:spcBef>
                <a:spcPts val="0"/>
              </a:spcBef>
            </a:pPr>
            <a:endParaRPr lang="en-US" sz="2400" dirty="0" smtClean="0"/>
          </a:p>
          <a:p>
            <a:pPr>
              <a:spcBef>
                <a:spcPts val="0"/>
              </a:spcBef>
            </a:pPr>
            <a:r>
              <a:rPr lang="en-US" sz="2400" dirty="0" smtClean="0">
                <a:hlinkClick r:id="rId7" action="ppaction://hlinksldjump"/>
              </a:rPr>
              <a:t>Observations &amp; Next Steps</a:t>
            </a:r>
            <a:endParaRPr lang="en-US" sz="2400" dirty="0" smtClean="0">
              <a:hlinkClick r:id="rId8" action="ppaction://hlinksldjump"/>
            </a:endParaRPr>
          </a:p>
          <a:p>
            <a:pPr>
              <a:spcBef>
                <a:spcPts val="0"/>
              </a:spcBef>
            </a:pPr>
            <a:endParaRPr lang="en-US" sz="2400" dirty="0">
              <a:hlinkClick r:id="rId8" action="ppaction://hlinksldjump"/>
            </a:endParaRPr>
          </a:p>
          <a:p>
            <a:pPr>
              <a:spcBef>
                <a:spcPts val="0"/>
              </a:spcBef>
            </a:pPr>
            <a:r>
              <a:rPr lang="en-US" sz="2400" dirty="0" smtClean="0">
                <a:hlinkClick r:id="rId8" action="ppaction://hlinksldjump"/>
              </a:rPr>
              <a:t>Appendix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53049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6" y="304800"/>
            <a:ext cx="8000999" cy="600074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4644190" y="15240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644190" y="37338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824037" y="3333749"/>
            <a:ext cx="1676400" cy="2405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Overestimate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729790" y="2293145"/>
            <a:ext cx="1828800" cy="2524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Underestimate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447800" y="1447800"/>
            <a:ext cx="228600" cy="1295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5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0787"/>
            <a:ext cx="8001000" cy="600075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4644190" y="15240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729790" y="2293145"/>
            <a:ext cx="1828800" cy="2524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Underestimate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32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800"/>
            <a:ext cx="8001000" cy="600075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644190" y="37338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824037" y="3333749"/>
            <a:ext cx="1676400" cy="2405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Overestimate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70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0444"/>
            <a:ext cx="8001000" cy="600075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4644190" y="15240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729790" y="2293145"/>
            <a:ext cx="1828800" cy="2524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Underestimate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75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800"/>
            <a:ext cx="8000999" cy="600074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644190" y="37338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824037" y="3333749"/>
            <a:ext cx="1676400" cy="2405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Overestimate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0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798"/>
            <a:ext cx="8001000" cy="600075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4644190" y="15240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729790" y="2293145"/>
            <a:ext cx="1828800" cy="2524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Underestimate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25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88" y="304800"/>
            <a:ext cx="8005011" cy="600375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644190" y="37338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824037" y="3333749"/>
            <a:ext cx="1676400" cy="2405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Overestimate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72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Observations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066800"/>
            <a:ext cx="8191500" cy="5105400"/>
          </a:xfrm>
        </p:spPr>
        <p:txBody>
          <a:bodyPr/>
          <a:lstStyle/>
          <a:p>
            <a:pPr marL="285750" indent="-285750">
              <a:spcBef>
                <a:spcPts val="0"/>
              </a:spcBef>
            </a:pPr>
            <a:r>
              <a:rPr lang="en-US" sz="2000" dirty="0" smtClean="0"/>
              <a:t>New STLF continues to outperform current STLF on average</a:t>
            </a:r>
          </a:p>
          <a:p>
            <a:pPr marL="285750" indent="-285750">
              <a:spcBef>
                <a:spcPts val="0"/>
              </a:spcBef>
            </a:pPr>
            <a:endParaRPr lang="en-US" sz="2000" dirty="0"/>
          </a:p>
          <a:p>
            <a:pPr marL="285750" indent="-285750">
              <a:spcBef>
                <a:spcPts val="0"/>
              </a:spcBef>
            </a:pPr>
            <a:r>
              <a:rPr lang="en-US" sz="2000" dirty="0" smtClean="0"/>
              <a:t>Estimating wind HSL using ARIMA at the system-wide level continues to outperform persistence on average</a:t>
            </a:r>
          </a:p>
          <a:p>
            <a:pPr marL="285750" indent="-285750">
              <a:spcBef>
                <a:spcPts val="0"/>
              </a:spcBef>
            </a:pPr>
            <a:endParaRPr lang="en-US" sz="2000" dirty="0"/>
          </a:p>
          <a:p>
            <a:pPr marL="285750" indent="-285750">
              <a:spcBef>
                <a:spcPts val="0"/>
              </a:spcBef>
            </a:pPr>
            <a:r>
              <a:rPr lang="en-US" sz="2000" dirty="0"/>
              <a:t>Examining net load error distribution demonstrates that the combination of new STLF and estimating wind HSL using ARIMA </a:t>
            </a:r>
            <a:r>
              <a:rPr lang="en-US" sz="2000" dirty="0" smtClean="0"/>
              <a:t>at the system-wide level outperforms </a:t>
            </a:r>
            <a:r>
              <a:rPr lang="en-US" sz="2000" dirty="0"/>
              <a:t>other methods even </a:t>
            </a:r>
            <a:r>
              <a:rPr lang="en-US" sz="2000" dirty="0" smtClean="0"/>
              <a:t>at the </a:t>
            </a:r>
            <a:r>
              <a:rPr lang="en-US" sz="2000" dirty="0"/>
              <a:t>outliers</a:t>
            </a:r>
            <a:endParaRPr lang="en-US" sz="900" dirty="0"/>
          </a:p>
          <a:p>
            <a:pPr marL="285750" indent="-285750">
              <a:spcBef>
                <a:spcPts val="0"/>
              </a:spcBef>
            </a:pPr>
            <a:endParaRPr lang="en-US" sz="2000" dirty="0" smtClean="0"/>
          </a:p>
          <a:p>
            <a:pPr marL="285750" indent="-285750">
              <a:spcBef>
                <a:spcPts val="0"/>
              </a:spcBef>
            </a:pPr>
            <a:endParaRPr lang="en-US" sz="2000" dirty="0" smtClean="0"/>
          </a:p>
          <a:p>
            <a:pPr marL="285750" indent="-285750">
              <a:spcBef>
                <a:spcPts val="0"/>
              </a:spcBef>
            </a:pPr>
            <a:endParaRPr lang="en-US" sz="2000" dirty="0" smtClean="0"/>
          </a:p>
          <a:p>
            <a:pPr marL="0" indent="0">
              <a:spcBef>
                <a:spcPts val="0"/>
              </a:spcBef>
              <a:buNone/>
            </a:pPr>
            <a:endParaRPr lang="en-US" sz="9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22217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Conclusions and Next Steps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066800"/>
            <a:ext cx="8191500" cy="5105400"/>
          </a:xfrm>
        </p:spPr>
        <p:txBody>
          <a:bodyPr/>
          <a:lstStyle/>
          <a:p>
            <a:pPr marL="285750" indent="-285750">
              <a:spcBef>
                <a:spcPts val="0"/>
              </a:spcBef>
            </a:pPr>
            <a:r>
              <a:rPr lang="en-US" sz="2000" dirty="0" smtClean="0"/>
              <a:t>New STLF is used in MIRTM studies</a:t>
            </a:r>
          </a:p>
          <a:p>
            <a:pPr marL="285750" indent="-285750">
              <a:spcBef>
                <a:spcPts val="0"/>
              </a:spcBef>
            </a:pPr>
            <a:endParaRPr lang="en-US" sz="2000" dirty="0" smtClean="0"/>
          </a:p>
          <a:p>
            <a:pPr marL="285750" indent="-285750">
              <a:spcBef>
                <a:spcPts val="0"/>
              </a:spcBef>
            </a:pPr>
            <a:r>
              <a:rPr lang="en-US" sz="2000" dirty="0" smtClean="0"/>
              <a:t>Persistence is still being used to estimate wind HSL for MIRTM studies</a:t>
            </a:r>
          </a:p>
          <a:p>
            <a:pPr marL="285750" indent="-285750">
              <a:spcBef>
                <a:spcPts val="0"/>
              </a:spcBef>
            </a:pPr>
            <a:endParaRPr lang="en-US" sz="2000" dirty="0" smtClean="0"/>
          </a:p>
          <a:p>
            <a:pPr marL="285750" indent="-285750">
              <a:spcBef>
                <a:spcPts val="0"/>
              </a:spcBef>
            </a:pPr>
            <a:r>
              <a:rPr lang="en-US" sz="2000" dirty="0" smtClean="0"/>
              <a:t>ERCOT will conduct further studies on developing ARIMA models to estimate Wind HSL on a seasonal/time of day and regional/wind plant granularity</a:t>
            </a:r>
          </a:p>
          <a:p>
            <a:pPr marL="285750" indent="-285750">
              <a:spcBef>
                <a:spcPts val="0"/>
              </a:spcBef>
            </a:pPr>
            <a:endParaRPr lang="en-US" sz="2000" dirty="0"/>
          </a:p>
          <a:p>
            <a:pPr marL="285750" indent="-285750">
              <a:spcBef>
                <a:spcPts val="0"/>
              </a:spcBef>
            </a:pPr>
            <a:r>
              <a:rPr lang="en-US" sz="2000" dirty="0" smtClean="0"/>
              <a:t>ERCOT is still engaged with AWS to see if they can create a 5 min. resolution Wind HSL forecast</a:t>
            </a:r>
            <a:endParaRPr lang="en-US" sz="2000" dirty="0"/>
          </a:p>
          <a:p>
            <a:pPr marL="285750" indent="-285750">
              <a:spcBef>
                <a:spcPts val="0"/>
              </a:spcBef>
            </a:pPr>
            <a:endParaRPr lang="en-US" sz="2000" dirty="0" smtClean="0"/>
          </a:p>
          <a:p>
            <a:pPr marL="285750" indent="-285750">
              <a:spcBef>
                <a:spcPts val="0"/>
              </a:spcBef>
            </a:pPr>
            <a:r>
              <a:rPr lang="en-US" sz="2000" dirty="0" smtClean="0"/>
              <a:t>Appendix contains detailed </a:t>
            </a:r>
            <a:r>
              <a:rPr lang="en-US" sz="2000" dirty="0"/>
              <a:t>graphs in </a:t>
            </a:r>
            <a:r>
              <a:rPr lang="en-US" sz="2000" dirty="0" smtClean="0"/>
              <a:t>the same order and format of </a:t>
            </a:r>
            <a:r>
              <a:rPr lang="en-US" sz="2000" dirty="0"/>
              <a:t>the February 22, </a:t>
            </a:r>
            <a:r>
              <a:rPr lang="en-US" sz="2000" dirty="0" smtClean="0"/>
              <a:t>2016 and May 16, 2016 </a:t>
            </a:r>
            <a:r>
              <a:rPr lang="en-US" sz="2000" dirty="0"/>
              <a:t>SAWG meeting </a:t>
            </a:r>
            <a:r>
              <a:rPr lang="en-US" sz="2000" dirty="0" smtClean="0"/>
              <a:t>presentation</a:t>
            </a:r>
          </a:p>
          <a:p>
            <a:pPr marL="285750" indent="-285750">
              <a:spcBef>
                <a:spcPts val="0"/>
              </a:spcBef>
            </a:pPr>
            <a:endParaRPr lang="en-US" sz="2000" dirty="0" smtClean="0"/>
          </a:p>
          <a:p>
            <a:pPr marL="285750" indent="-285750">
              <a:spcBef>
                <a:spcPts val="0"/>
              </a:spcBef>
            </a:pPr>
            <a:endParaRPr lang="en-US" sz="2000" dirty="0" smtClean="0"/>
          </a:p>
          <a:p>
            <a:pPr marL="0" indent="0">
              <a:spcBef>
                <a:spcPts val="0"/>
              </a:spcBef>
              <a:buNone/>
            </a:pPr>
            <a:endParaRPr lang="en-US" sz="9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197769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1600" y="990600"/>
            <a:ext cx="6324600" cy="4953000"/>
          </a:xfrm>
        </p:spPr>
        <p:txBody>
          <a:bodyPr/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 smtClean="0"/>
              <a:t>Questions?</a:t>
            </a:r>
            <a:endParaRPr lang="en-US" sz="20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9989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Introduction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914400"/>
            <a:ext cx="8534400" cy="51054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1. Improving </a:t>
            </a:r>
            <a:r>
              <a:rPr lang="en-US" sz="2000" b="1" dirty="0"/>
              <a:t>Demand </a:t>
            </a:r>
            <a:r>
              <a:rPr lang="en-US" sz="2000" b="1" dirty="0" smtClean="0"/>
              <a:t>Estimation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285750" indent="-285750">
              <a:spcBef>
                <a:spcPts val="0"/>
              </a:spcBef>
            </a:pPr>
            <a:r>
              <a:rPr lang="en-US" sz="1800" dirty="0"/>
              <a:t>Short-Term Load Forecast (STLF</a:t>
            </a:r>
            <a:r>
              <a:rPr lang="en-US" sz="1800" dirty="0" smtClean="0"/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 marL="285750" indent="-285750">
              <a:spcBef>
                <a:spcPts val="0"/>
              </a:spcBef>
            </a:pPr>
            <a:r>
              <a:rPr lang="en-US" sz="1800" dirty="0"/>
              <a:t>Generation-To-Be-Dispatched (GTBD) Calculation </a:t>
            </a:r>
            <a:r>
              <a:rPr lang="en-US" sz="1800" dirty="0" smtClean="0"/>
              <a:t>Methodology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/>
              <a:t>2. Improving Wind HSL </a:t>
            </a:r>
            <a:r>
              <a:rPr lang="en-US" sz="2000" b="1" dirty="0" smtClean="0"/>
              <a:t>Estimation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285750" indent="-285750">
              <a:spcBef>
                <a:spcPts val="0"/>
              </a:spcBef>
            </a:pPr>
            <a:r>
              <a:rPr lang="en-US" sz="1800" dirty="0"/>
              <a:t>Indicative Pricing Tool currently uses a heuristically determined linear equation to estimate wind </a:t>
            </a:r>
            <a:r>
              <a:rPr lang="en-US" sz="1800" dirty="0" smtClean="0"/>
              <a:t>HSL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 marL="285750" indent="-285750">
              <a:spcBef>
                <a:spcPts val="0"/>
              </a:spcBef>
            </a:pPr>
            <a:r>
              <a:rPr lang="en-US" sz="1800" dirty="0" smtClean="0"/>
              <a:t>Currently, MIRTM is using persistence to estimate wind HSL at a resource-specific level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 marL="285750" indent="-285750">
              <a:spcBef>
                <a:spcPts val="0"/>
              </a:spcBef>
            </a:pPr>
            <a:r>
              <a:rPr lang="en-US" sz="1800" dirty="0"/>
              <a:t>Improvements </a:t>
            </a:r>
            <a:r>
              <a:rPr lang="en-US" sz="1800" dirty="0" smtClean="0"/>
              <a:t>using ARIMA at the system-wide level show the </a:t>
            </a:r>
            <a:r>
              <a:rPr lang="en-US" sz="1800" dirty="0"/>
              <a:t>potential </a:t>
            </a:r>
            <a:r>
              <a:rPr lang="en-US" sz="1800" dirty="0" smtClean="0"/>
              <a:t>for improvement </a:t>
            </a:r>
            <a:r>
              <a:rPr lang="en-US" sz="1800" dirty="0"/>
              <a:t>in short-term wind HSL </a:t>
            </a:r>
            <a:r>
              <a:rPr lang="en-US" sz="1800" dirty="0" smtClean="0"/>
              <a:t>estimation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 marL="285750" indent="-285750">
              <a:spcBef>
                <a:spcPts val="0"/>
              </a:spcBef>
            </a:pPr>
            <a:endParaRPr lang="en-US" sz="1800" dirty="0"/>
          </a:p>
          <a:p>
            <a:pPr marL="285750" indent="-285750">
              <a:spcBef>
                <a:spcPts val="0"/>
              </a:spcBef>
            </a:pPr>
            <a:endParaRPr lang="en-US" sz="1800" dirty="0"/>
          </a:p>
          <a:p>
            <a:pPr marL="285750" indent="-285750">
              <a:spcBef>
                <a:spcPts val="0"/>
              </a:spcBef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2474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1600" y="990600"/>
            <a:ext cx="6324600" cy="4953000"/>
          </a:xfrm>
        </p:spPr>
        <p:txBody>
          <a:bodyPr/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 smtClean="0"/>
              <a:t>Appendix</a:t>
            </a:r>
            <a:endParaRPr lang="en-US" sz="20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5426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1600" y="838200"/>
            <a:ext cx="6324600" cy="4953000"/>
          </a:xfrm>
        </p:spPr>
        <p:txBody>
          <a:bodyPr/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 smtClean="0"/>
              <a:t>MIRTM Demand Estimation Performance</a:t>
            </a:r>
          </a:p>
          <a:p>
            <a:pPr marL="0" indent="0" algn="ctr">
              <a:buNone/>
            </a:pPr>
            <a:r>
              <a:rPr lang="en-US" sz="2000" dirty="0" smtClean="0"/>
              <a:t>May 1, 2016 – September 30, 2016</a:t>
            </a:r>
          </a:p>
          <a:p>
            <a:pPr marL="0" indent="0" algn="ctr">
              <a:buNone/>
            </a:pPr>
            <a:r>
              <a:rPr lang="en-US" sz="2000" dirty="0" smtClean="0"/>
              <a:t>All Intervals</a:t>
            </a:r>
            <a:endParaRPr lang="en-US" sz="20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597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1" cy="56007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MAE of Estimated GTBD vs. Reference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31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6459886"/>
              </p:ext>
            </p:extLst>
          </p:nvPr>
        </p:nvGraphicFramePr>
        <p:xfrm>
          <a:off x="334917" y="1906199"/>
          <a:ext cx="8464101" cy="3041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Worksheet" r:id="rId4" imgW="6333934" imgH="2276475" progId="Excel.Sheet.12">
                  <p:embed/>
                </p:oleObj>
              </mc:Choice>
              <mc:Fallback>
                <p:oleObj name="Worksheet" r:id="rId4" imgW="6333934" imgH="227647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4917" y="1906199"/>
                        <a:ext cx="8464101" cy="3041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MAE of Estimated GTBD vs. Reference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93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Standard Deviation of Estimated GTBD vs. Reference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35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6697177"/>
              </p:ext>
            </p:extLst>
          </p:nvPr>
        </p:nvGraphicFramePr>
        <p:xfrm>
          <a:off x="335762" y="1830059"/>
          <a:ext cx="8503438" cy="3209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Worksheet" r:id="rId4" imgW="6333934" imgH="2390775" progId="Excel.Sheet.12">
                  <p:embed/>
                </p:oleObj>
              </mc:Choice>
              <mc:Fallback>
                <p:oleObj name="Worksheet" r:id="rId4" imgW="6333934" imgH="239077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5762" y="1830059"/>
                        <a:ext cx="8503438" cy="3209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Standard Deviation of Estimated GTBD vs. Reference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1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Mean of Estimated GTBD vs. Reference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19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6520647"/>
              </p:ext>
            </p:extLst>
          </p:nvPr>
        </p:nvGraphicFramePr>
        <p:xfrm>
          <a:off x="335280" y="1874474"/>
          <a:ext cx="8463739" cy="3105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Worksheet" r:id="rId4" imgW="6333934" imgH="2324100" progId="Excel.Sheet.12">
                  <p:embed/>
                </p:oleObj>
              </mc:Choice>
              <mc:Fallback>
                <p:oleObj name="Worksheet" r:id="rId4" imgW="6333934" imgH="23241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5280" y="1874474"/>
                        <a:ext cx="8463739" cy="31054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Mean of Estimated GTBD vs. Reference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52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Reference (30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31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Reference (25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37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Introduction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914400"/>
            <a:ext cx="8534400" cy="51054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3. Examining Net Load Error Distribution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285750" indent="-285750">
              <a:spcBef>
                <a:spcPts val="0"/>
              </a:spcBef>
            </a:pPr>
            <a:r>
              <a:rPr lang="en-US" sz="1800" dirty="0" smtClean="0"/>
              <a:t>Combines the impact of demand and wind estimation</a:t>
            </a:r>
          </a:p>
          <a:p>
            <a:pPr marL="685800" lvl="1">
              <a:spcBef>
                <a:spcPts val="0"/>
              </a:spcBef>
            </a:pPr>
            <a:endParaRPr lang="en-US" sz="1400" dirty="0" smtClean="0"/>
          </a:p>
          <a:p>
            <a:pPr marL="685800" lvl="1">
              <a:spcBef>
                <a:spcPts val="0"/>
              </a:spcBef>
            </a:pPr>
            <a:r>
              <a:rPr lang="en-US" sz="1800" dirty="0" smtClean="0"/>
              <a:t>Note that this is not a direct input into MIRTM </a:t>
            </a:r>
          </a:p>
          <a:p>
            <a:pPr marL="285750" indent="-285750">
              <a:spcBef>
                <a:spcPts val="0"/>
              </a:spcBef>
            </a:pPr>
            <a:endParaRPr lang="en-US" sz="1800" dirty="0"/>
          </a:p>
          <a:p>
            <a:pPr marL="285750" indent="-285750">
              <a:spcBef>
                <a:spcPts val="0"/>
              </a:spcBef>
            </a:pPr>
            <a:r>
              <a:rPr lang="en-US" sz="1800" dirty="0" smtClean="0"/>
              <a:t>Examine error distribution to see performance at outer percentiles</a:t>
            </a:r>
          </a:p>
          <a:p>
            <a:pPr marL="285750" indent="-285750">
              <a:spcBef>
                <a:spcPts val="0"/>
              </a:spcBef>
            </a:pPr>
            <a:endParaRPr lang="en-US" sz="1800" dirty="0"/>
          </a:p>
          <a:p>
            <a:pPr marL="285750" indent="-285750">
              <a:spcBef>
                <a:spcPts val="0"/>
              </a:spcBef>
            </a:pPr>
            <a:r>
              <a:rPr lang="en-US" sz="1800" dirty="0" smtClean="0"/>
              <a:t>Net Load for this presentation is defined as:</a:t>
            </a:r>
          </a:p>
          <a:p>
            <a:pPr marL="285750" indent="-285750" algn="ctr">
              <a:spcBef>
                <a:spcPts val="0"/>
              </a:spcBef>
            </a:pPr>
            <a:endParaRPr lang="en-US" sz="1800" dirty="0"/>
          </a:p>
          <a:p>
            <a:pPr marL="400050" lvl="1" indent="0" algn="ctr">
              <a:spcBef>
                <a:spcPts val="0"/>
              </a:spcBef>
              <a:buNone/>
            </a:pPr>
            <a:r>
              <a:rPr lang="en-US" sz="1800" i="1" dirty="0" smtClean="0"/>
              <a:t>Estimated Demand – Estimated Wind HSL</a:t>
            </a:r>
          </a:p>
          <a:p>
            <a:pPr marL="400050" lvl="1" indent="0" algn="ctr">
              <a:spcBef>
                <a:spcPts val="0"/>
              </a:spcBef>
              <a:buNone/>
            </a:pPr>
            <a:endParaRPr lang="en-US" sz="1800" i="1" dirty="0"/>
          </a:p>
          <a:p>
            <a:pPr marL="400050" lvl="1" indent="0" algn="ctr">
              <a:spcBef>
                <a:spcPts val="0"/>
              </a:spcBef>
              <a:buNone/>
            </a:pPr>
            <a:r>
              <a:rPr lang="en-US" sz="1800" i="1" dirty="0"/>
              <a:t>a</a:t>
            </a:r>
            <a:r>
              <a:rPr lang="en-US" sz="1800" i="1" dirty="0" smtClean="0"/>
              <a:t>nd</a:t>
            </a:r>
          </a:p>
          <a:p>
            <a:pPr marL="400050" lvl="1" indent="0" algn="ctr">
              <a:spcBef>
                <a:spcPts val="0"/>
              </a:spcBef>
              <a:buNone/>
            </a:pPr>
            <a:endParaRPr lang="en-US" sz="1800" i="1" dirty="0"/>
          </a:p>
          <a:p>
            <a:pPr marL="400050" lvl="1" indent="0" algn="ctr">
              <a:spcBef>
                <a:spcPts val="0"/>
              </a:spcBef>
              <a:buNone/>
            </a:pPr>
            <a:r>
              <a:rPr lang="en-US" sz="1800" i="1" dirty="0" smtClean="0"/>
              <a:t>Actual Demand – Actual Wind HSL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 marL="285750" indent="-285750">
              <a:spcBef>
                <a:spcPts val="0"/>
              </a:spcBef>
            </a:pPr>
            <a:endParaRPr lang="en-US" sz="1800" dirty="0"/>
          </a:p>
          <a:p>
            <a:pPr marL="285750" indent="-285750">
              <a:spcBef>
                <a:spcPts val="0"/>
              </a:spcBef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6064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5246"/>
            <a:ext cx="7473405" cy="56050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Reference (20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2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Reference (15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23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Reference (10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88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13954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Reference (5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47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13954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Delivery Time (30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39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13954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Delivery Time (25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45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13954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Delivery Time (20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05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13954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Delivery Time (15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44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13954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Delivery Time (10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01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13954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Delivery Time (5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10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1600" y="990600"/>
            <a:ext cx="6324600" cy="4953000"/>
          </a:xfrm>
        </p:spPr>
        <p:txBody>
          <a:bodyPr/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 smtClean="0"/>
              <a:t>Improving Demand Estimation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5250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1600" y="838200"/>
            <a:ext cx="6324600" cy="4953000"/>
          </a:xfrm>
        </p:spPr>
        <p:txBody>
          <a:bodyPr/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 smtClean="0"/>
              <a:t>MIRTM Demand Estimation Performance</a:t>
            </a:r>
          </a:p>
          <a:p>
            <a:pPr marL="0" indent="0" algn="ctr">
              <a:buNone/>
            </a:pPr>
            <a:r>
              <a:rPr lang="en-US" sz="2000" dirty="0" smtClean="0"/>
              <a:t>May 1</a:t>
            </a:r>
            <a:r>
              <a:rPr lang="en-US" sz="2000" dirty="0"/>
              <a:t>, </a:t>
            </a:r>
            <a:r>
              <a:rPr lang="en-US" sz="2000" dirty="0" smtClean="0"/>
              <a:t>2016 </a:t>
            </a:r>
            <a:r>
              <a:rPr lang="en-US" sz="2000" dirty="0"/>
              <a:t>– </a:t>
            </a:r>
            <a:r>
              <a:rPr lang="en-US" sz="2000" dirty="0" smtClean="0"/>
              <a:t>September 30</a:t>
            </a:r>
            <a:r>
              <a:rPr lang="en-US" sz="2000" dirty="0"/>
              <a:t>, 2016</a:t>
            </a:r>
          </a:p>
          <a:p>
            <a:pPr marL="0" indent="0" algn="ctr">
              <a:buNone/>
            </a:pPr>
            <a:r>
              <a:rPr lang="en-US" sz="2000" dirty="0" smtClean="0"/>
              <a:t>952 Intervals when System Lambda &gt;= $75/</a:t>
            </a:r>
            <a:r>
              <a:rPr lang="en-US" sz="2000" dirty="0" err="1" smtClean="0"/>
              <a:t>MWh</a:t>
            </a:r>
            <a:endParaRPr lang="en-US" sz="20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3566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MAE of Estimated GTBD vs. Reference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74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79" y="1906199"/>
            <a:ext cx="8454039" cy="30456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18"/>
          <a:stretch/>
        </p:blipFill>
        <p:spPr>
          <a:xfrm>
            <a:off x="876300" y="609600"/>
            <a:ext cx="7467600" cy="22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MAE of Estimated GTBD vs. Reference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62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Standard Deviation of Estimated GTBD vs. Reference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94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79" y="1830059"/>
            <a:ext cx="8454039" cy="31978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Standard Deviation of Estimated GTBD vs. Reference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18"/>
          <a:stretch/>
        </p:blipFill>
        <p:spPr>
          <a:xfrm>
            <a:off x="876300" y="609600"/>
            <a:ext cx="7467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5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Mean of Estimated GTBD vs. Reference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40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1874474"/>
            <a:ext cx="8454039" cy="31090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Mean of Estimated GTBD vs. Reference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18"/>
          <a:stretch/>
        </p:blipFill>
        <p:spPr>
          <a:xfrm>
            <a:off x="876300" y="609600"/>
            <a:ext cx="7467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7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Reference (30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82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Reference (25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58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5246"/>
            <a:ext cx="7477759" cy="56083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Reference (20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14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Introduction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066800"/>
            <a:ext cx="8420100" cy="51054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Both STLFs use weather and calendar variables as basic inputs.</a:t>
            </a:r>
          </a:p>
          <a:p>
            <a:pPr>
              <a:spcBef>
                <a:spcPts val="0"/>
              </a:spcBef>
            </a:pPr>
            <a:endParaRPr lang="en-US" sz="18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/>
              <a:t>Current STLF (Legacy system in the EMMS)</a:t>
            </a:r>
          </a:p>
          <a:p>
            <a:pPr>
              <a:spcBef>
                <a:spcPts val="0"/>
              </a:spcBef>
            </a:pPr>
            <a:endParaRPr lang="en-US" sz="1800" b="1" dirty="0"/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Based on regression similar day model using lagged load values as well as lagged load from 24 hours ago of a similar day</a:t>
            </a:r>
          </a:p>
          <a:p>
            <a:pPr lvl="1">
              <a:spcBef>
                <a:spcPts val="0"/>
              </a:spcBef>
            </a:pP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/>
              <a:t>New STLF </a:t>
            </a:r>
            <a:r>
              <a:rPr lang="en-US" sz="2000" b="1" strike="sngStrike" dirty="0">
                <a:solidFill>
                  <a:srgbClr val="FF0000"/>
                </a:solidFill>
              </a:rPr>
              <a:t>(Blended Model)</a:t>
            </a:r>
          </a:p>
          <a:p>
            <a:pPr>
              <a:spcBef>
                <a:spcPts val="0"/>
              </a:spcBef>
            </a:pPr>
            <a:endParaRPr lang="en-US" sz="1800" b="1" dirty="0"/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strike="sngStrike" dirty="0">
                <a:solidFill>
                  <a:srgbClr val="FF0000"/>
                </a:solidFill>
              </a:rPr>
              <a:t>First 15 minutes is based on a regression model using lagged load values (forecast of total MW for a weather zone)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/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strike="sngStrike" dirty="0">
                <a:solidFill>
                  <a:srgbClr val="FF0000"/>
                </a:solidFill>
              </a:rPr>
              <a:t>Next 45+ minutes is </a:t>
            </a:r>
            <a:r>
              <a:rPr lang="en-US" sz="1800" dirty="0"/>
              <a:t>based on a regression model of ramp rates (forecast of total MW change from last actual value)</a:t>
            </a:r>
          </a:p>
          <a:p>
            <a:pPr marL="285750" indent="-285750">
              <a:spcBef>
                <a:spcPts val="0"/>
              </a:spcBef>
            </a:pPr>
            <a:endParaRPr lang="en-US" sz="1100" dirty="0"/>
          </a:p>
        </p:txBody>
      </p:sp>
      <p:sp>
        <p:nvSpPr>
          <p:cNvPr id="4" name="Rectangle 3"/>
          <p:cNvSpPr/>
          <p:nvPr/>
        </p:nvSpPr>
        <p:spPr>
          <a:xfrm>
            <a:off x="342900" y="5334000"/>
            <a:ext cx="58691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See May 2015 SAWG meeting page for previous presentation: </a:t>
            </a:r>
            <a:r>
              <a:rPr lang="en-US" sz="1400" i="1" dirty="0" smtClean="0"/>
              <a:t>http</a:t>
            </a:r>
            <a:r>
              <a:rPr lang="en-US" sz="1400" i="1" dirty="0"/>
              <a:t>://www.ercot.com/calendar/2015/5/27/55033-SAWG</a:t>
            </a:r>
          </a:p>
        </p:txBody>
      </p:sp>
    </p:spTree>
    <p:extLst>
      <p:ext uri="{BB962C8B-B14F-4D97-AF65-F5344CB8AC3E}">
        <p14:creationId xmlns:p14="http://schemas.microsoft.com/office/powerpoint/2010/main" val="5167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Reference (15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79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9" y="609600"/>
            <a:ext cx="7467601" cy="56007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Reference (10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2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23" y="613954"/>
            <a:ext cx="7469777" cy="56023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Reference (5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35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13954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Delivery Time (30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82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13954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Delivery Time (25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25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13954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Delivery Time (20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7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13954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Delivery Time (15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79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13954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Delivery Time (10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29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13954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Delivery Time (5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40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Demand Estimation Performance on Specific Days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191500" cy="5334000"/>
          </a:xfrm>
        </p:spPr>
        <p:txBody>
          <a:bodyPr/>
          <a:lstStyle/>
          <a:p>
            <a:pPr marL="285750" indent="-285750">
              <a:spcBef>
                <a:spcPts val="0"/>
              </a:spcBef>
            </a:pPr>
            <a:r>
              <a:rPr lang="en-US" sz="1800" dirty="0" smtClean="0"/>
              <a:t>In the following slides, the estimation performance of the following specific days are analyzed:</a:t>
            </a:r>
            <a:endParaRPr lang="en-US" sz="1800" dirty="0"/>
          </a:p>
          <a:p>
            <a:pPr marL="285750" indent="-285750">
              <a:spcBef>
                <a:spcPts val="0"/>
              </a:spcBef>
            </a:pPr>
            <a:endParaRPr lang="en-US" sz="1800" dirty="0"/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r>
              <a:rPr lang="en-US" sz="1800" dirty="0" smtClean="0"/>
              <a:t>July 25, 2016</a:t>
            </a:r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r>
              <a:rPr lang="en-US" sz="1800" dirty="0" smtClean="0"/>
              <a:t>August 11, 2016</a:t>
            </a:r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r>
              <a:rPr lang="en-US" sz="1800" dirty="0" smtClean="0"/>
              <a:t>August 27, 2016</a:t>
            </a:r>
            <a:endParaRPr lang="en-US" sz="1800" dirty="0"/>
          </a:p>
          <a:p>
            <a:pPr marL="285750" indent="-285750">
              <a:spcBef>
                <a:spcPts val="0"/>
              </a:spcBef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95999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Introduction</a:t>
            </a:r>
            <a:endParaRPr lang="en-US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42900" y="1066800"/>
                <a:ext cx="8420100" cy="5105400"/>
              </a:xfrm>
            </p:spPr>
            <p:txBody>
              <a:bodyPr/>
              <a:lstStyle/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800" dirty="0" smtClean="0"/>
                  <a:t>A new </a:t>
                </a:r>
                <a:r>
                  <a:rPr lang="en-US" sz="1800" dirty="0"/>
                  <a:t>methodology for calculating GTBD of MIRTM intervals has been found to be an improvement over current methodology</a:t>
                </a:r>
              </a:p>
              <a:p>
                <a:pPr>
                  <a:spcBef>
                    <a:spcPts val="0"/>
                  </a:spcBef>
                </a:pPr>
                <a:endParaRPr lang="en-US" sz="1800" b="1" dirty="0"/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800" b="1" dirty="0"/>
                  <a:t>Applying Look-Ahead SCED methodology</a:t>
                </a:r>
                <a:r>
                  <a:rPr lang="en-US" sz="1800" b="1" dirty="0" smtClean="0"/>
                  <a:t>: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endParaRPr lang="en-US" sz="1800" b="1" dirty="0"/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800" dirty="0" smtClean="0"/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MIRTM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𝐺𝑇𝐵𝐷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180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𝑆𝐶𝐸𝐷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𝐺𝑇𝐵𝐷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           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𝑆𝑇𝐿𝐹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180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𝐷𝐶𝑇𝑖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     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&gt;1</m:t>
                            </m:r>
                          </m:e>
                        </m:eqArr>
                      </m:e>
                    </m:d>
                  </m:oMath>
                </a14:m>
                <a:endParaRPr lang="en-US" sz="1800" dirty="0"/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800" dirty="0"/>
                  <a:t>	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800" b="1" dirty="0"/>
                  <a:t>Modified methodology for MIRTM:</a:t>
                </a:r>
              </a:p>
              <a:p>
                <a:pPr>
                  <a:spcBef>
                    <a:spcPts val="0"/>
                  </a:spcBef>
                </a:pPr>
                <a:endParaRPr lang="en-US" sz="1800" i="1" dirty="0">
                  <a:latin typeface="Cambria Math" panose="02040503050406030204" pitchFamily="18" charset="0"/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>
                          <a:latin typeface="Cambria Math" panose="02040503050406030204" pitchFamily="18" charset="0"/>
                        </a:rPr>
                        <m:t>MIRTM</m:t>
                      </m:r>
                      <m:r>
                        <a:rPr lang="en-US" sz="18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𝐺𝑇𝐵𝐷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180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800" i="1" strike="sngStrike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𝑆𝐶𝐸𝐷</m:t>
                              </m:r>
                              <m:r>
                                <a:rPr lang="en-US" sz="1800" i="1" strike="sngStrike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i="1" strike="sngStrike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𝐺𝑇𝐵𝐷</m:t>
                              </m:r>
                              <m:r>
                                <a:rPr lang="en-US" sz="1800" i="1" strike="sngStrike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                                                                                       </m:t>
                              </m:r>
                              <m:r>
                                <a:rPr lang="en-US" sz="1800" i="1" strike="sngStrike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800" i="1" strike="sngStrike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𝑇𝑒𝑙𝑒𝑚𝑀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𝑆𝑇𝐿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𝑆𝑇𝐿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𝐷𝐶𝑇𝑖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𝐷𝐶𝑇𝑖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𝑎𝑙𝑙</m:t>
                              </m:r>
                              <m: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𝑖𝑛𝑡𝑒𝑟𝑣𝑎𝑙𝑠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800" dirty="0"/>
              </a:p>
              <a:p>
                <a:pPr>
                  <a:spcBef>
                    <a:spcPts val="0"/>
                  </a:spcBef>
                </a:pPr>
                <a:endParaRPr lang="en-US" sz="1800" dirty="0"/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800" i="1" dirty="0"/>
                  <a:t>TelemMW</a:t>
                </a:r>
                <a:r>
                  <a:rPr lang="en-US" sz="1800" i="1" baseline="-25000" dirty="0"/>
                  <a:t>0</a:t>
                </a:r>
                <a:r>
                  <a:rPr lang="en-US" sz="1800" i="1" dirty="0"/>
                  <a:t> = Sum of Telemetered Gen output at MIRTM Run time</a:t>
                </a:r>
              </a:p>
              <a:p>
                <a:pPr>
                  <a:spcBef>
                    <a:spcPts val="0"/>
                  </a:spcBef>
                </a:pPr>
                <a:endParaRPr lang="en-US" sz="1800" i="1" dirty="0"/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800" i="1" dirty="0" err="1"/>
                  <a:t>i</a:t>
                </a:r>
                <a:r>
                  <a:rPr lang="en-US" sz="1800" i="1" dirty="0"/>
                  <a:t> = 5-Minute MIRTM Intervals Within Study Window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800" i="1" dirty="0"/>
                  <a:t>(ex: </a:t>
                </a:r>
                <a:r>
                  <a:rPr lang="en-US" sz="1800" i="1" dirty="0" err="1"/>
                  <a:t>i</a:t>
                </a:r>
                <a:r>
                  <a:rPr lang="en-US" sz="1800" i="1" dirty="0"/>
                  <a:t>=6 represents 30 Min. Ahead)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2900" y="1066800"/>
                <a:ext cx="8420100" cy="5105400"/>
              </a:xfrm>
              <a:blipFill rotWithShape="0">
                <a:blip r:embed="rId3"/>
                <a:stretch>
                  <a:fillRect l="-579" t="-597" b="-2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956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1600" y="838200"/>
            <a:ext cx="6324600" cy="4953000"/>
          </a:xfrm>
        </p:spPr>
        <p:txBody>
          <a:bodyPr/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 smtClean="0"/>
              <a:t>MIRTM Demand Estimation Performance</a:t>
            </a:r>
          </a:p>
          <a:p>
            <a:pPr marL="0" indent="0" algn="ctr">
              <a:buNone/>
            </a:pPr>
            <a:r>
              <a:rPr lang="en-US" sz="2000" dirty="0" smtClean="0"/>
              <a:t>July 25, 2016</a:t>
            </a:r>
          </a:p>
        </p:txBody>
      </p:sp>
    </p:spTree>
    <p:extLst>
      <p:ext uri="{BB962C8B-B14F-4D97-AF65-F5344CB8AC3E}">
        <p14:creationId xmlns:p14="http://schemas.microsoft.com/office/powerpoint/2010/main" val="226926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1"/>
            <a:ext cx="7471954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on July 25, 2016 (30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on July 25, 2016 (25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57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4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on July 25, 2016 (20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3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on July 25, 2016 (15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2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4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on July 25, 2016 (10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61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4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on July 25, 2016 (5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90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1600" y="838200"/>
            <a:ext cx="6324600" cy="4953000"/>
          </a:xfrm>
        </p:spPr>
        <p:txBody>
          <a:bodyPr/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 smtClean="0"/>
              <a:t>MIRTM Demand Estimation Performance</a:t>
            </a:r>
          </a:p>
          <a:p>
            <a:pPr marL="0" indent="0" algn="ctr">
              <a:buNone/>
            </a:pPr>
            <a:r>
              <a:rPr lang="en-US" sz="2000" dirty="0" smtClean="0"/>
              <a:t>August 11, 2016</a:t>
            </a:r>
          </a:p>
        </p:txBody>
      </p:sp>
    </p:spTree>
    <p:extLst>
      <p:ext uri="{BB962C8B-B14F-4D97-AF65-F5344CB8AC3E}">
        <p14:creationId xmlns:p14="http://schemas.microsoft.com/office/powerpoint/2010/main" val="7676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1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on August 11, 2016 (30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08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4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</a:t>
            </a:r>
            <a:r>
              <a:rPr lang="en-US" sz="2000" dirty="0"/>
              <a:t>on </a:t>
            </a:r>
            <a:r>
              <a:rPr lang="en-US" sz="2000" dirty="0" smtClean="0"/>
              <a:t>August 11, </a:t>
            </a:r>
            <a:r>
              <a:rPr lang="en-US" sz="2000" b="1" dirty="0" smtClean="0">
                <a:solidFill>
                  <a:schemeClr val="accent1"/>
                </a:solidFill>
              </a:rPr>
              <a:t>2016 (25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62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Introduction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066800"/>
            <a:ext cx="8191500" cy="5105400"/>
          </a:xfrm>
        </p:spPr>
        <p:txBody>
          <a:bodyPr/>
          <a:lstStyle/>
          <a:p>
            <a:pPr marL="285750" indent="-285750">
              <a:spcBef>
                <a:spcPts val="0"/>
              </a:spcBef>
            </a:pPr>
            <a:r>
              <a:rPr lang="en-US" sz="2000" dirty="0"/>
              <a:t>Both the current STLF and new STLF are used in the analysis along with the modified methodology for four combinations:</a:t>
            </a:r>
          </a:p>
          <a:p>
            <a:pPr marL="285750" indent="-285750">
              <a:spcBef>
                <a:spcPts val="0"/>
              </a:spcBef>
            </a:pPr>
            <a:endParaRPr lang="en-US" sz="2000" dirty="0"/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r>
              <a:rPr lang="en-US" sz="1800" dirty="0"/>
              <a:t>MIRTM GTBD with current STLF</a:t>
            </a:r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r>
              <a:rPr lang="en-US" sz="1800" dirty="0"/>
              <a:t>MIRTM GTBD with new STLF</a:t>
            </a:r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r>
              <a:rPr lang="en-US" sz="1800" dirty="0"/>
              <a:t>MIRTM GTBD Modified with current STLF</a:t>
            </a:r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r>
              <a:rPr lang="en-US" sz="1800" dirty="0"/>
              <a:t>MIRTM GTBD Modified with new STLF</a:t>
            </a:r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2000" dirty="0"/>
              <a:t>The calculated MIRTM GTBD errors are benchmarked using              </a:t>
            </a:r>
            <a:r>
              <a:rPr lang="en-US" sz="2000" b="1" dirty="0"/>
              <a:t>Estimated – Reference </a:t>
            </a:r>
            <a:r>
              <a:rPr lang="en-US" sz="2000" dirty="0"/>
              <a:t>where </a:t>
            </a:r>
            <a:r>
              <a:rPr lang="en-US" sz="2000" b="1" dirty="0"/>
              <a:t>Reference </a:t>
            </a:r>
            <a:r>
              <a:rPr lang="en-US" sz="2000" dirty="0"/>
              <a:t>is: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strike="sngStrike" dirty="0">
                <a:solidFill>
                  <a:srgbClr val="FF0000"/>
                </a:solidFill>
              </a:rPr>
              <a:t>First interval (</a:t>
            </a:r>
            <a:r>
              <a:rPr lang="en-US" sz="1800" strike="sngStrike" dirty="0" err="1">
                <a:solidFill>
                  <a:srgbClr val="FF0000"/>
                </a:solidFill>
              </a:rPr>
              <a:t>i</a:t>
            </a:r>
            <a:r>
              <a:rPr lang="en-US" sz="1800" strike="sngStrike" dirty="0">
                <a:solidFill>
                  <a:srgbClr val="FF0000"/>
                </a:solidFill>
              </a:rPr>
              <a:t>=1): Actual SCED GTBD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Intervals </a:t>
            </a:r>
            <a:r>
              <a:rPr lang="en-US" sz="1800" dirty="0" smtClean="0">
                <a:solidFill>
                  <a:srgbClr val="FF0000"/>
                </a:solidFill>
              </a:rPr>
              <a:t>1</a:t>
            </a:r>
            <a:r>
              <a:rPr lang="en-US" sz="1800" dirty="0" smtClean="0"/>
              <a:t> </a:t>
            </a:r>
            <a:r>
              <a:rPr lang="en-US" sz="1800" dirty="0"/>
              <a:t>– 6 (</a:t>
            </a:r>
            <a:r>
              <a:rPr lang="en-US" sz="1800" dirty="0" err="1" smtClean="0"/>
              <a:t>i</a:t>
            </a:r>
            <a:r>
              <a:rPr lang="en-US" sz="1800" dirty="0" smtClean="0"/>
              <a:t>=</a:t>
            </a:r>
            <a:r>
              <a:rPr lang="en-US" sz="1800" dirty="0" smtClean="0">
                <a:solidFill>
                  <a:srgbClr val="FF0000"/>
                </a:solidFill>
              </a:rPr>
              <a:t>1</a:t>
            </a:r>
            <a:r>
              <a:rPr lang="en-US" sz="1800" dirty="0" smtClean="0"/>
              <a:t>…6</a:t>
            </a:r>
            <a:r>
              <a:rPr lang="en-US" sz="1800" dirty="0"/>
              <a:t>): Sum of generator output at </a:t>
            </a:r>
            <a:r>
              <a:rPr lang="en-US" sz="1800" b="1" u="sng" dirty="0"/>
              <a:t>end</a:t>
            </a:r>
            <a:r>
              <a:rPr lang="en-US" sz="1800" dirty="0"/>
              <a:t> of SCED interval</a:t>
            </a:r>
          </a:p>
          <a:p>
            <a:pPr lvl="1">
              <a:spcBef>
                <a:spcPts val="0"/>
              </a:spcBef>
            </a:pPr>
            <a:endParaRPr lang="en-US" sz="1800" dirty="0"/>
          </a:p>
          <a:p>
            <a:pPr marL="285750" indent="-285750">
              <a:spcBef>
                <a:spcPts val="0"/>
              </a:spcBef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88727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</a:t>
            </a:r>
            <a:r>
              <a:rPr lang="en-US" sz="2000" dirty="0"/>
              <a:t>on </a:t>
            </a:r>
            <a:r>
              <a:rPr lang="en-US" sz="2000" dirty="0" smtClean="0"/>
              <a:t>August 11, </a:t>
            </a:r>
            <a:r>
              <a:rPr lang="en-US" sz="2000" b="1" dirty="0" smtClean="0">
                <a:solidFill>
                  <a:schemeClr val="accent1"/>
                </a:solidFill>
              </a:rPr>
              <a:t>2016 (20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17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23" y="609600"/>
            <a:ext cx="7469777" cy="56023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</a:t>
            </a:r>
            <a:r>
              <a:rPr lang="en-US" sz="2000" dirty="0"/>
              <a:t>on </a:t>
            </a:r>
            <a:r>
              <a:rPr lang="en-US" sz="2000" dirty="0" smtClean="0"/>
              <a:t>August 11, </a:t>
            </a:r>
            <a:r>
              <a:rPr lang="en-US" sz="2000" b="1" dirty="0" smtClean="0">
                <a:solidFill>
                  <a:schemeClr val="accent1"/>
                </a:solidFill>
              </a:rPr>
              <a:t>2016 (15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25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</a:t>
            </a:r>
            <a:r>
              <a:rPr lang="en-US" sz="2000" dirty="0"/>
              <a:t>on </a:t>
            </a:r>
            <a:r>
              <a:rPr lang="en-US" sz="2000" dirty="0" smtClean="0"/>
              <a:t>August 11, </a:t>
            </a:r>
            <a:r>
              <a:rPr lang="en-US" sz="2000" b="1" dirty="0" smtClean="0">
                <a:solidFill>
                  <a:schemeClr val="accent1"/>
                </a:solidFill>
              </a:rPr>
              <a:t>2016 (10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57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</a:t>
            </a:r>
            <a:r>
              <a:rPr lang="en-US" sz="2000" dirty="0"/>
              <a:t>on </a:t>
            </a:r>
            <a:r>
              <a:rPr lang="en-US" sz="2000" dirty="0" smtClean="0"/>
              <a:t>August 11, </a:t>
            </a:r>
            <a:r>
              <a:rPr lang="en-US" sz="2000" b="1" dirty="0" smtClean="0">
                <a:solidFill>
                  <a:schemeClr val="accent1"/>
                </a:solidFill>
              </a:rPr>
              <a:t>2016 (5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59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1600" y="838200"/>
            <a:ext cx="6324600" cy="4953000"/>
          </a:xfrm>
        </p:spPr>
        <p:txBody>
          <a:bodyPr/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 smtClean="0"/>
              <a:t>MIRTM Demand Estimation Performance</a:t>
            </a:r>
          </a:p>
          <a:p>
            <a:pPr marL="0" indent="0" algn="ctr">
              <a:buNone/>
            </a:pPr>
            <a:r>
              <a:rPr lang="en-US" sz="2000" dirty="0" smtClean="0"/>
              <a:t>August 27, 2016</a:t>
            </a:r>
          </a:p>
        </p:txBody>
      </p:sp>
    </p:spTree>
    <p:extLst>
      <p:ext uri="{BB962C8B-B14F-4D97-AF65-F5344CB8AC3E}">
        <p14:creationId xmlns:p14="http://schemas.microsoft.com/office/powerpoint/2010/main" val="42213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1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on August 27, 2016 (30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5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4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</a:t>
            </a:r>
            <a:r>
              <a:rPr lang="en-US" sz="2000" dirty="0"/>
              <a:t>on </a:t>
            </a:r>
            <a:r>
              <a:rPr lang="en-US" sz="2000" dirty="0" smtClean="0"/>
              <a:t>August 27, </a:t>
            </a:r>
            <a:r>
              <a:rPr lang="en-US" sz="2000" b="1" dirty="0" smtClean="0">
                <a:solidFill>
                  <a:schemeClr val="accent1"/>
                </a:solidFill>
              </a:rPr>
              <a:t>2016 (25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64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</a:t>
            </a:r>
            <a:r>
              <a:rPr lang="en-US" sz="2000" dirty="0"/>
              <a:t>on </a:t>
            </a:r>
            <a:r>
              <a:rPr lang="en-US" sz="2000" dirty="0" smtClean="0"/>
              <a:t>August 27, </a:t>
            </a:r>
            <a:r>
              <a:rPr lang="en-US" sz="2000" b="1" dirty="0" smtClean="0">
                <a:solidFill>
                  <a:schemeClr val="accent1"/>
                </a:solidFill>
              </a:rPr>
              <a:t>2016 (20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7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</a:t>
            </a:r>
            <a:r>
              <a:rPr lang="en-US" sz="2000" dirty="0"/>
              <a:t>on </a:t>
            </a:r>
            <a:r>
              <a:rPr lang="en-US" sz="2000" dirty="0" smtClean="0"/>
              <a:t>August 27, </a:t>
            </a:r>
            <a:r>
              <a:rPr lang="en-US" sz="2000" b="1" dirty="0" smtClean="0">
                <a:solidFill>
                  <a:schemeClr val="accent1"/>
                </a:solidFill>
              </a:rPr>
              <a:t>2016 (15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96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</a:t>
            </a:r>
            <a:r>
              <a:rPr lang="en-US" sz="2000" dirty="0"/>
              <a:t>on </a:t>
            </a:r>
            <a:r>
              <a:rPr lang="en-US" sz="2000" dirty="0" smtClean="0"/>
              <a:t>August 27, </a:t>
            </a:r>
            <a:r>
              <a:rPr lang="en-US" sz="2000" b="1" dirty="0" smtClean="0">
                <a:solidFill>
                  <a:schemeClr val="accent1"/>
                </a:solidFill>
              </a:rPr>
              <a:t>2016 (10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71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Statistics of MIRTM GTBD Modified with New STLF vs. Reference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159" y="935414"/>
            <a:ext cx="7349682" cy="498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7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4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</a:t>
            </a:r>
            <a:r>
              <a:rPr lang="en-US" sz="2000" dirty="0"/>
              <a:t>on </a:t>
            </a:r>
            <a:r>
              <a:rPr lang="en-US" sz="2000" dirty="0" smtClean="0"/>
              <a:t>August 27, </a:t>
            </a:r>
            <a:r>
              <a:rPr lang="en-US" sz="2000" b="1" dirty="0" smtClean="0">
                <a:solidFill>
                  <a:schemeClr val="accent1"/>
                </a:solidFill>
              </a:rPr>
              <a:t>2016 (5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78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1600" y="838200"/>
            <a:ext cx="6324600" cy="4953000"/>
          </a:xfrm>
        </p:spPr>
        <p:txBody>
          <a:bodyPr/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 smtClean="0"/>
              <a:t>Wind HSL Estimation Performance</a:t>
            </a:r>
          </a:p>
          <a:p>
            <a:pPr marL="0" indent="0" algn="ctr">
              <a:buNone/>
            </a:pPr>
            <a:r>
              <a:rPr lang="en-US" sz="2000" dirty="0" smtClean="0"/>
              <a:t>May 1, 2016 – September 30, 2016</a:t>
            </a:r>
          </a:p>
          <a:p>
            <a:pPr marL="0" indent="0" algn="ctr">
              <a:buNone/>
            </a:pPr>
            <a:r>
              <a:rPr lang="en-US" sz="2000" dirty="0" smtClean="0"/>
              <a:t>All Intervals</a:t>
            </a:r>
            <a:endParaRPr lang="en-US" sz="20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5537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9600"/>
            <a:ext cx="7471954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MAE of Estimated Wind HSL vs. Actual Wind HSL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9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MAE of Estimated Wind HSL vs. Actual Wind HSL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990" y="1830059"/>
            <a:ext cx="6258020" cy="319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Standard Deviation of Estimated Wind HSL vs. Actual Wind HSL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47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Standard Deviation of Estimated Wind HSL vs. Actual Wind HSL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990" y="1830059"/>
            <a:ext cx="6258020" cy="319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8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Mean of Estimated Wind HSL vs. Actual Wind HSL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54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Mean of Estimated Wind HSL vs. Actual Wind HSL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990" y="1830059"/>
            <a:ext cx="6258020" cy="319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8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by Actual Wind HSL </a:t>
            </a:r>
            <a:r>
              <a:rPr lang="en-US" sz="2000" dirty="0" smtClean="0"/>
              <a:t>(30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574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54" y="609600"/>
            <a:ext cx="7463246" cy="55974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by Actual Wind HSL </a:t>
            </a:r>
            <a:r>
              <a:rPr lang="en-US" sz="2000" dirty="0" smtClean="0"/>
              <a:t>(25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1950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ERCOT Identity">
      <a:dk1>
        <a:sysClr val="windowText" lastClr="000000"/>
      </a:dk1>
      <a:lt1>
        <a:srgbClr val="FFFFFF"/>
      </a:lt1>
      <a:dk2>
        <a:srgbClr val="5B6770"/>
      </a:dk2>
      <a:lt2>
        <a:srgbClr val="FFFFFF"/>
      </a:lt2>
      <a:accent1>
        <a:srgbClr val="00ACC8"/>
      </a:accent1>
      <a:accent2>
        <a:srgbClr val="5B6770"/>
      </a:accent2>
      <a:accent3>
        <a:srgbClr val="00CE7D"/>
      </a:accent3>
      <a:accent4>
        <a:srgbClr val="003764"/>
      </a:accent4>
      <a:accent5>
        <a:srgbClr val="6650B1"/>
      </a:accent5>
      <a:accent6>
        <a:srgbClr val="910258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ERCOT Identity">
      <a:dk1>
        <a:sysClr val="windowText" lastClr="000000"/>
      </a:dk1>
      <a:lt1>
        <a:srgbClr val="FFFFFF"/>
      </a:lt1>
      <a:dk2>
        <a:srgbClr val="5B6770"/>
      </a:dk2>
      <a:lt2>
        <a:srgbClr val="FFFFFF"/>
      </a:lt2>
      <a:accent1>
        <a:srgbClr val="00ACC8"/>
      </a:accent1>
      <a:accent2>
        <a:srgbClr val="5B6770"/>
      </a:accent2>
      <a:accent3>
        <a:srgbClr val="00CE7D"/>
      </a:accent3>
      <a:accent4>
        <a:srgbClr val="003764"/>
      </a:accent4>
      <a:accent5>
        <a:srgbClr val="6650B1"/>
      </a:accent5>
      <a:accent6>
        <a:srgbClr val="910258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Custom 7">
      <a:dk1>
        <a:sysClr val="windowText" lastClr="000000"/>
      </a:dk1>
      <a:lt1>
        <a:srgbClr val="FFFFFF"/>
      </a:lt1>
      <a:dk2>
        <a:srgbClr val="5B6770"/>
      </a:dk2>
      <a:lt2>
        <a:srgbClr val="FFFFFF"/>
      </a:lt2>
      <a:accent1>
        <a:srgbClr val="00ACC8"/>
      </a:accent1>
      <a:accent2>
        <a:srgbClr val="5B6770"/>
      </a:accent2>
      <a:accent3>
        <a:srgbClr val="00CE7D"/>
      </a:accent3>
      <a:accent4>
        <a:srgbClr val="003764"/>
      </a:accent4>
      <a:accent5>
        <a:srgbClr val="6650B1"/>
      </a:accent5>
      <a:accent6>
        <a:srgbClr val="910258"/>
      </a:accent6>
      <a:hlink>
        <a:srgbClr val="00ACC8"/>
      </a:hlink>
      <a:folHlink>
        <a:srgbClr val="00ACC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formation_x0020_Classification xmlns="c34af464-7aa1-4edd-9be4-83dffc1cb926">ERCOT Limited</Information_x0020_Classification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2BDB63875B034C8B32518C6496ADD1" ma:contentTypeVersion="0" ma:contentTypeDescription="Create a new document." ma:contentTypeScope="" ma:versionID="2e49056469cb591c67c33c10da96a071">
  <xsd:schema xmlns:xsd="http://www.w3.org/2001/XMLSchema" xmlns:xs="http://www.w3.org/2001/XMLSchema" xmlns:p="http://schemas.microsoft.com/office/2006/metadata/properties" xmlns:ns2="c34af464-7aa1-4edd-9be4-83dffc1cb926" targetNamespace="http://schemas.microsoft.com/office/2006/metadata/properties" ma:root="true" ma:fieldsID="3a653c66fd0ce9b40621f227f901e684" ns2:_="">
    <xsd:import namespace="c34af464-7aa1-4edd-9be4-83dffc1cb926"/>
    <xsd:element name="properties">
      <xsd:complexType>
        <xsd:sequence>
          <xsd:element name="documentManagement">
            <xsd:complexType>
              <xsd:all>
                <xsd:element ref="ns2:Information_x0020_Classification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4af464-7aa1-4edd-9be4-83dffc1cb926" elementFormDefault="qualified">
    <xsd:import namespace="http://schemas.microsoft.com/office/2006/documentManagement/types"/>
    <xsd:import namespace="http://schemas.microsoft.com/office/infopath/2007/PartnerControls"/>
    <xsd:element name="Information_x0020_Classification" ma:index="8" ma:displayName="Information Classification" ma:default="ERCOT Limited" ma:description="ERCOT Information Classification" ma:format="Dropdown" ma:internalName="Information_x0020_Classification">
      <xsd:simpleType>
        <xsd:restriction base="dms:Choice">
          <xsd:enumeration value="Public"/>
          <xsd:enumeration value="ERCOT Limited"/>
          <xsd:enumeration value="ERCOT Confidential"/>
          <xsd:enumeration value="ERCOT Restricted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248F63C-08AC-4CDD-B36F-0851B11853CB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dcmitype/"/>
    <ds:schemaRef ds:uri="http://www.w3.org/XML/1998/namespace"/>
    <ds:schemaRef ds:uri="c34af464-7aa1-4edd-9be4-83dffc1cb926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0884B7F-5407-4A7E-885F-D19D0E5ED72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86AC9E6-93EC-408A-81EA-765D121FF0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4af464-7aa1-4edd-9be4-83dffc1cb9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7250</TotalTime>
  <Words>2343</Words>
  <Application>Microsoft Office PowerPoint</Application>
  <PresentationFormat>On-screen Show (4:3)</PresentationFormat>
  <Paragraphs>466</Paragraphs>
  <Slides>152</Slides>
  <Notes>90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152</vt:i4>
      </vt:variant>
    </vt:vector>
  </HeadingPairs>
  <TitlesOfParts>
    <vt:vector size="159" baseType="lpstr">
      <vt:lpstr>Arial</vt:lpstr>
      <vt:lpstr>Calibri</vt:lpstr>
      <vt:lpstr>Cambria Math</vt:lpstr>
      <vt:lpstr>1_Custom Design</vt:lpstr>
      <vt:lpstr>Office Theme</vt:lpstr>
      <vt:lpstr>Custom Design</vt:lpstr>
      <vt:lpstr>Worksheet</vt:lpstr>
      <vt:lpstr>PowerPoint Presentation</vt:lpstr>
      <vt:lpstr>PowerPoint Presentation</vt:lpstr>
      <vt:lpstr>Introduction</vt:lpstr>
      <vt:lpstr>Introduction</vt:lpstr>
      <vt:lpstr>PowerPoint Presentation</vt:lpstr>
      <vt:lpstr>Introduction</vt:lpstr>
      <vt:lpstr>Introduction</vt:lpstr>
      <vt:lpstr>Introduction</vt:lpstr>
      <vt:lpstr>Statistics of MIRTM GTBD Modified with New STLF vs. Reference</vt:lpstr>
      <vt:lpstr>Statistics of MIRTM GTBD Modified with New STLF vs. Reference</vt:lpstr>
      <vt:lpstr>PowerPoint Presentation</vt:lpstr>
      <vt:lpstr>Improving Wind HSL Estimation in MIRTM</vt:lpstr>
      <vt:lpstr>Statistics of Estimated Wind HSL vs. Actual Wind HSL</vt:lpstr>
      <vt:lpstr>Statistics of Estimated Wind HSL vs. Actual Wind HSL</vt:lpstr>
      <vt:lpstr>PowerPoint Presentation</vt:lpstr>
      <vt:lpstr>Examining Net Load Error Distribution</vt:lpstr>
      <vt:lpstr>PowerPoint Presentation</vt:lpstr>
      <vt:lpstr>MAE of Load, Wind, and Net Load Forecasts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Observations</vt:lpstr>
      <vt:lpstr>Conclusions and Next Steps</vt:lpstr>
      <vt:lpstr>PowerPoint Presentation</vt:lpstr>
      <vt:lpstr>PowerPoint Presentation</vt:lpstr>
      <vt:lpstr>PowerPoint Presentation</vt:lpstr>
      <vt:lpstr>MAE of Estimated GTBD vs. Reference</vt:lpstr>
      <vt:lpstr>MAE of Estimated GTBD vs. Reference</vt:lpstr>
      <vt:lpstr>Standard Deviation of Estimated GTBD vs. Reference</vt:lpstr>
      <vt:lpstr>Standard Deviation of Estimated GTBD vs. Reference</vt:lpstr>
      <vt:lpstr>Mean of Estimated GTBD vs. Reference</vt:lpstr>
      <vt:lpstr>Mean of Estimated GTBD vs. Reference</vt:lpstr>
      <vt:lpstr>MIRTM GTBD Error by Reference (30 min. ahead)</vt:lpstr>
      <vt:lpstr>MIRTM GTBD Error by Reference (25 min. ahead)</vt:lpstr>
      <vt:lpstr>MIRTM GTBD Error by Reference (20 min. ahead)</vt:lpstr>
      <vt:lpstr>MIRTM GTBD Error by Reference (15 min. ahead)</vt:lpstr>
      <vt:lpstr>MIRTM GTBD Error by Reference (10 min. ahead)</vt:lpstr>
      <vt:lpstr>MIRTM GTBD Error by Reference (5 min. ahead)</vt:lpstr>
      <vt:lpstr>MIRTM GTBD Error by Delivery Time (30 min. ahead)</vt:lpstr>
      <vt:lpstr>MIRTM GTBD Error by Delivery Time (25 min. ahead)</vt:lpstr>
      <vt:lpstr>MIRTM GTBD Error by Delivery Time (20 min. ahead)</vt:lpstr>
      <vt:lpstr>MIRTM GTBD Error by Delivery Time (15 min. ahead)</vt:lpstr>
      <vt:lpstr>MIRTM GTBD Error by Delivery Time (10 min. ahead)</vt:lpstr>
      <vt:lpstr>MIRTM GTBD Error by Delivery Time (5 min. ahead)</vt:lpstr>
      <vt:lpstr>PowerPoint Presentation</vt:lpstr>
      <vt:lpstr>MAE of Estimated GTBD vs. Reference</vt:lpstr>
      <vt:lpstr>MAE of Estimated GTBD vs. Reference</vt:lpstr>
      <vt:lpstr>Standard Deviation of Estimated GTBD vs. Reference</vt:lpstr>
      <vt:lpstr>Standard Deviation of Estimated GTBD vs. Reference</vt:lpstr>
      <vt:lpstr>Mean of Estimated GTBD vs. Reference</vt:lpstr>
      <vt:lpstr>Mean of Estimated GTBD vs. Reference</vt:lpstr>
      <vt:lpstr>MIRTM GTBD Error by Reference (30 min. ahead)</vt:lpstr>
      <vt:lpstr>MIRTM GTBD Error by Reference (25 min. ahead)</vt:lpstr>
      <vt:lpstr>MIRTM GTBD Error by Reference (20 min. ahead)</vt:lpstr>
      <vt:lpstr>MIRTM GTBD Error by Reference (15 min. ahead)</vt:lpstr>
      <vt:lpstr>MIRTM GTBD Error by Reference (10 min. ahead)</vt:lpstr>
      <vt:lpstr>MIRTM GTBD Error by Reference (5 min. ahead)</vt:lpstr>
      <vt:lpstr>MIRTM GTBD Error by Delivery Time (30 min. ahead)</vt:lpstr>
      <vt:lpstr>MIRTM GTBD Error by Delivery Time (25 min. ahead)</vt:lpstr>
      <vt:lpstr>MIRTM GTBD Error by Delivery Time (20 min. ahead)</vt:lpstr>
      <vt:lpstr>MIRTM GTBD Error by Delivery Time (15 min. ahead)</vt:lpstr>
      <vt:lpstr>MIRTM GTBD Error by Delivery Time (10 min. ahead)</vt:lpstr>
      <vt:lpstr>MIRTM GTBD Error by Delivery Time (5 min. ahead)</vt:lpstr>
      <vt:lpstr>MIRTM Demand Estimation Performance on Specific Days</vt:lpstr>
      <vt:lpstr>PowerPoint Presentation</vt:lpstr>
      <vt:lpstr>MIRTM GTBD Error on July 25, 2016 (30 min. ahead)</vt:lpstr>
      <vt:lpstr>MIRTM GTBD Error on July 25, 2016 (25 min. ahead)</vt:lpstr>
      <vt:lpstr>MIRTM GTBD Error on July 25, 2016 (20 min. ahead)</vt:lpstr>
      <vt:lpstr>MIRTM GTBD Error on July 25, 2016 (15 min. ahead)</vt:lpstr>
      <vt:lpstr>MIRTM GTBD Error on July 25, 2016 (10 min. ahead)</vt:lpstr>
      <vt:lpstr>MIRTM GTBD Error on July 25, 2016 (5 min. ahead)</vt:lpstr>
      <vt:lpstr>PowerPoint Presentation</vt:lpstr>
      <vt:lpstr>MIRTM GTBD Error on August 11, 2016 (30 min. ahead)</vt:lpstr>
      <vt:lpstr>MIRTM GTBD Error on August 11, 2016 (25 min. ahead)</vt:lpstr>
      <vt:lpstr>MIRTM GTBD Error on August 11, 2016 (20 min. ahead)</vt:lpstr>
      <vt:lpstr>MIRTM GTBD Error on August 11, 2016 (15 min. ahead)</vt:lpstr>
      <vt:lpstr>MIRTM GTBD Error on August 11, 2016 (10 min. ahead)</vt:lpstr>
      <vt:lpstr>MIRTM GTBD Error on August 11, 2016 (5 min. ahead)</vt:lpstr>
      <vt:lpstr>PowerPoint Presentation</vt:lpstr>
      <vt:lpstr>MIRTM GTBD Error on August 27, 2016 (30 min. ahead)</vt:lpstr>
      <vt:lpstr>MIRTM GTBD Error on August 27, 2016 (25 min. ahead)</vt:lpstr>
      <vt:lpstr>MIRTM GTBD Error on August 27, 2016 (20 min. ahead)</vt:lpstr>
      <vt:lpstr>MIRTM GTBD Error on August 27, 2016 (15 min. ahead)</vt:lpstr>
      <vt:lpstr>MIRTM GTBD Error on August 27, 2016 (10 min. ahead)</vt:lpstr>
      <vt:lpstr>MIRTM GTBD Error on August 27, 2016 (5 min. ahead)</vt:lpstr>
      <vt:lpstr>PowerPoint Presentation</vt:lpstr>
      <vt:lpstr>MAE of Estimated Wind HSL vs. Actual Wind HSL</vt:lpstr>
      <vt:lpstr>MAE of Estimated Wind HSL vs. Actual Wind HSL</vt:lpstr>
      <vt:lpstr>Standard Deviation of Estimated Wind HSL vs. Actual Wind HSL</vt:lpstr>
      <vt:lpstr>Standard Deviation of Estimated Wind HSL vs. Actual Wind HSL</vt:lpstr>
      <vt:lpstr>Mean of Estimated Wind HSL vs. Actual Wind HSL</vt:lpstr>
      <vt:lpstr>Mean of Estimated Wind HSL vs. Actual Wind HSL</vt:lpstr>
      <vt:lpstr>MIRTM Wind HSL Error by Actual Wind HSL (30 min. ahead)</vt:lpstr>
      <vt:lpstr>MIRTM Wind HSL Error by Actual Wind HSL (25 min. ahead)</vt:lpstr>
      <vt:lpstr>MIRTM Wind HSL Error by Actual Wind HSL (20 min. ahead)</vt:lpstr>
      <vt:lpstr>MIRTM Wind HSL Error by Actual Wind HSL (15 min. ahead)</vt:lpstr>
      <vt:lpstr>MIRTM Wind HSL Error by Actual Wind HSL (10 min. ahead)</vt:lpstr>
      <vt:lpstr>MIRTM Wind HSL Error by Actual Wind HSL (5 min. ahead)</vt:lpstr>
      <vt:lpstr>MIRTM Wind HSL Error by Delivery Time (30 min. ahead)</vt:lpstr>
      <vt:lpstr>MIRTM Wind HSL Error by Delivery Time (25 min. ahead)</vt:lpstr>
      <vt:lpstr>MIRTM Wind HSL Error by Delivery Time (20 min. ahead)</vt:lpstr>
      <vt:lpstr>MIRTM Wind HSL Error by Delivery Time (15 min. ahead)</vt:lpstr>
      <vt:lpstr>MIRTM Wind HSL Error by Delivery Time (10 min. ahead)</vt:lpstr>
      <vt:lpstr>MIRTM Wind HSL Error by Delivery Time (5 min. ahead)</vt:lpstr>
      <vt:lpstr>PowerPoint Presentation</vt:lpstr>
      <vt:lpstr>MAE of Estimated Wind HSL vs. Actual Wind HSL</vt:lpstr>
      <vt:lpstr>MAE of Estimated Wind HSL vs. Actual Wind HSL</vt:lpstr>
      <vt:lpstr>Standard Deviation of Estimated Wind HSL vs. Actual Wind HSL</vt:lpstr>
      <vt:lpstr>Standard Deviation of Estimated Wind HSL vs. Actual Wind HSL</vt:lpstr>
      <vt:lpstr>Mean of Estimated Wind HSL vs. Actual Wind HSL</vt:lpstr>
      <vt:lpstr>Mean of Estimated Wind HSL vs. Actual Wind HSL</vt:lpstr>
      <vt:lpstr>MIRTM Wind HSL Error by Actual Wind HSL (30 min. ahead)</vt:lpstr>
      <vt:lpstr>MIRTM Wind HSL Error by Actual Wind HSL (25 min. ahead)</vt:lpstr>
      <vt:lpstr>MIRTM Wind HSL Error by Actual Wind HSL (20 min. ahead)</vt:lpstr>
      <vt:lpstr>MIRTM Wind HSL Error by Actual Wind HSL (15 min. ahead)</vt:lpstr>
      <vt:lpstr>MIRTM Wind HSL Error by Actual Wind HSL (10 min. ahead)</vt:lpstr>
      <vt:lpstr>MIRTM Wind HSL Error by Actual Wind HSL (5 min. ahead)</vt:lpstr>
      <vt:lpstr>MIRTM Wind HSL Error by Delivery Time (30 min. ahead)</vt:lpstr>
      <vt:lpstr>MIRTM Wind HSL Error by Delivery Time (25 min. ahead)</vt:lpstr>
      <vt:lpstr>MIRTM Wind HSL Error by Delivery Time (20 min. ahead)</vt:lpstr>
      <vt:lpstr>MIRTM Wind HSL Error by Delivery Time (15 min. ahead)</vt:lpstr>
      <vt:lpstr>MIRTM Wind HSL Error by Delivery Time (10 min. ahead)</vt:lpstr>
      <vt:lpstr>MIRTM Wind HSL Error by Delivery Time (5 min. ahead)</vt:lpstr>
      <vt:lpstr>PowerPoint Presentation</vt:lpstr>
      <vt:lpstr>Wind HSL on July 25, 2016</vt:lpstr>
      <vt:lpstr>MIRTM Wind HSL Error on July 25, 2016 (30 min. ahead)</vt:lpstr>
      <vt:lpstr>MIRTM Wind HSL Error on July 25, 2016 (25 min. ahead)</vt:lpstr>
      <vt:lpstr>MIRTM Wind HSL Error on July 25, 2016 (20 min. ahead)</vt:lpstr>
      <vt:lpstr>MIRTM Wind HSL Error on July 25, 2016 (15 min. ahead)</vt:lpstr>
      <vt:lpstr>MIRTM Wind HSL Error on July 25, 2016 (10 min. ahead)</vt:lpstr>
      <vt:lpstr>MIRTM Wind HSL Error on July 25, 2016 (5 min. ahead)</vt:lpstr>
      <vt:lpstr>PowerPoint Presentation</vt:lpstr>
      <vt:lpstr>Wind HSL on August 11, 2016</vt:lpstr>
      <vt:lpstr>MIRTM Wind HSL Error on August 11, 2016 (30 min. ahead)</vt:lpstr>
      <vt:lpstr>MIRTM Wind HSL Error on August 11, 2016 (25 min. ahead)</vt:lpstr>
      <vt:lpstr>MIRTM Wind HSL Error on August 11, 2016 (20 min. ahead)</vt:lpstr>
      <vt:lpstr>MIRTM Wind HSL Error on August 11, 2016 (15 min. ahead)</vt:lpstr>
      <vt:lpstr>MIRTM Wind HSL Error on August 11, 2016 (10 min. ahead)</vt:lpstr>
      <vt:lpstr>MIRTM Wind HSL Error on August 11, 2016 (5 min. ahead)</vt:lpstr>
      <vt:lpstr>PowerPoint Presentation</vt:lpstr>
      <vt:lpstr>Wind HSL on August 27, 2016</vt:lpstr>
      <vt:lpstr>MIRTM Wind HSL Error on August 27, 2016 (30 min. ahead)</vt:lpstr>
      <vt:lpstr>MIRTM Wind HSL Error on August 27, 2016 (25 min. ahead)</vt:lpstr>
      <vt:lpstr>MIRTM Wind HSL Error on August 27, 2016 (20 min. ahead)</vt:lpstr>
      <vt:lpstr>MIRTM Wind HSL Error on August 27, 2016 (15 min. ahead)</vt:lpstr>
      <vt:lpstr>MIRTM Wind HSL Error on August 27, 2016 (10 min. ahead)</vt:lpstr>
      <vt:lpstr>MIRTM Wind HSL Error on August 27, 2016 (5 min. ahead)</vt:lpstr>
    </vt:vector>
  </TitlesOfParts>
  <Company>The Electric Reliability Council of Texas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Chang, Sean</dc:creator>
  <cp:lastModifiedBy>Chang, Sean</cp:lastModifiedBy>
  <cp:revision>142</cp:revision>
  <cp:lastPrinted>2016-01-21T20:53:15Z</cp:lastPrinted>
  <dcterms:created xsi:type="dcterms:W3CDTF">2016-01-21T15:20:31Z</dcterms:created>
  <dcterms:modified xsi:type="dcterms:W3CDTF">2016-10-19T19:35:55Z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0x0101002E2BDB63875B034C8B32518C6496ADD1</vt:lpwstr>
  </property>
</Properties>
</file>