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4" r:id="rId1"/>
    <p:sldMasterId id="2147484096" r:id="rId2"/>
  </p:sldMasterIdLst>
  <p:notesMasterIdLst>
    <p:notesMasterId r:id="rId16"/>
  </p:notesMasterIdLst>
  <p:handoutMasterIdLst>
    <p:handoutMasterId r:id="rId17"/>
  </p:handoutMasterIdLst>
  <p:sldIdLst>
    <p:sldId id="257" r:id="rId3"/>
    <p:sldId id="794" r:id="rId4"/>
    <p:sldId id="788" r:id="rId5"/>
    <p:sldId id="592" r:id="rId6"/>
    <p:sldId id="589" r:id="rId7"/>
    <p:sldId id="783" r:id="rId8"/>
    <p:sldId id="778" r:id="rId9"/>
    <p:sldId id="791" r:id="rId10"/>
    <p:sldId id="784" r:id="rId11"/>
    <p:sldId id="792" r:id="rId12"/>
    <p:sldId id="787" r:id="rId13"/>
    <p:sldId id="790" r:id="rId14"/>
    <p:sldId id="793" r:id="rId15"/>
  </p:sldIdLst>
  <p:sldSz cx="9144000" cy="6858000" type="screen4x3"/>
  <p:notesSz cx="6858000" cy="91074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9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33CC33"/>
    <a:srgbClr val="000064"/>
    <a:srgbClr val="D5D000"/>
    <a:srgbClr val="C80000"/>
    <a:srgbClr val="0033CC"/>
    <a:srgbClr val="F0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21" autoAdjust="0"/>
    <p:restoredTop sz="85714" autoAdjust="0"/>
  </p:normalViewPr>
  <p:slideViewPr>
    <p:cSldViewPr>
      <p:cViewPr varScale="1">
        <p:scale>
          <a:sx n="75" d="100"/>
          <a:sy n="75" d="100"/>
        </p:scale>
        <p:origin x="1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25" d="100"/>
          <a:sy n="125" d="100"/>
        </p:scale>
        <p:origin x="-1092" y="-72"/>
      </p:cViewPr>
      <p:guideLst>
        <p:guide orient="horz" pos="2869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1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20" tIns="44760" rIns="89520" bIns="44760" numCol="1" anchor="t" anchorCtr="0" compatLnSpc="1">
            <a:prstTxWarp prst="textNoShape">
              <a:avLst/>
            </a:prstTxWarp>
          </a:bodyPr>
          <a:lstStyle>
            <a:lvl1pPr algn="l" defTabSz="89535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635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6675" y="0"/>
            <a:ext cx="2981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20" tIns="44760" rIns="89520" bIns="44760" numCol="1" anchor="t" anchorCtr="0" compatLnSpc="1">
            <a:prstTxWarp prst="textNoShape">
              <a:avLst/>
            </a:prstTxWarp>
          </a:bodyPr>
          <a:lstStyle>
            <a:lvl1pPr algn="r" defTabSz="89535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635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81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20" tIns="44760" rIns="89520" bIns="44760" numCol="1" anchor="b" anchorCtr="0" compatLnSpc="1">
            <a:prstTxWarp prst="textNoShape">
              <a:avLst/>
            </a:prstTxWarp>
          </a:bodyPr>
          <a:lstStyle>
            <a:lvl1pPr algn="l" defTabSz="895350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635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6675" y="8659813"/>
            <a:ext cx="298132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520" tIns="44760" rIns="89520" bIns="44760" numCol="1" anchor="b" anchorCtr="0" compatLnSpc="1">
            <a:prstTxWarp prst="textNoShape">
              <a:avLst/>
            </a:prstTxWarp>
          </a:bodyPr>
          <a:lstStyle>
            <a:lvl1pPr algn="r" defTabSz="895350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C5F23545-3E39-4584-9140-C9683840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46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3" tIns="45607" rIns="91213" bIns="45607" numCol="1" anchor="t" anchorCtr="0" compatLnSpc="1">
            <a:prstTxWarp prst="textNoShape">
              <a:avLst/>
            </a:prstTxWarp>
          </a:bodyPr>
          <a:lstStyle>
            <a:lvl1pPr algn="l" defTabSz="912813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3" tIns="45607" rIns="91213" bIns="45607" numCol="1" anchor="t" anchorCtr="0" compatLnSpc="1">
            <a:prstTxWarp prst="textNoShape">
              <a:avLst/>
            </a:prstTxWarp>
          </a:bodyPr>
          <a:lstStyle>
            <a:lvl1pPr algn="r" defTabSz="912813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682625"/>
            <a:ext cx="4552950" cy="3414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4350"/>
            <a:ext cx="5486400" cy="410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3" tIns="45607" rIns="91213" bIns="456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3" tIns="45607" rIns="91213" bIns="45607" numCol="1" anchor="b" anchorCtr="0" compatLnSpc="1">
            <a:prstTxWarp prst="textNoShape">
              <a:avLst/>
            </a:prstTxWarp>
          </a:bodyPr>
          <a:lstStyle>
            <a:lvl1pPr algn="l" defTabSz="912813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3" tIns="45607" rIns="91213" bIns="45607" numCol="1" anchor="b" anchorCtr="0" compatLnSpc="1">
            <a:prstTxWarp prst="textNoShape">
              <a:avLst/>
            </a:prstTxWarp>
          </a:bodyPr>
          <a:lstStyle>
            <a:lvl1pPr algn="r" defTabSz="912813">
              <a:defRPr sz="1300" b="0">
                <a:latin typeface="Arial" charset="0"/>
              </a:defRPr>
            </a:lvl1pPr>
          </a:lstStyle>
          <a:p>
            <a:pPr>
              <a:defRPr/>
            </a:pPr>
            <a:fld id="{58F71038-90C0-4C3C-A86B-D4B932561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9197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A6506B-595C-420B-9946-1489C26C3E1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24350"/>
            <a:ext cx="5029200" cy="4100513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8227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25938"/>
            <a:ext cx="5029200" cy="4098925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7864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25938"/>
            <a:ext cx="5486400" cy="4098925"/>
          </a:xfrm>
          <a:noFill/>
          <a:ln/>
        </p:spPr>
        <p:txBody>
          <a:bodyPr/>
          <a:lstStyle/>
          <a:p>
            <a:pPr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57053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F71038-90C0-4C3C-A86B-D4B932561E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83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43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252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96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1722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430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3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223084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223084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22308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994484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2484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1" baseline="0" dirty="0" smtClean="0">
              <a:solidFill>
                <a:schemeClr val="tx1"/>
              </a:solidFill>
            </a:endParaRPr>
          </a:p>
          <a:p>
            <a:pPr algn="l"/>
            <a:r>
              <a:rPr lang="en-US" sz="1000" b="0" baseline="0" dirty="0" smtClean="0">
                <a:solidFill>
                  <a:schemeClr val="tx1"/>
                </a:solidFill>
              </a:rPr>
              <a:t>ERCOT </a:t>
            </a:r>
            <a:r>
              <a:rPr lang="en-US" sz="1000" b="0" baseline="0" dirty="0" smtClean="0">
                <a:solidFill>
                  <a:schemeClr val="tx1"/>
                </a:solidFill>
              </a:rPr>
              <a:t>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81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546987" y="2971800"/>
            <a:ext cx="5562600" cy="16732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Black Start Overview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8410575" y="6477000"/>
            <a:ext cx="733425" cy="274638"/>
          </a:xfrm>
          <a:prstGeom prst="rect">
            <a:avLst/>
          </a:prstGeom>
        </p:spPr>
        <p:txBody>
          <a:bodyPr/>
          <a:lstStyle/>
          <a:p>
            <a:fld id="{470100BA-CD9D-4FD1-B0D9-B343DDE925B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</a:rPr>
              <a:t>ERCOT conducts annual training sessions for entities’ staff that would be involved in a black start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Black </a:t>
            </a:r>
            <a:r>
              <a:rPr lang="en-US" dirty="0">
                <a:latin typeface="Calibri" panose="020F0502020204030204" pitchFamily="34" charset="0"/>
              </a:rPr>
              <a:t>Start </a:t>
            </a:r>
            <a:r>
              <a:rPr lang="en-US" dirty="0" smtClean="0">
                <a:latin typeface="Calibri" panose="020F0502020204030204" pitchFamily="34" charset="0"/>
              </a:rPr>
              <a:t>training:</a:t>
            </a:r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</a:rPr>
              <a:t>E</a:t>
            </a:r>
            <a:r>
              <a:rPr lang="en-US" dirty="0" smtClean="0">
                <a:latin typeface="Calibri" panose="020F0502020204030204" pitchFamily="34" charset="0"/>
              </a:rPr>
              <a:t>ight </a:t>
            </a:r>
            <a:r>
              <a:rPr lang="en-US" dirty="0">
                <a:latin typeface="Calibri" panose="020F0502020204030204" pitchFamily="34" charset="0"/>
              </a:rPr>
              <a:t>sessions </a:t>
            </a:r>
            <a:r>
              <a:rPr lang="en-US" dirty="0" smtClean="0">
                <a:latin typeface="Calibri" panose="020F0502020204030204" pitchFamily="34" charset="0"/>
              </a:rPr>
              <a:t>of 100 to 120 </a:t>
            </a:r>
            <a:r>
              <a:rPr lang="en-US" dirty="0" smtClean="0">
                <a:latin typeface="Calibri" panose="020F0502020204030204" pitchFamily="34" charset="0"/>
              </a:rPr>
              <a:t>operators per session</a:t>
            </a:r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Operators consist of TOs, GOs, QSEs </a:t>
            </a:r>
            <a:r>
              <a:rPr lang="en-US" dirty="0">
                <a:latin typeface="Calibri" panose="020F0502020204030204" pitchFamily="34" charset="0"/>
              </a:rPr>
              <a:t>and </a:t>
            </a:r>
            <a:r>
              <a:rPr lang="en-US" dirty="0" smtClean="0">
                <a:latin typeface="Calibri" panose="020F0502020204030204" pitchFamily="34" charset="0"/>
              </a:rPr>
              <a:t>ERCOT.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NERC and </a:t>
            </a:r>
            <a:r>
              <a:rPr lang="en-US" dirty="0">
                <a:latin typeface="Calibri" panose="020F0502020204030204" pitchFamily="34" charset="0"/>
              </a:rPr>
              <a:t>TRE representatives observed multiple sessions of the training. </a:t>
            </a:r>
            <a:endParaRPr lang="en-US" dirty="0" smtClean="0">
              <a:latin typeface="Calibri" panose="020F0502020204030204" pitchFamily="34" charset="0"/>
            </a:endParaRP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Held at ERCOT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7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Black Start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05633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This </a:t>
            </a:r>
            <a:r>
              <a:rPr lang="en-US" dirty="0" smtClean="0">
                <a:latin typeface="Calibri" panose="020F0502020204030204" pitchFamily="34" charset="0"/>
              </a:rPr>
              <a:t>training includes the use of a training simulator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Allows different entities to practice the procedures and communications that would need to occur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</a:rPr>
              <a:t>Processes the response of the power system to the actions of each entity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This training allows participating entities not only to practice but improve their procedures and plans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The following slides illustrate the results of one of the two-day training simulation</a:t>
            </a:r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A899942C-D4C4-4746-808D-A604A302C76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sz="4400" dirty="0" smtClean="0"/>
              <a:t>Illustration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A899942C-D4C4-4746-808D-A604A302C7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65088B0-DD20-4FBC-9C6B-5E8097DCDAE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7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2400" dirty="0"/>
              <a:t>Operational Risk Management: Layers of Protection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4764594"/>
              </p:ext>
            </p:extLst>
          </p:nvPr>
        </p:nvGraphicFramePr>
        <p:xfrm>
          <a:off x="381000" y="898673"/>
          <a:ext cx="8534400" cy="51909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0"/>
              </a:tblGrid>
              <a:tr h="351897">
                <a:tc>
                  <a:txBody>
                    <a:bodyPr/>
                    <a:lstStyle/>
                    <a:p>
                      <a:r>
                        <a:rPr lang="en-US" dirty="0" smtClean="0"/>
                        <a:t>Prevent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1524889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8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Plan and operate the system so loss of a single transmission line or generator causes no problems and additional contingencies</a:t>
                      </a:r>
                      <a:r>
                        <a:rPr lang="en-US" sz="1800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cause no major problems.</a:t>
                      </a:r>
                    </a:p>
                    <a:p>
                      <a:pPr marL="285750" indent="-28575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Reserve enough generation/load resource capacity to maintain frequency when load and generation output vary, up to loss of two largest units.</a:t>
                      </a:r>
                    </a:p>
                    <a:p>
                      <a:endParaRPr lang="en-US" sz="8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85000"/>
                        <a:alpha val="15000"/>
                      </a:schemeClr>
                    </a:solidFill>
                  </a:tcPr>
                </a:tc>
              </a:tr>
              <a:tr h="3518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Respond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1524889">
                <a:tc>
                  <a:txBody>
                    <a:bodyPr/>
                    <a:lstStyle/>
                    <a:p>
                      <a:pPr marL="0" indent="0">
                        <a:spcBef>
                          <a:spcPts val="0"/>
                        </a:spcBef>
                        <a:buFont typeface="Arial" panose="020B0604020202020204" pitchFamily="34" charset="0"/>
                        <a:buNone/>
                      </a:pPr>
                      <a:endParaRPr lang="en-US" sz="8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If more severe conditions occur, manually reduce demand to protect the system (localized or systemwide rotating outages).</a:t>
                      </a:r>
                      <a:endParaRPr lang="en-US" sz="200" dirty="0" smtClean="0">
                        <a:solidFill>
                          <a:schemeClr val="tx2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If frequency</a:t>
                      </a:r>
                      <a:r>
                        <a:rPr lang="en-US" sz="1800" baseline="0" dirty="0" smtClean="0">
                          <a:solidFill>
                            <a:schemeClr val="tx2"/>
                          </a:solidFill>
                        </a:rPr>
                        <a:t> drops to extremely low levels, a</a:t>
                      </a: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utomated protection systems that reduce demand systemwide provide a safety net.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endParaRPr lang="en-US" sz="800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85000"/>
                        <a:alpha val="15000"/>
                      </a:schemeClr>
                    </a:solidFill>
                  </a:tcPr>
                </a:tc>
              </a:tr>
              <a:tr h="3518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chemeClr val="bg1"/>
                          </a:solidFill>
                        </a:rPr>
                        <a:t>Recover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9237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8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Maintain, and routinely practice, a coordinated “black start” plan to restart the system in unlikely event these responses fail and system collapses</a:t>
                      </a:r>
                      <a:r>
                        <a:rPr lang="en-US" sz="1800" dirty="0" smtClean="0">
                          <a:solidFill>
                            <a:schemeClr val="tx2"/>
                          </a:solidFill>
                        </a:rPr>
                        <a:t>.</a:t>
                      </a:r>
                      <a:endParaRPr lang="en-US" sz="800" b="1" dirty="0" smtClean="0">
                        <a:solidFill>
                          <a:schemeClr val="tx2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1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Start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ERCOT contracts bi-annually with certain units that have the ability to start even under black start conditions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For 2016 and 2017 we have 14 Black Start </a:t>
            </a:r>
            <a:r>
              <a:rPr lang="en-US" dirty="0" smtClean="0">
                <a:latin typeface="Calibri" panose="020F0502020204030204" pitchFamily="34" charset="0"/>
              </a:rPr>
              <a:t>Units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Black start capability of these units is tested annually</a:t>
            </a:r>
            <a:endParaRPr lang="en-US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alibri" panose="020F0502020204030204" pitchFamily="34" charset="0"/>
              </a:rPr>
              <a:t> </a:t>
            </a:r>
            <a:endParaRPr lang="en-US" sz="1600" dirty="0" smtClean="0">
              <a:latin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A899942C-D4C4-4746-808D-A604A302C76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Start Units – Diesel </a:t>
            </a:r>
            <a:r>
              <a:rPr lang="en-US" dirty="0"/>
              <a:t>Start-up </a:t>
            </a:r>
          </a:p>
        </p:txBody>
      </p:sp>
      <p:pic>
        <p:nvPicPr>
          <p:cNvPr id="44036" name="Picture 4" descr="~1310016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4801" y="1066800"/>
            <a:ext cx="4953000" cy="4852988"/>
          </a:xfrm>
          <a:noFill/>
          <a:ln>
            <a:solidFill>
              <a:srgbClr val="0000CC"/>
            </a:solidFill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6A749472-998B-49A6-B74F-CCE86791FAC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464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40417" y="914400"/>
            <a:ext cx="3733800" cy="5257800"/>
          </a:xfrm>
          <a:prstGeom prst="rect">
            <a:avLst/>
          </a:prstGeom>
          <a:noFill/>
        </p:spPr>
        <p:txBody>
          <a:bodyPr/>
          <a:lstStyle/>
          <a:p>
            <a:pPr eaLnBrk="1" hangingPunct="1"/>
            <a:r>
              <a:rPr lang="en-US" sz="2800" b="1" dirty="0" smtClean="0">
                <a:latin typeface="Calibri" panose="020F0502020204030204" pitchFamily="34" charset="0"/>
                <a:cs typeface="Times New Roman" pitchFamily="18" charset="0"/>
              </a:rPr>
              <a:t>Blackout event occurs</a:t>
            </a:r>
          </a:p>
          <a:p>
            <a:pPr eaLnBrk="1" hangingPunct="1"/>
            <a:r>
              <a:rPr lang="en-US" sz="2800" b="1" dirty="0" smtClean="0">
                <a:latin typeface="Calibri" panose="020F0502020204030204" pitchFamily="34" charset="0"/>
                <a:cs typeface="Times New Roman" pitchFamily="18" charset="0"/>
              </a:rPr>
              <a:t>Loss Of AC To Aux Bus</a:t>
            </a:r>
          </a:p>
          <a:p>
            <a:pPr eaLnBrk="1" hangingPunct="1"/>
            <a:r>
              <a:rPr lang="en-US" sz="2800" b="1" dirty="0" smtClean="0">
                <a:latin typeface="Calibri" panose="020F0502020204030204" pitchFamily="34" charset="0"/>
                <a:cs typeface="Times New Roman" pitchFamily="18" charset="0"/>
              </a:rPr>
              <a:t>Diesel Generator immediately starts up and energizes the Aux Bus</a:t>
            </a:r>
          </a:p>
          <a:p>
            <a:pPr eaLnBrk="1" hangingPunct="1"/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FIRST STEP IN SYSTEM </a:t>
            </a:r>
            <a:r>
              <a:rPr lang="en-US" sz="2800" b="1" u="sng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RESTORATION</a:t>
            </a:r>
            <a:endParaRPr lang="en-US" sz="2800" b="1" u="sng" dirty="0" smtClean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6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6499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105400" y="3276600"/>
            <a:ext cx="3810000" cy="3452812"/>
            <a:chOff x="3276" y="2103"/>
            <a:chExt cx="2489" cy="2175"/>
          </a:xfrm>
        </p:grpSpPr>
        <p:pic>
          <p:nvPicPr>
            <p:cNvPr id="41098" name="Picture 3" descr="srb.jpg (49691 bytes)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76" y="2103"/>
              <a:ext cx="2203" cy="19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099" name="Text Box 4"/>
            <p:cNvSpPr txBox="1">
              <a:spLocks noChangeArrowheads="1"/>
            </p:cNvSpPr>
            <p:nvPr/>
          </p:nvSpPr>
          <p:spPr bwMode="auto">
            <a:xfrm>
              <a:off x="3872" y="4047"/>
              <a:ext cx="189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dirty="0">
                  <a:solidFill>
                    <a:srgbClr val="990033"/>
                  </a:solidFill>
                </a:rPr>
                <a:t>Next Start Units</a:t>
              </a:r>
            </a:p>
          </p:txBody>
        </p:sp>
      </p:grpSp>
      <p:sp>
        <p:nvSpPr>
          <p:cNvPr id="740357" name="Line 5"/>
          <p:cNvSpPr>
            <a:spLocks noChangeShapeType="1"/>
          </p:cNvSpPr>
          <p:nvPr/>
        </p:nvSpPr>
        <p:spPr bwMode="auto">
          <a:xfrm flipH="1">
            <a:off x="3962400" y="4935538"/>
            <a:ext cx="11176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0358" name="Line 6"/>
          <p:cNvSpPr>
            <a:spLocks noChangeShapeType="1"/>
          </p:cNvSpPr>
          <p:nvPr/>
        </p:nvSpPr>
        <p:spPr bwMode="auto">
          <a:xfrm>
            <a:off x="3937000" y="1384300"/>
            <a:ext cx="1262063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40359" name="Line 7"/>
          <p:cNvSpPr>
            <a:spLocks noChangeShapeType="1"/>
          </p:cNvSpPr>
          <p:nvPr/>
        </p:nvSpPr>
        <p:spPr bwMode="auto">
          <a:xfrm>
            <a:off x="7772400" y="2906712"/>
            <a:ext cx="0" cy="56515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57175" y="211137"/>
            <a:ext cx="3781425" cy="3065463"/>
            <a:chOff x="342" y="56"/>
            <a:chExt cx="2382" cy="1931"/>
          </a:xfrm>
        </p:grpSpPr>
        <p:pic>
          <p:nvPicPr>
            <p:cNvPr id="41096" name="Picture 9" descr="~1310016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2" y="56"/>
              <a:ext cx="2264" cy="1698"/>
            </a:xfrm>
            <a:prstGeom prst="rect">
              <a:avLst/>
            </a:prstGeom>
            <a:noFill/>
            <a:ln w="9525">
              <a:solidFill>
                <a:srgbClr val="0000CC"/>
              </a:solidFill>
              <a:miter lim="800000"/>
              <a:headEnd/>
              <a:tailEnd/>
            </a:ln>
          </p:spPr>
        </p:pic>
        <p:sp>
          <p:nvSpPr>
            <p:cNvPr id="41097" name="Text Box 10"/>
            <p:cNvSpPr txBox="1">
              <a:spLocks noChangeArrowheads="1"/>
            </p:cNvSpPr>
            <p:nvPr/>
          </p:nvSpPr>
          <p:spPr bwMode="auto">
            <a:xfrm>
              <a:off x="430" y="1756"/>
              <a:ext cx="22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>
                  <a:solidFill>
                    <a:srgbClr val="990033"/>
                  </a:solidFill>
                </a:rPr>
                <a:t>Emergency Diesel Generator</a:t>
              </a:r>
            </a:p>
          </p:txBody>
        </p:sp>
      </p:grpSp>
      <p:grpSp>
        <p:nvGrpSpPr>
          <p:cNvPr id="7" name="Group 137"/>
          <p:cNvGrpSpPr>
            <a:grpSpLocks/>
          </p:cNvGrpSpPr>
          <p:nvPr/>
        </p:nvGrpSpPr>
        <p:grpSpPr bwMode="auto">
          <a:xfrm>
            <a:off x="5191125" y="203200"/>
            <a:ext cx="3571875" cy="3052763"/>
            <a:chOff x="3249" y="36"/>
            <a:chExt cx="2250" cy="1923"/>
          </a:xfrm>
        </p:grpSpPr>
        <p:pic>
          <p:nvPicPr>
            <p:cNvPr id="40969" name="Picture 138" descr="~579027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249" y="36"/>
              <a:ext cx="2250" cy="1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970" name="Text Box 139"/>
            <p:cNvSpPr txBox="1">
              <a:spLocks noChangeArrowheads="1"/>
            </p:cNvSpPr>
            <p:nvPr/>
          </p:nvSpPr>
          <p:spPr bwMode="auto">
            <a:xfrm>
              <a:off x="3531" y="1728"/>
              <a:ext cx="189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800" dirty="0">
                  <a:solidFill>
                    <a:srgbClr val="990033"/>
                  </a:solidFill>
                </a:rPr>
                <a:t>Black Start  </a:t>
              </a:r>
              <a:r>
                <a:rPr lang="en-US" sz="1800" dirty="0" smtClean="0">
                  <a:solidFill>
                    <a:srgbClr val="990033"/>
                  </a:solidFill>
                </a:rPr>
                <a:t>Unit</a:t>
              </a:r>
              <a:endParaRPr lang="en-US" sz="1800" dirty="0">
                <a:solidFill>
                  <a:srgbClr val="990033"/>
                </a:solidFill>
              </a:endParaRPr>
            </a:p>
          </p:txBody>
        </p:sp>
      </p:grpSp>
      <p:pic>
        <p:nvPicPr>
          <p:cNvPr id="156674" name="Picture 2" descr="http://i459.photobucket.com/albums/qq317/pauljorg31/Entire%20map%20of%20texas/large-map-of-texas-entire-complet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3276600"/>
            <a:ext cx="3124200" cy="3048000"/>
          </a:xfrm>
          <a:prstGeom prst="rect">
            <a:avLst/>
          </a:prstGeom>
          <a:noFill/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65088B0-DD20-4FBC-9C6B-5E8097DCDA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4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4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4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7" grpId="0" animBg="1"/>
      <p:bldP spid="740358" grpId="0" animBg="1"/>
      <p:bldP spid="7403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TO’s </a:t>
            </a:r>
            <a:r>
              <a:rPr lang="en-US" dirty="0" smtClean="0"/>
              <a:t>Responsibilities – Plan Development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42900" y="814633"/>
            <a:ext cx="8534400" cy="4976567"/>
          </a:xfrm>
        </p:spPr>
        <p:txBody>
          <a:bodyPr/>
          <a:lstStyle/>
          <a:p>
            <a:r>
              <a:rPr lang="en-US" sz="2400" dirty="0" smtClean="0">
                <a:latin typeface="Calibri" panose="020F0502020204030204" pitchFamily="34" charset="0"/>
              </a:rPr>
              <a:t>Each TO </a:t>
            </a:r>
            <a:r>
              <a:rPr lang="en-US" sz="2400" dirty="0" smtClean="0">
                <a:latin typeface="Calibri" panose="020F0502020204030204" pitchFamily="34" charset="0"/>
              </a:rPr>
              <a:t>develops </a:t>
            </a:r>
            <a:r>
              <a:rPr lang="en-US" sz="2400" dirty="0" smtClean="0">
                <a:latin typeface="Calibri" panose="020F0502020204030204" pitchFamily="34" charset="0"/>
              </a:rPr>
              <a:t>a Black Start Plan for their </a:t>
            </a:r>
            <a:r>
              <a:rPr lang="en-US" sz="2400" dirty="0" smtClean="0">
                <a:latin typeface="Calibri" panose="020F0502020204030204" pitchFamily="34" charset="0"/>
              </a:rPr>
              <a:t>island(s)</a:t>
            </a:r>
            <a:endParaRPr lang="en-US" sz="2400" dirty="0" smtClean="0">
              <a:latin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</a:rPr>
              <a:t>These plans identify: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The contracted Black Start Unit(s)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The primary and secondary next-start units associated with each black start unit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Stabilizing loads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Primary and secondary transmission corridors</a:t>
            </a:r>
          </a:p>
          <a:p>
            <a:pPr lvl="1"/>
            <a:r>
              <a:rPr lang="en-US" sz="2000" dirty="0" smtClean="0">
                <a:latin typeface="Calibri" panose="020F0502020204030204" pitchFamily="34" charset="0"/>
              </a:rPr>
              <a:t>Synchronization points between islands.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Plans include coordination with gas pipeline operators to consider interrelationship between gas pipeline compression and gas–fired generation availability</a:t>
            </a:r>
          </a:p>
          <a:p>
            <a:r>
              <a:rPr lang="en-US" sz="2400" dirty="0" smtClean="0">
                <a:latin typeface="Calibri" panose="020F0502020204030204" pitchFamily="34" charset="0"/>
              </a:rPr>
              <a:t>The </a:t>
            </a:r>
            <a:r>
              <a:rPr lang="en-US" sz="2400" dirty="0" smtClean="0">
                <a:latin typeface="Calibri" panose="020F0502020204030204" pitchFamily="34" charset="0"/>
              </a:rPr>
              <a:t>TO will be responsible for maintaining appropriate voltage levels and reactive controls during </a:t>
            </a:r>
            <a:r>
              <a:rPr lang="en-US" sz="2400" dirty="0" smtClean="0">
                <a:latin typeface="Calibri" panose="020F0502020204030204" pitchFamily="34" charset="0"/>
              </a:rPr>
              <a:t>restoration</a:t>
            </a:r>
            <a:endParaRPr lang="en-US" sz="2400" dirty="0" smtClean="0">
              <a:latin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899942C-D4C4-4746-808D-A604A302C76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Start Units – Primary Corridors</a:t>
            </a:r>
            <a:endParaRPr lang="en-US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E65088B0-DD20-4FBC-9C6B-5E8097DCDAE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8468" y="814633"/>
            <a:ext cx="402706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2016 ERCOT BS Units Primary Corridor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Black Start Plan Implementation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953000"/>
          </a:xfrm>
        </p:spPr>
        <p:txBody>
          <a:bodyPr/>
          <a:lstStyle/>
          <a:p>
            <a:pPr lvl="0">
              <a:spcBef>
                <a:spcPts val="0"/>
              </a:spcBef>
            </a:pPr>
            <a:r>
              <a:rPr lang="en-US" sz="2800" dirty="0" smtClean="0">
                <a:latin typeface="Calibri" panose="020F0502020204030204" pitchFamily="34" charset="0"/>
              </a:rPr>
              <a:t>System Restoration process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Identify the extent of the blackout (partial/complete) and the nature of the disturbance.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Assess and verify communication capabilities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Initial </a:t>
            </a:r>
            <a:r>
              <a:rPr lang="en-US" sz="2400" dirty="0" smtClean="0">
                <a:latin typeface="Calibri" panose="020F0502020204030204" pitchFamily="34" charset="0"/>
              </a:rPr>
              <a:t>stages of the </a:t>
            </a:r>
            <a:r>
              <a:rPr lang="en-US" sz="2400" dirty="0">
                <a:latin typeface="Calibri" panose="020F0502020204030204" pitchFamily="34" charset="0"/>
              </a:rPr>
              <a:t>r</a:t>
            </a:r>
            <a:r>
              <a:rPr lang="en-US" sz="2400" dirty="0" smtClean="0">
                <a:latin typeface="Calibri" panose="020F0502020204030204" pitchFamily="34" charset="0"/>
              </a:rPr>
              <a:t>estoration </a:t>
            </a:r>
            <a:r>
              <a:rPr lang="en-US" sz="2400" dirty="0" smtClean="0">
                <a:latin typeface="Calibri" panose="020F0502020204030204" pitchFamily="34" charset="0"/>
              </a:rPr>
              <a:t>proceed </a:t>
            </a:r>
            <a:r>
              <a:rPr lang="en-US" sz="2400" dirty="0" smtClean="0">
                <a:latin typeface="Calibri" panose="020F0502020204030204" pitchFamily="34" charset="0"/>
              </a:rPr>
              <a:t>based on the local black start plans maintained by the </a:t>
            </a:r>
            <a:r>
              <a:rPr lang="en-US" sz="2400" dirty="0" smtClean="0">
                <a:latin typeface="Calibri" panose="020F0502020204030204" pitchFamily="34" charset="0"/>
              </a:rPr>
              <a:t>transmission </a:t>
            </a:r>
            <a:r>
              <a:rPr lang="en-US" sz="2400" dirty="0" smtClean="0">
                <a:latin typeface="Calibri" panose="020F0502020204030204" pitchFamily="34" charset="0"/>
              </a:rPr>
              <a:t>operators (TOs)</a:t>
            </a:r>
          </a:p>
          <a:p>
            <a:pPr lvl="2"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</a:rPr>
              <a:t>Start the Black Start resources</a:t>
            </a:r>
          </a:p>
          <a:p>
            <a:pPr lvl="2">
              <a:spcBef>
                <a:spcPts val="0"/>
              </a:spcBef>
            </a:pPr>
            <a:r>
              <a:rPr lang="en-US" sz="2200" dirty="0">
                <a:latin typeface="Calibri" panose="020F0502020204030204" pitchFamily="34" charset="0"/>
              </a:rPr>
              <a:t>Build stable islands</a:t>
            </a:r>
          </a:p>
          <a:p>
            <a:pPr lvl="2">
              <a:spcBef>
                <a:spcPts val="0"/>
              </a:spcBef>
            </a:pPr>
            <a:r>
              <a:rPr lang="en-US" sz="2200" dirty="0" smtClean="0">
                <a:latin typeface="Calibri" panose="020F0502020204030204" pitchFamily="34" charset="0"/>
              </a:rPr>
              <a:t>Re-establishing </a:t>
            </a:r>
            <a:r>
              <a:rPr lang="en-US" sz="2200" dirty="0" smtClean="0">
                <a:latin typeface="Calibri" panose="020F0502020204030204" pitchFamily="34" charset="0"/>
              </a:rPr>
              <a:t>off-site </a:t>
            </a:r>
            <a:r>
              <a:rPr lang="en-US" sz="2200" dirty="0" smtClean="0">
                <a:latin typeface="Calibri" panose="020F0502020204030204" pitchFamily="34" charset="0"/>
              </a:rPr>
              <a:t>power to nuclear power plants to take high priority.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Reach the synchronization points and tie the islands together</a:t>
            </a:r>
          </a:p>
          <a:p>
            <a:pPr lvl="1">
              <a:spcBef>
                <a:spcPts val="0"/>
              </a:spcBef>
            </a:pPr>
            <a:r>
              <a:rPr lang="en-US" sz="2400" dirty="0" smtClean="0">
                <a:latin typeface="Calibri" panose="020F0502020204030204" pitchFamily="34" charset="0"/>
              </a:rPr>
              <a:t>Load restoration after synchronization</a:t>
            </a:r>
          </a:p>
          <a:p>
            <a:pPr lvl="1">
              <a:spcBef>
                <a:spcPts val="0"/>
              </a:spcBef>
            </a:pPr>
            <a:endParaRPr lang="en-US" sz="2400" dirty="0"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endParaRPr 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3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TO’s Responsibilities </a:t>
            </a:r>
            <a:r>
              <a:rPr lang="en-US" dirty="0" smtClean="0"/>
              <a:t>– System </a:t>
            </a:r>
            <a:r>
              <a:rPr lang="en-US" dirty="0"/>
              <a:t>Restoration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alibri" panose="020F0502020204030204" pitchFamily="34" charset="0"/>
              </a:rPr>
              <a:t>The Transmission Operator will be in control of their system and will determine: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Which breakers to close and lines to energize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When the Black Start Unit(s) is ready to energize transmission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Which Next Start Units to start and when</a:t>
            </a:r>
          </a:p>
          <a:p>
            <a:pPr lvl="1"/>
            <a:r>
              <a:rPr lang="en-US" sz="2400" dirty="0" smtClean="0">
                <a:latin typeface="Calibri" panose="020F0502020204030204" pitchFamily="34" charset="0"/>
              </a:rPr>
              <a:t>When load will be picked up and where during the restoration of their Islands.</a:t>
            </a:r>
          </a:p>
          <a:p>
            <a:r>
              <a:rPr lang="en-US" sz="2800" dirty="0" smtClean="0">
                <a:latin typeface="Calibri" panose="020F0502020204030204" pitchFamily="34" charset="0"/>
              </a:rPr>
              <a:t>They will keep ERCOT informed on load, resources and lines used for recovery.</a:t>
            </a:r>
            <a:endParaRPr 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899942C-D4C4-4746-808D-A604A302C76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side pages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48274</TotalTime>
  <Words>602</Words>
  <Application>Microsoft Office PowerPoint</Application>
  <PresentationFormat>On-screen Show (4:3)</PresentationFormat>
  <Paragraphs>87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1_Custom Design</vt:lpstr>
      <vt:lpstr>Inside pages</vt:lpstr>
      <vt:lpstr>Black Start Overview </vt:lpstr>
      <vt:lpstr>Operational Risk Management: Layers of Protection</vt:lpstr>
      <vt:lpstr>Black Start Units</vt:lpstr>
      <vt:lpstr>Black Start Units – Diesel Start-up </vt:lpstr>
      <vt:lpstr>PowerPoint Presentation</vt:lpstr>
      <vt:lpstr>TO’s Responsibilities – Plan Development</vt:lpstr>
      <vt:lpstr>Black Start Units – Primary Corridors</vt:lpstr>
      <vt:lpstr>Black Start Plan Implementation</vt:lpstr>
      <vt:lpstr>TO’s Responsibilities – System Restoration</vt:lpstr>
      <vt:lpstr>Training</vt:lpstr>
      <vt:lpstr>Black Start Training</vt:lpstr>
      <vt:lpstr>PowerPoint Presentation</vt:lpstr>
      <vt:lpstr>Questions?</vt:lpstr>
    </vt:vector>
  </TitlesOfParts>
  <Company>ERCOT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blackstart</dc:creator>
  <cp:lastModifiedBy>Woodfin, Dan</cp:lastModifiedBy>
  <cp:revision>5592</cp:revision>
  <dcterms:created xsi:type="dcterms:W3CDTF">2006-11-19T05:00:19Z</dcterms:created>
  <dcterms:modified xsi:type="dcterms:W3CDTF">2016-10-19T20:15:32Z</dcterms:modified>
</cp:coreProperties>
</file>