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9"/>
  </p:notesMasterIdLst>
  <p:handoutMasterIdLst>
    <p:handoutMasterId r:id="rId10"/>
  </p:handoutMasterIdLst>
  <p:sldIdLst>
    <p:sldId id="260" r:id="rId7"/>
    <p:sldId id="26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PGRR 052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ERCOT System Planning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PLWG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6754"/>
            <a:ext cx="8382000" cy="518318"/>
          </a:xfrm>
        </p:spPr>
        <p:txBody>
          <a:bodyPr/>
          <a:lstStyle/>
          <a:p>
            <a:r>
              <a:rPr lang="en-US" dirty="0" smtClean="0"/>
              <a:t>Quarterly Stability Assessment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8600" y="4419600"/>
            <a:ext cx="8743517" cy="3768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62894" y="3516327"/>
            <a:ext cx="1305078" cy="635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Initial </a:t>
            </a:r>
            <a:r>
              <a:rPr lang="en-US" sz="1400" dirty="0" err="1" smtClean="0">
                <a:solidFill>
                  <a:schemeClr val="tx1"/>
                </a:solidFill>
              </a:rPr>
              <a:t>Energization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52738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7764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22790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57816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92842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27868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62894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97920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32946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67972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02998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338024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73050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08076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43102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78128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3014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604939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01180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219346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37512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055678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73844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92010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10176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728342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146508" y="454231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92914" y="4542314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22201" y="454231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768607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86773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23105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967342" y="3516327"/>
            <a:ext cx="1325499" cy="635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Stability Assessment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9" name="Line Callout 1 (No Border) 48"/>
          <p:cNvSpPr/>
          <p:nvPr/>
        </p:nvSpPr>
        <p:spPr>
          <a:xfrm>
            <a:off x="558605" y="5258947"/>
            <a:ext cx="1193995" cy="1066800"/>
          </a:xfrm>
          <a:prstGeom prst="callout1">
            <a:avLst>
              <a:gd name="adj1" fmla="val -864"/>
              <a:gd name="adj2" fmla="val 30474"/>
              <a:gd name="adj3" fmla="val -70954"/>
              <a:gd name="adj4" fmla="val 32743"/>
            </a:avLst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Last Day for New Gen (</a:t>
            </a:r>
            <a:r>
              <a:rPr lang="en-US" sz="1400" dirty="0" err="1" smtClean="0">
                <a:solidFill>
                  <a:schemeClr val="tx1"/>
                </a:solidFill>
              </a:rPr>
              <a:t>July~September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47" idx="3"/>
            <a:endCxn id="9" idx="1"/>
          </p:cNvCxnSpPr>
          <p:nvPr/>
        </p:nvCxnSpPr>
        <p:spPr>
          <a:xfrm>
            <a:off x="2292841" y="3833879"/>
            <a:ext cx="870053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225648" y="3477013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GTC?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7513154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441271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>
            <a:off x="7948180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59437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77" name="Straight Connector 76"/>
          <p:cNvCxnSpPr/>
          <p:nvPr/>
        </p:nvCxnSpPr>
        <p:spPr>
          <a:xfrm>
            <a:off x="8383211" y="4356779"/>
            <a:ext cx="0" cy="1524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277607" y="4542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4482173" y="2663476"/>
            <a:ext cx="1305078" cy="635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Initial </a:t>
            </a:r>
            <a:r>
              <a:rPr lang="en-US" sz="1400" dirty="0" err="1">
                <a:solidFill>
                  <a:schemeClr val="tx1"/>
                </a:solidFill>
              </a:rPr>
              <a:t>Energization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286621" y="2663476"/>
            <a:ext cx="1325499" cy="635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Stability Assessment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2" name="Straight Arrow Connector 91"/>
          <p:cNvCxnSpPr>
            <a:stCxn id="91" idx="3"/>
            <a:endCxn id="90" idx="1"/>
          </p:cNvCxnSpPr>
          <p:nvPr/>
        </p:nvCxnSpPr>
        <p:spPr>
          <a:xfrm>
            <a:off x="3612120" y="2981028"/>
            <a:ext cx="870053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544927" y="2624162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GTC?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801577" y="1830282"/>
            <a:ext cx="1305078" cy="63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Initial </a:t>
            </a:r>
            <a:r>
              <a:rPr lang="en-US" sz="1400" dirty="0" err="1">
                <a:solidFill>
                  <a:schemeClr val="tx1"/>
                </a:solidFill>
              </a:rPr>
              <a:t>Energization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606025" y="1830282"/>
            <a:ext cx="1325499" cy="63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Stability Assessment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>
            <a:stCxn id="95" idx="3"/>
            <a:endCxn id="94" idx="1"/>
          </p:cNvCxnSpPr>
          <p:nvPr/>
        </p:nvCxnSpPr>
        <p:spPr>
          <a:xfrm>
            <a:off x="4931524" y="2147834"/>
            <a:ext cx="870053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864331" y="179096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GTC?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101638" y="1032408"/>
            <a:ext cx="1305078" cy="635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Initial </a:t>
            </a:r>
            <a:r>
              <a:rPr lang="en-US" sz="1400" dirty="0" err="1">
                <a:solidFill>
                  <a:schemeClr val="tx1"/>
                </a:solidFill>
              </a:rPr>
              <a:t>Energization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906086" y="1032408"/>
            <a:ext cx="1325499" cy="635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Stability Assessment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99" idx="3"/>
            <a:endCxn id="98" idx="1"/>
          </p:cNvCxnSpPr>
          <p:nvPr/>
        </p:nvCxnSpPr>
        <p:spPr>
          <a:xfrm>
            <a:off x="6231585" y="1349960"/>
            <a:ext cx="870053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164392" y="993094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GTC?</a:t>
            </a:r>
          </a:p>
        </p:txBody>
      </p:sp>
      <p:sp>
        <p:nvSpPr>
          <p:cNvPr id="102" name="Line Callout 1 (No Border) 101"/>
          <p:cNvSpPr/>
          <p:nvPr/>
        </p:nvSpPr>
        <p:spPr>
          <a:xfrm>
            <a:off x="1864775" y="5252794"/>
            <a:ext cx="1161092" cy="1066800"/>
          </a:xfrm>
          <a:prstGeom prst="callout1">
            <a:avLst>
              <a:gd name="adj1" fmla="val -864"/>
              <a:gd name="adj2" fmla="val 30474"/>
              <a:gd name="adj3" fmla="val -70954"/>
              <a:gd name="adj4" fmla="val 3274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Last Day for New Gen </a:t>
            </a:r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October~December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3" name="Line Callout 1 (No Border) 102"/>
          <p:cNvSpPr/>
          <p:nvPr/>
        </p:nvSpPr>
        <p:spPr>
          <a:xfrm>
            <a:off x="3205989" y="5241036"/>
            <a:ext cx="1161092" cy="1066800"/>
          </a:xfrm>
          <a:prstGeom prst="callout1">
            <a:avLst>
              <a:gd name="adj1" fmla="val -864"/>
              <a:gd name="adj2" fmla="val 30474"/>
              <a:gd name="adj3" fmla="val -70954"/>
              <a:gd name="adj4" fmla="val 32743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Last Day for New Gen (</a:t>
            </a:r>
            <a:r>
              <a:rPr lang="en-US" sz="1400" dirty="0" err="1" smtClean="0">
                <a:solidFill>
                  <a:schemeClr val="tx1"/>
                </a:solidFill>
              </a:rPr>
              <a:t>January~March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" name="Line Callout 1 (No Border) 103"/>
          <p:cNvSpPr/>
          <p:nvPr/>
        </p:nvSpPr>
        <p:spPr>
          <a:xfrm>
            <a:off x="4523757" y="5242356"/>
            <a:ext cx="1161092" cy="1066800"/>
          </a:xfrm>
          <a:prstGeom prst="callout1">
            <a:avLst>
              <a:gd name="adj1" fmla="val -864"/>
              <a:gd name="adj2" fmla="val 30474"/>
              <a:gd name="adj3" fmla="val -70954"/>
              <a:gd name="adj4" fmla="val 327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Last Day for New Gen (</a:t>
            </a:r>
            <a:r>
              <a:rPr lang="en-US" sz="1400" dirty="0" err="1">
                <a:solidFill>
                  <a:schemeClr val="tx1"/>
                </a:solidFill>
              </a:rPr>
              <a:t>April~June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44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86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Quarterly Stability Assessment Schedule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Vrana, Mallory</cp:lastModifiedBy>
  <cp:revision>47</cp:revision>
  <cp:lastPrinted>2016-01-21T20:53:15Z</cp:lastPrinted>
  <dcterms:created xsi:type="dcterms:W3CDTF">2016-01-21T15:20:31Z</dcterms:created>
  <dcterms:modified xsi:type="dcterms:W3CDTF">2016-10-14T20:43:42Z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