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9"/>
  </p:notesMasterIdLst>
  <p:handoutMasterIdLst>
    <p:handoutMasterId r:id="rId10"/>
  </p:handoutMasterIdLst>
  <p:sldIdLst>
    <p:sldId id="260" r:id="rId7"/>
    <p:sldId id="269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74166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PGRR 052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ERCOT System Planning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PLWG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16754"/>
            <a:ext cx="8382000" cy="518318"/>
          </a:xfrm>
        </p:spPr>
        <p:txBody>
          <a:bodyPr/>
          <a:lstStyle/>
          <a:p>
            <a:r>
              <a:rPr lang="en-US" dirty="0" smtClean="0"/>
              <a:t>Quarterly Stability Assessment Schedule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28600" y="4419600"/>
            <a:ext cx="8743517" cy="37682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162894" y="3516327"/>
            <a:ext cx="1305078" cy="63510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Initial </a:t>
            </a:r>
            <a:r>
              <a:rPr lang="en-US" sz="1400" dirty="0" err="1" smtClean="0">
                <a:solidFill>
                  <a:schemeClr val="tx1"/>
                </a:solidFill>
              </a:rPr>
              <a:t>Energization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52738" y="4356779"/>
            <a:ext cx="0" cy="1524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87764" y="4356779"/>
            <a:ext cx="0" cy="1524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422790" y="4356779"/>
            <a:ext cx="0" cy="1524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857816" y="4356779"/>
            <a:ext cx="0" cy="1524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92842" y="4356779"/>
            <a:ext cx="0" cy="1524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727868" y="4356779"/>
            <a:ext cx="0" cy="1524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162894" y="4356779"/>
            <a:ext cx="0" cy="1524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597920" y="4356779"/>
            <a:ext cx="0" cy="1524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032946" y="4356779"/>
            <a:ext cx="0" cy="1524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467972" y="4356779"/>
            <a:ext cx="0" cy="1524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902998" y="4356779"/>
            <a:ext cx="0" cy="1524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338024" y="4356779"/>
            <a:ext cx="0" cy="1524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773050" y="4356779"/>
            <a:ext cx="0" cy="1524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208076" y="4356779"/>
            <a:ext cx="0" cy="1524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43102" y="4356779"/>
            <a:ext cx="0" cy="1524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078128" y="4356779"/>
            <a:ext cx="0" cy="1524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3014" y="45423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604939" y="45423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801180" y="45423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219346" y="45423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637512" y="45423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055678" y="45423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473844" y="45423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892010" y="45423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310176" y="45423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728342" y="45423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146508" y="454231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692914" y="4542314"/>
            <a:ext cx="424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222201" y="454231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768607" y="45423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186773" y="45423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023105" y="45423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967342" y="3516327"/>
            <a:ext cx="1325499" cy="63510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Stability Assessment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9" name="Line Callout 1 (No Border) 48"/>
          <p:cNvSpPr/>
          <p:nvPr/>
        </p:nvSpPr>
        <p:spPr>
          <a:xfrm>
            <a:off x="558605" y="5258947"/>
            <a:ext cx="1193995" cy="1066800"/>
          </a:xfrm>
          <a:prstGeom prst="callout1">
            <a:avLst>
              <a:gd name="adj1" fmla="val -864"/>
              <a:gd name="adj2" fmla="val 30474"/>
              <a:gd name="adj3" fmla="val -70954"/>
              <a:gd name="adj4" fmla="val 32743"/>
            </a:avLst>
          </a:prstGeom>
          <a:solidFill>
            <a:srgbClr val="92D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Last Day for New Gen (</a:t>
            </a:r>
            <a:r>
              <a:rPr lang="en-US" sz="1400" dirty="0" err="1" smtClean="0">
                <a:solidFill>
                  <a:schemeClr val="tx1"/>
                </a:solidFill>
              </a:rPr>
              <a:t>July~September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8" name="Straight Arrow Connector 57"/>
          <p:cNvCxnSpPr>
            <a:stCxn id="47" idx="3"/>
            <a:endCxn id="9" idx="1"/>
          </p:cNvCxnSpPr>
          <p:nvPr/>
        </p:nvCxnSpPr>
        <p:spPr>
          <a:xfrm>
            <a:off x="2292841" y="3833879"/>
            <a:ext cx="870053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2225648" y="3477013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GTC?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7513154" y="4356779"/>
            <a:ext cx="0" cy="1524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441271" y="45423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7948180" y="4356779"/>
            <a:ext cx="0" cy="1524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859437" y="45423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8383211" y="4356779"/>
            <a:ext cx="0" cy="1524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8277607" y="45423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4482173" y="2663476"/>
            <a:ext cx="1305078" cy="6351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Initial </a:t>
            </a:r>
            <a:r>
              <a:rPr lang="en-US" sz="1400" dirty="0" err="1">
                <a:solidFill>
                  <a:schemeClr val="tx1"/>
                </a:solidFill>
              </a:rPr>
              <a:t>Energization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286621" y="2663476"/>
            <a:ext cx="1325499" cy="6351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Stability Assessment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92" name="Straight Arrow Connector 91"/>
          <p:cNvCxnSpPr>
            <a:stCxn id="91" idx="3"/>
            <a:endCxn id="90" idx="1"/>
          </p:cNvCxnSpPr>
          <p:nvPr/>
        </p:nvCxnSpPr>
        <p:spPr>
          <a:xfrm>
            <a:off x="3612120" y="2981028"/>
            <a:ext cx="870053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3544927" y="2624162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GTC?</a:t>
            </a:r>
          </a:p>
        </p:txBody>
      </p:sp>
      <p:sp>
        <p:nvSpPr>
          <p:cNvPr id="94" name="Rectangle 93"/>
          <p:cNvSpPr/>
          <p:nvPr/>
        </p:nvSpPr>
        <p:spPr>
          <a:xfrm>
            <a:off x="5801577" y="1830282"/>
            <a:ext cx="1305078" cy="63510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Initial </a:t>
            </a:r>
            <a:r>
              <a:rPr lang="en-US" sz="1400" dirty="0" err="1">
                <a:solidFill>
                  <a:schemeClr val="tx1"/>
                </a:solidFill>
              </a:rPr>
              <a:t>Energization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3606025" y="1830282"/>
            <a:ext cx="1325499" cy="63510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Stability Assessment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96" name="Straight Arrow Connector 95"/>
          <p:cNvCxnSpPr>
            <a:stCxn id="95" idx="3"/>
            <a:endCxn id="94" idx="1"/>
          </p:cNvCxnSpPr>
          <p:nvPr/>
        </p:nvCxnSpPr>
        <p:spPr>
          <a:xfrm>
            <a:off x="4931524" y="2147834"/>
            <a:ext cx="870053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4864331" y="1790968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GTC?</a:t>
            </a:r>
          </a:p>
        </p:txBody>
      </p:sp>
      <p:sp>
        <p:nvSpPr>
          <p:cNvPr id="98" name="Rectangle 97"/>
          <p:cNvSpPr/>
          <p:nvPr/>
        </p:nvSpPr>
        <p:spPr>
          <a:xfrm>
            <a:off x="7101638" y="1032408"/>
            <a:ext cx="1305078" cy="6351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Initial </a:t>
            </a:r>
            <a:r>
              <a:rPr lang="en-US" sz="1400" dirty="0" err="1">
                <a:solidFill>
                  <a:schemeClr val="tx1"/>
                </a:solidFill>
              </a:rPr>
              <a:t>Energization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4906086" y="1032408"/>
            <a:ext cx="1325499" cy="6351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Stability Assessment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00" name="Straight Arrow Connector 99"/>
          <p:cNvCxnSpPr>
            <a:stCxn id="99" idx="3"/>
            <a:endCxn id="98" idx="1"/>
          </p:cNvCxnSpPr>
          <p:nvPr/>
        </p:nvCxnSpPr>
        <p:spPr>
          <a:xfrm>
            <a:off x="6231585" y="1349960"/>
            <a:ext cx="870053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6164392" y="993094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GTC?</a:t>
            </a:r>
          </a:p>
        </p:txBody>
      </p:sp>
      <p:sp>
        <p:nvSpPr>
          <p:cNvPr id="102" name="Line Callout 1 (No Border) 101"/>
          <p:cNvSpPr/>
          <p:nvPr/>
        </p:nvSpPr>
        <p:spPr>
          <a:xfrm>
            <a:off x="1864775" y="5252794"/>
            <a:ext cx="1161092" cy="1066800"/>
          </a:xfrm>
          <a:prstGeom prst="callout1">
            <a:avLst>
              <a:gd name="adj1" fmla="val -864"/>
              <a:gd name="adj2" fmla="val 30474"/>
              <a:gd name="adj3" fmla="val -70954"/>
              <a:gd name="adj4" fmla="val 32743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Last Day for New Gen </a:t>
            </a:r>
            <a:r>
              <a:rPr lang="en-US" sz="1400" dirty="0" smtClean="0">
                <a:solidFill>
                  <a:schemeClr val="tx1"/>
                </a:solidFill>
              </a:rPr>
              <a:t>(</a:t>
            </a:r>
            <a:r>
              <a:rPr lang="en-US" sz="1400" dirty="0" err="1" smtClean="0">
                <a:solidFill>
                  <a:schemeClr val="tx1"/>
                </a:solidFill>
              </a:rPr>
              <a:t>October~December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3" name="Line Callout 1 (No Border) 102"/>
          <p:cNvSpPr/>
          <p:nvPr/>
        </p:nvSpPr>
        <p:spPr>
          <a:xfrm>
            <a:off x="3205989" y="5241036"/>
            <a:ext cx="1161092" cy="1066800"/>
          </a:xfrm>
          <a:prstGeom prst="callout1">
            <a:avLst>
              <a:gd name="adj1" fmla="val -864"/>
              <a:gd name="adj2" fmla="val 30474"/>
              <a:gd name="adj3" fmla="val -70954"/>
              <a:gd name="adj4" fmla="val 32743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Last Day for New Gen (</a:t>
            </a:r>
            <a:r>
              <a:rPr lang="en-US" sz="1400" dirty="0" err="1" smtClean="0">
                <a:solidFill>
                  <a:schemeClr val="tx1"/>
                </a:solidFill>
              </a:rPr>
              <a:t>January~March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4" name="Line Callout 1 (No Border) 103"/>
          <p:cNvSpPr/>
          <p:nvPr/>
        </p:nvSpPr>
        <p:spPr>
          <a:xfrm>
            <a:off x="4523757" y="5242356"/>
            <a:ext cx="1161092" cy="1066800"/>
          </a:xfrm>
          <a:prstGeom prst="callout1">
            <a:avLst>
              <a:gd name="adj1" fmla="val -864"/>
              <a:gd name="adj2" fmla="val 30474"/>
              <a:gd name="adj3" fmla="val -70954"/>
              <a:gd name="adj4" fmla="val 3274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Last Day for New Gen (</a:t>
            </a:r>
            <a:r>
              <a:rPr lang="en-US" sz="1400" dirty="0" err="1">
                <a:solidFill>
                  <a:schemeClr val="tx1"/>
                </a:solidFill>
              </a:rPr>
              <a:t>April~June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5449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7D44DB-2AE0-4249-B147-A7557EC862F7}">
  <ds:schemaRefs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558</TotalTime>
  <Words>86</Words>
  <Application>Microsoft Office PowerPoint</Application>
  <PresentationFormat>On-screen Show (4:3)</PresentationFormat>
  <Paragraphs>43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Quarterly Stability Assessment Schedule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Vrana, Mallory</cp:lastModifiedBy>
  <cp:revision>47</cp:revision>
  <cp:lastPrinted>2016-01-21T20:53:15Z</cp:lastPrinted>
  <dcterms:created xsi:type="dcterms:W3CDTF">2016-01-21T15:20:31Z</dcterms:created>
  <dcterms:modified xsi:type="dcterms:W3CDTF">2016-10-14T20:43:42Z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