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57" r:id="rId8"/>
    <p:sldId id="261" r:id="rId9"/>
    <p:sldId id="262" r:id="rId10"/>
    <p:sldId id="263" r:id="rId11"/>
    <p:sldId id="265" r:id="rId12"/>
    <p:sldId id="26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7" d="100"/>
          <a:sy n="107" d="100"/>
        </p:scale>
        <p:origin x="114"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10/14/2016</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10/14/2016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2982008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423175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440302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718043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ercot.com/services/training/course/143#schedule"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1846659"/>
          </a:xfrm>
          <a:prstGeom prst="rect">
            <a:avLst/>
          </a:prstGeom>
          <a:noFill/>
        </p:spPr>
        <p:txBody>
          <a:bodyPr wrap="square" rtlCol="0">
            <a:spAutoFit/>
          </a:bodyPr>
          <a:lstStyle/>
          <a:p>
            <a:pPr>
              <a:spcBef>
                <a:spcPct val="0"/>
              </a:spcBef>
            </a:pPr>
            <a:r>
              <a:rPr lang="en-US" altLang="en-US" sz="2400" b="1" dirty="0"/>
              <a:t>Credit Updates</a:t>
            </a:r>
          </a:p>
          <a:p>
            <a:r>
              <a:rPr lang="en-US" dirty="0" smtClean="0"/>
              <a:t>Vanessa Spells</a:t>
            </a:r>
          </a:p>
          <a:p>
            <a:endParaRPr lang="en-US" dirty="0"/>
          </a:p>
          <a:p>
            <a:r>
              <a:rPr lang="en-US" dirty="0"/>
              <a:t>Credit Work Group</a:t>
            </a:r>
          </a:p>
          <a:p>
            <a:r>
              <a:rPr lang="en-US" dirty="0"/>
              <a:t>ERCOT Public</a:t>
            </a:r>
          </a:p>
          <a:p>
            <a:r>
              <a:rPr lang="en-US" dirty="0" smtClean="0"/>
              <a:t>October </a:t>
            </a:r>
            <a:r>
              <a:rPr lang="en-US" dirty="0" smtClean="0"/>
              <a:t>19, </a:t>
            </a:r>
            <a:r>
              <a:rPr lang="en-US" dirty="0"/>
              <a:t>2016</a:t>
            </a: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
        <p:nvSpPr>
          <p:cNvPr id="7" name="Content Placeholder 2"/>
          <p:cNvSpPr>
            <a:spLocks noGrp="1"/>
          </p:cNvSpPr>
          <p:nvPr>
            <p:ph idx="1"/>
          </p:nvPr>
        </p:nvSpPr>
        <p:spPr>
          <a:xfrm>
            <a:off x="457200" y="685800"/>
            <a:ext cx="8229600" cy="5562600"/>
          </a:xfrm>
        </p:spPr>
        <p:txBody>
          <a:bodyPr>
            <a:normAutofit lnSpcReduction="10000"/>
          </a:bodyPr>
          <a:lstStyle/>
          <a:p>
            <a:pPr marL="0" indent="0">
              <a:buNone/>
            </a:pPr>
            <a:r>
              <a:rPr lang="en-US" sz="1600" dirty="0" smtClean="0"/>
              <a:t>Approved Revision / Change Requests</a:t>
            </a:r>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smtClean="0"/>
          </a:p>
          <a:p>
            <a:pPr marL="0" indent="0">
              <a:buNone/>
            </a:pPr>
            <a:r>
              <a:rPr lang="en-US" sz="1600" i="1" dirty="0" smtClean="0"/>
              <a:t>* </a:t>
            </a:r>
            <a:r>
              <a:rPr lang="en-US" sz="1100" i="1" dirty="0" smtClean="0"/>
              <a:t>Target Release Date is not firmed up until the project moves to Execution (E) phase</a:t>
            </a:r>
            <a:r>
              <a:rPr lang="en-US" sz="1100" dirty="0" smtClean="0"/>
              <a:t>  </a:t>
            </a:r>
            <a:endParaRPr lang="en-US" sz="1100" dirty="0"/>
          </a:p>
          <a:p>
            <a:pPr marL="0" indent="0">
              <a:buNone/>
            </a:pPr>
            <a:endParaRPr lang="en-US" sz="1600" dirty="0"/>
          </a:p>
          <a:p>
            <a:pPr marL="0" indent="0">
              <a:buNone/>
            </a:pPr>
            <a:endParaRPr lang="en-US" sz="1600" dirty="0" smtClean="0"/>
          </a:p>
          <a:p>
            <a:endParaRPr lang="en-US" sz="1600" dirty="0" smtClean="0"/>
          </a:p>
          <a:p>
            <a:endParaRPr lang="en-US" sz="1200" dirty="0" smtClean="0"/>
          </a:p>
          <a:p>
            <a:pPr lvl="1"/>
            <a:endParaRPr lang="en-US" sz="1200" dirty="0"/>
          </a:p>
          <a:p>
            <a:pPr lvl="1"/>
            <a:endParaRPr lang="en-US" sz="1200" dirty="0" smtClean="0"/>
          </a:p>
          <a:p>
            <a:pPr lvl="1"/>
            <a:endParaRPr lang="en-US" sz="1200" dirty="0"/>
          </a:p>
        </p:txBody>
      </p:sp>
      <p:sp>
        <p:nvSpPr>
          <p:cNvPr id="9" name="TextBox 21"/>
          <p:cNvSpPr txBox="1">
            <a:spLocks noChangeArrowheads="1"/>
          </p:cNvSpPr>
          <p:nvPr/>
        </p:nvSpPr>
        <p:spPr bwMode="auto">
          <a:xfrm>
            <a:off x="748698" y="5821233"/>
            <a:ext cx="7640522"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r>
              <a:rPr lang="en-US" sz="900" b="0" dirty="0" smtClean="0"/>
              <a:t>Project Status Codes: NS = Not Started, I = Initiation, P = Planning, E = Execution, H = On Hold</a:t>
            </a:r>
          </a:p>
          <a:p>
            <a:pPr eaLnBrk="1" hangingPunct="1"/>
            <a:r>
              <a:rPr lang="en-US" sz="900" b="0" dirty="0" smtClean="0"/>
              <a:t>TBD = To Be Determined</a:t>
            </a:r>
          </a:p>
        </p:txBody>
      </p:sp>
      <p:pic>
        <p:nvPicPr>
          <p:cNvPr id="5" name="Picture 4"/>
          <p:cNvPicPr>
            <a:picLocks noChangeAspect="1"/>
          </p:cNvPicPr>
          <p:nvPr/>
        </p:nvPicPr>
        <p:blipFill>
          <a:blip r:embed="rId3"/>
          <a:stretch>
            <a:fillRect/>
          </a:stretch>
        </p:blipFill>
        <p:spPr>
          <a:xfrm>
            <a:off x="880014" y="1036736"/>
            <a:ext cx="6435186" cy="4438459"/>
          </a:xfrm>
          <a:prstGeom prst="rect">
            <a:avLst/>
          </a:prstGeom>
        </p:spPr>
      </p:pic>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dirty="0"/>
          </a:p>
        </p:txBody>
      </p:sp>
      <p:sp>
        <p:nvSpPr>
          <p:cNvPr id="7" name="Content Placeholder 2"/>
          <p:cNvSpPr>
            <a:spLocks noGrp="1"/>
          </p:cNvSpPr>
          <p:nvPr>
            <p:ph idx="1"/>
          </p:nvPr>
        </p:nvSpPr>
        <p:spPr>
          <a:xfrm>
            <a:off x="457200" y="1143000"/>
            <a:ext cx="8229600" cy="4983163"/>
          </a:xfrm>
        </p:spPr>
        <p:txBody>
          <a:bodyPr>
            <a:normAutofit fontScale="92500" lnSpcReduction="10000"/>
          </a:bodyPr>
          <a:lstStyle/>
          <a:p>
            <a:pPr marL="0" indent="0">
              <a:buNone/>
            </a:pPr>
            <a:r>
              <a:rPr lang="en-US" sz="1500" dirty="0" smtClean="0"/>
              <a:t>Outstanding Revision / Change Requests </a:t>
            </a:r>
          </a:p>
          <a:p>
            <a:endParaRPr lang="en-US" sz="1500" dirty="0" smtClean="0"/>
          </a:p>
          <a:p>
            <a:r>
              <a:rPr lang="en-US" sz="1500" dirty="0" smtClean="0"/>
              <a:t>NPRR638 – Revisions to Certain Price Components of EAL</a:t>
            </a:r>
          </a:p>
          <a:p>
            <a:pPr lvl="1"/>
            <a:r>
              <a:rPr lang="en-US" sz="1100" dirty="0" smtClean="0"/>
              <a:t>NPRR submitted for withdrawal</a:t>
            </a:r>
          </a:p>
          <a:p>
            <a:pPr marL="457200" lvl="1" indent="0">
              <a:buNone/>
            </a:pPr>
            <a:endParaRPr lang="en-US" sz="1500" dirty="0" smtClean="0"/>
          </a:p>
          <a:p>
            <a:r>
              <a:rPr lang="en-US" sz="1500" dirty="0"/>
              <a:t>NPRR </a:t>
            </a:r>
            <a:r>
              <a:rPr lang="en-US" sz="1500" dirty="0" smtClean="0"/>
              <a:t>773 </a:t>
            </a:r>
            <a:r>
              <a:rPr lang="en-US" sz="1500" dirty="0"/>
              <a:t>– </a:t>
            </a:r>
            <a:r>
              <a:rPr lang="en-US" sz="1500" dirty="0" smtClean="0"/>
              <a:t>Broadening Scope of Acceptable Letter of Credit Issuers</a:t>
            </a:r>
          </a:p>
          <a:p>
            <a:pPr lvl="1"/>
            <a:r>
              <a:rPr lang="en-US" sz="1100" dirty="0" smtClean="0"/>
              <a:t>TAC in September </a:t>
            </a:r>
            <a:r>
              <a:rPr lang="en-US" sz="1100" dirty="0"/>
              <a:t>2016</a:t>
            </a:r>
            <a:endParaRPr lang="en-US" sz="1100" dirty="0" smtClean="0"/>
          </a:p>
          <a:p>
            <a:pPr lvl="1"/>
            <a:endParaRPr lang="en-US" sz="1500" dirty="0" smtClean="0"/>
          </a:p>
          <a:p>
            <a:r>
              <a:rPr lang="en-US" sz="1500" dirty="0"/>
              <a:t>NPRR </a:t>
            </a:r>
            <a:r>
              <a:rPr lang="en-US" sz="1500" dirty="0" smtClean="0"/>
              <a:t>791 </a:t>
            </a:r>
            <a:r>
              <a:rPr lang="en-US" sz="1500" dirty="0"/>
              <a:t>– </a:t>
            </a:r>
            <a:r>
              <a:rPr lang="en-US" sz="1500" dirty="0" smtClean="0"/>
              <a:t>Clarifications to IEL, MCE and Aggregate Amount Owed by Breaching Party </a:t>
            </a:r>
          </a:p>
          <a:p>
            <a:pPr lvl="1"/>
            <a:r>
              <a:rPr lang="en-US" sz="1100" dirty="0"/>
              <a:t>Approved by PRS in October 2016</a:t>
            </a:r>
            <a:endParaRPr lang="en-US" sz="1500" dirty="0"/>
          </a:p>
          <a:p>
            <a:pPr lvl="1"/>
            <a:endParaRPr lang="en-US" sz="1100" dirty="0"/>
          </a:p>
          <a:p>
            <a:r>
              <a:rPr lang="en-US" sz="1500" dirty="0"/>
              <a:t>NPRR </a:t>
            </a:r>
            <a:r>
              <a:rPr lang="en-US" sz="1500" dirty="0" smtClean="0"/>
              <a:t>800 </a:t>
            </a:r>
            <a:r>
              <a:rPr lang="en-US" sz="1500" dirty="0"/>
              <a:t>– </a:t>
            </a:r>
            <a:r>
              <a:rPr lang="en-US" sz="1600" dirty="0" smtClean="0"/>
              <a:t>Revisions to Credit Exposure Calculations to Use Electricity Futures Market Prices</a:t>
            </a:r>
            <a:r>
              <a:rPr lang="en-US" sz="1500" dirty="0" smtClean="0"/>
              <a:t> </a:t>
            </a:r>
            <a:endParaRPr lang="en-US" sz="1500" dirty="0"/>
          </a:p>
          <a:p>
            <a:pPr lvl="1"/>
            <a:r>
              <a:rPr lang="en-US" sz="1100" dirty="0"/>
              <a:t>Tabled at </a:t>
            </a:r>
            <a:r>
              <a:rPr lang="en-US" sz="1100" dirty="0" smtClean="0"/>
              <a:t>PRS and referred to CWG</a:t>
            </a:r>
          </a:p>
          <a:p>
            <a:pPr lvl="1"/>
            <a:endParaRPr lang="en-US" sz="1100" dirty="0" smtClean="0"/>
          </a:p>
          <a:p>
            <a:r>
              <a:rPr lang="en-US" sz="1500" dirty="0"/>
              <a:t>NPRR </a:t>
            </a:r>
            <a:r>
              <a:rPr lang="en-US" sz="1500" dirty="0" smtClean="0"/>
              <a:t>803 </a:t>
            </a:r>
            <a:r>
              <a:rPr lang="en-US" sz="1500" dirty="0"/>
              <a:t>– </a:t>
            </a:r>
            <a:r>
              <a:rPr lang="en-US" sz="1600" dirty="0"/>
              <a:t>Remove Grey-boxed Language from NPRR439, Updating a Counter-Party’s Available Credit Limit for Current Day DAM</a:t>
            </a:r>
            <a:r>
              <a:rPr lang="en-US" sz="1500" dirty="0" smtClean="0"/>
              <a:t> </a:t>
            </a:r>
            <a:endParaRPr lang="en-US" sz="1500" dirty="0"/>
          </a:p>
          <a:p>
            <a:pPr lvl="1"/>
            <a:r>
              <a:rPr lang="en-US" sz="1100" dirty="0" smtClean="0"/>
              <a:t>Approved by </a:t>
            </a:r>
            <a:r>
              <a:rPr lang="en-US" sz="1100" dirty="0"/>
              <a:t>PRS </a:t>
            </a:r>
            <a:r>
              <a:rPr lang="en-US" sz="1100" dirty="0" smtClean="0"/>
              <a:t>in October 2016</a:t>
            </a:r>
            <a:endParaRPr lang="en-US" sz="1500" dirty="0"/>
          </a:p>
          <a:p>
            <a:pPr lvl="1"/>
            <a:endParaRPr lang="en-US" sz="1500" dirty="0"/>
          </a:p>
          <a:p>
            <a:r>
              <a:rPr lang="en-US" sz="1500" u="sng" dirty="0" smtClean="0"/>
              <a:t>SCR </a:t>
            </a:r>
            <a:r>
              <a:rPr lang="en-US" sz="1500" u="sng" dirty="0"/>
              <a:t>785 </a:t>
            </a:r>
            <a:r>
              <a:rPr lang="en-US" sz="1500" dirty="0"/>
              <a:t>– Update RTL calculation to include Real-Time Reserve Price Adder-based components </a:t>
            </a:r>
          </a:p>
          <a:p>
            <a:pPr lvl="1"/>
            <a:r>
              <a:rPr lang="en-US" sz="1100" dirty="0"/>
              <a:t>WMS recommended that PRS table SCR785, including three billing determinants defined in SCR785, and an additional three determinants included in NPRR626 which are dependent on SCR785, until such time that this SCR and the related NPRR626 credit components can be implemented with reduced cost by combining with other projects.  </a:t>
            </a:r>
          </a:p>
        </p:txBody>
      </p:sp>
    </p:spTree>
    <p:extLst>
      <p:ext uri="{BB962C8B-B14F-4D97-AF65-F5344CB8AC3E}">
        <p14:creationId xmlns:p14="http://schemas.microsoft.com/office/powerpoint/2010/main" val="2826358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dirty="0"/>
          </a:p>
        </p:txBody>
      </p:sp>
      <p:sp>
        <p:nvSpPr>
          <p:cNvPr id="7" name="Content Placeholder 2"/>
          <p:cNvSpPr>
            <a:spLocks noGrp="1"/>
          </p:cNvSpPr>
          <p:nvPr>
            <p:ph idx="1"/>
          </p:nvPr>
        </p:nvSpPr>
        <p:spPr>
          <a:xfrm>
            <a:off x="457200" y="1295400"/>
            <a:ext cx="8229600" cy="4830763"/>
          </a:xfrm>
        </p:spPr>
        <p:txBody>
          <a:bodyPr>
            <a:normAutofit/>
          </a:bodyPr>
          <a:lstStyle/>
          <a:p>
            <a:pPr marL="0" indent="0">
              <a:buNone/>
            </a:pPr>
            <a:r>
              <a:rPr lang="en-US" sz="2000" dirty="0" smtClean="0"/>
              <a:t>Requests </a:t>
            </a:r>
            <a:r>
              <a:rPr lang="en-US" sz="2000" dirty="0"/>
              <a:t>or Assignments to </a:t>
            </a:r>
            <a:r>
              <a:rPr lang="en-US" sz="2000" dirty="0" smtClean="0"/>
              <a:t>CWG/MCWG</a:t>
            </a:r>
          </a:p>
          <a:p>
            <a:endParaRPr lang="en-US" sz="2000" dirty="0" smtClean="0"/>
          </a:p>
          <a:p>
            <a:r>
              <a:rPr lang="en-US" sz="2000" dirty="0" smtClean="0"/>
              <a:t>Development of Risk Appetite Goal</a:t>
            </a:r>
          </a:p>
          <a:p>
            <a:r>
              <a:rPr lang="en-US" sz="2000" dirty="0" smtClean="0"/>
              <a:t>Review Market Continuity Credit Processes</a:t>
            </a:r>
          </a:p>
          <a:p>
            <a:pPr marL="0" indent="0">
              <a:buNone/>
            </a:pPr>
            <a:r>
              <a:rPr lang="en-US" sz="2000" dirty="0" smtClean="0"/>
              <a:t>	</a:t>
            </a:r>
            <a:endParaRPr lang="en-US" sz="2000" dirty="0"/>
          </a:p>
          <a:p>
            <a:pPr marL="0" indent="0">
              <a:buNone/>
            </a:pPr>
            <a:r>
              <a:rPr lang="en-US" sz="2000" dirty="0" smtClean="0"/>
              <a:t>Other</a:t>
            </a:r>
          </a:p>
          <a:p>
            <a:pPr marL="457200" lvl="1" indent="0">
              <a:buNone/>
            </a:pPr>
            <a:endParaRPr lang="en-US" sz="1600" dirty="0" smtClean="0"/>
          </a:p>
          <a:p>
            <a:r>
              <a:rPr lang="en-US" sz="2000" dirty="0" smtClean="0"/>
              <a:t>CMM Tech Refresh  </a:t>
            </a:r>
          </a:p>
          <a:p>
            <a:pPr lvl="1"/>
            <a:r>
              <a:rPr lang="en-US" sz="1600" dirty="0" smtClean="0"/>
              <a:t>Project planning in progress</a:t>
            </a:r>
          </a:p>
          <a:p>
            <a:pPr marL="457200" lvl="1" indent="0">
              <a:buNone/>
            </a:pPr>
            <a:endParaRPr lang="en-US" sz="1600" dirty="0" smtClean="0"/>
          </a:p>
          <a:p>
            <a:r>
              <a:rPr lang="en-US" sz="2000" dirty="0" smtClean="0"/>
              <a:t>Credit Management Training</a:t>
            </a:r>
          </a:p>
          <a:p>
            <a:pPr lvl="1"/>
            <a:r>
              <a:rPr lang="en-US" sz="1600" dirty="0">
                <a:hlinkClick r:id="rId3"/>
              </a:rPr>
              <a:t>http://</a:t>
            </a:r>
            <a:r>
              <a:rPr lang="en-US" sz="1600" dirty="0" smtClean="0">
                <a:hlinkClick r:id="rId3"/>
              </a:rPr>
              <a:t>www.ercot.com/services/training/course/143#schedule</a:t>
            </a:r>
            <a:endParaRPr lang="en-US" sz="1600" dirty="0"/>
          </a:p>
          <a:p>
            <a:pPr lvl="2"/>
            <a:r>
              <a:rPr lang="en-US" sz="1200" dirty="0" smtClean="0"/>
              <a:t>October 25 @ NRG Energy, Houston, TX </a:t>
            </a:r>
            <a:endParaRPr lang="en-US" sz="1200" dirty="0"/>
          </a:p>
        </p:txBody>
      </p:sp>
    </p:spTree>
    <p:extLst>
      <p:ext uri="{BB962C8B-B14F-4D97-AF65-F5344CB8AC3E}">
        <p14:creationId xmlns:p14="http://schemas.microsoft.com/office/powerpoint/2010/main" val="705523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dirty="0"/>
          </a:p>
        </p:txBody>
      </p:sp>
      <p:sp>
        <p:nvSpPr>
          <p:cNvPr id="7" name="Content Placeholder 2"/>
          <p:cNvSpPr txBox="1">
            <a:spLocks/>
          </p:cNvSpPr>
          <p:nvPr/>
        </p:nvSpPr>
        <p:spPr bwMode="auto">
          <a:xfrm>
            <a:off x="455341"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Implemented Change Requests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673 - Correction to Estimated Aggregate Liability (EAL) for a QSE that 			                  Represents Neither Load nor Generation </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671 – Incorporation of DAM Credit Parameters into Protocols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670 – Clarification of Portfolio-Weighted Auction Clearing Price (PWACP)</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612 – Reduction of Cure Period Subsequent to Event of Default</a:t>
            </a:r>
            <a:r>
              <a:rPr kumimoji="0" lang="en-US" sz="1600" b="1" i="0" u="none" strike="noStrike" kern="1200" cap="none" spc="0" normalizeH="0" baseline="0" noProof="0" dirty="0" smtClean="0">
                <a:ln>
                  <a:noFill/>
                </a:ln>
                <a:solidFill>
                  <a:sysClr val="windowText" lastClr="000000"/>
                </a:solidFill>
                <a:effectLst/>
                <a:uLnTx/>
                <a:uFillTx/>
                <a:latin typeface="Arial"/>
                <a:ea typeface="+mn-ea"/>
                <a:cs typeface="+mn-cs"/>
              </a:rPr>
              <a:t> </a:t>
            </a: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 </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SCR   778 – Credit Exposure Calculations for NOIE Options Linked to RTM PTP 				  Obligations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559 – Revisions to MCE Calculation</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597 - Utilize Initial Estimated Liability (IEL) Only During Initial Market Activity</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601 - Inclusion of Incremental Exposure in Mass Transitions to Counter-				  Parties that are Registered as QSEs and LSEs and Provide POLR              			  Service</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639 - Correction to Minimum Current Exposure</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690 – Incorporation of Creditworthiness Standards in Protocols</a:t>
            </a:r>
            <a:endParaRPr kumimoji="0" lang="en-US" sz="12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692 – Removal of MIS Posting Requirement of DAM Credit Parameters</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728  - Removal of Language Related to NPRR484, Revisions to Congestion 			  Revenue Rights Credit Calculations and Payments, and NPRR554,  				  Clarification of Future Credit Exposure Calculation</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      </a:t>
            </a:r>
            <a:r>
              <a:rPr kumimoji="0" lang="en-US" sz="1050" b="0" i="0" u="none" strike="noStrike" kern="1200" cap="none" spc="0" normalizeH="0" baseline="0" noProof="0" dirty="0" smtClean="0">
                <a:ln>
                  <a:noFill/>
                </a:ln>
                <a:solidFill>
                  <a:sysClr val="windowText" lastClr="000000"/>
                </a:solidFill>
                <a:effectLst/>
                <a:uLnTx/>
                <a:uFillTx/>
                <a:latin typeface="Arial"/>
                <a:ea typeface="+mn-ea"/>
                <a:cs typeface="+mn-cs"/>
              </a:rPr>
              <a:t>ERCOT Public</a:t>
            </a:r>
            <a:endParaRPr kumimoji="0" lang="en-US" sz="1050" b="0" i="0" u="none" strike="noStrike" kern="1200" cap="none" spc="0" normalizeH="0" baseline="0" noProof="0" dirty="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4108778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Credit Updates</a:t>
            </a:r>
            <a:endParaRPr lang="en-US" dirty="0"/>
          </a:p>
        </p:txBody>
      </p:sp>
      <p:sp>
        <p:nvSpPr>
          <p:cNvPr id="3" name="Content Placeholder 2"/>
          <p:cNvSpPr>
            <a:spLocks noGrp="1"/>
          </p:cNvSpPr>
          <p:nvPr>
            <p:ph idx="1"/>
          </p:nvPr>
        </p:nvSpPr>
        <p:spPr>
          <a:xfrm>
            <a:off x="457200" y="990600"/>
            <a:ext cx="8153400" cy="4929433"/>
          </a:xfrm>
        </p:spPr>
        <p:txBody>
          <a:bodyPr/>
          <a:lstStyle/>
          <a:p>
            <a:pPr marL="0" lvl="0" indent="0" defTabSz="457200" eaLnBrk="0" fontAlgn="base" hangingPunct="0">
              <a:spcAft>
                <a:spcPct val="0"/>
              </a:spcAft>
              <a:buNone/>
              <a:defRPr/>
            </a:pPr>
            <a:r>
              <a:rPr lang="en-US" sz="1600" dirty="0" smtClean="0">
                <a:solidFill>
                  <a:sysClr val="windowText" lastClr="000000"/>
                </a:solidFill>
              </a:rPr>
              <a:t>Implemented </a:t>
            </a:r>
            <a:r>
              <a:rPr lang="en-US" sz="1600" dirty="0">
                <a:solidFill>
                  <a:sysClr val="windowText" lastClr="000000"/>
                </a:solidFill>
              </a:rPr>
              <a:t>Change Requests</a:t>
            </a:r>
          </a:p>
          <a:p>
            <a:pPr lvl="0" defTabSz="457200" eaLnBrk="0" fontAlgn="base" hangingPunct="0">
              <a:spcAft>
                <a:spcPct val="0"/>
              </a:spcAft>
              <a:buFont typeface="Arial" charset="0"/>
              <a:buChar char="•"/>
              <a:defRPr/>
            </a:pPr>
            <a:r>
              <a:rPr lang="en-US" sz="1600" dirty="0"/>
              <a:t>NPRR 741</a:t>
            </a:r>
            <a:r>
              <a:rPr lang="en-US" sz="1600" dirty="0" smtClean="0">
                <a:solidFill>
                  <a:sysClr val="windowText" lastClr="000000"/>
                </a:solidFill>
              </a:rPr>
              <a:t> </a:t>
            </a:r>
            <a:r>
              <a:rPr lang="en-US" sz="1600" dirty="0">
                <a:solidFill>
                  <a:sysClr val="windowText" lastClr="000000"/>
                </a:solidFill>
              </a:rPr>
              <a:t>- </a:t>
            </a:r>
            <a:r>
              <a:rPr lang="en-US" sz="1600" dirty="0"/>
              <a:t>Clarifications to TPE and </a:t>
            </a:r>
            <a:r>
              <a:rPr lang="en-US" sz="1600" dirty="0" smtClean="0"/>
              <a:t>EAL Credit Exposure Calculations</a:t>
            </a:r>
          </a:p>
          <a:p>
            <a:pPr lvl="1" defTabSz="457200" eaLnBrk="0" fontAlgn="base" hangingPunct="0">
              <a:spcAft>
                <a:spcPct val="0"/>
              </a:spcAft>
              <a:buFont typeface="Arial" charset="0"/>
              <a:buChar char="•"/>
              <a:defRPr/>
            </a:pPr>
            <a:r>
              <a:rPr lang="en-US" sz="1200" dirty="0" smtClean="0"/>
              <a:t>Implemented only language clarifications part</a:t>
            </a:r>
          </a:p>
          <a:p>
            <a:pPr lvl="1" defTabSz="457200" eaLnBrk="0" fontAlgn="base" hangingPunct="0">
              <a:spcAft>
                <a:spcPct val="0"/>
              </a:spcAft>
              <a:buFont typeface="Arial" charset="0"/>
              <a:buChar char="•"/>
              <a:defRPr/>
            </a:pPr>
            <a:r>
              <a:rPr lang="en-US" sz="1200" dirty="0" smtClean="0"/>
              <a:t>Change for removal of “abs” from MCE formula is not yet implemented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1010250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sp>
        <p:nvSpPr>
          <p:cNvPr id="7" name="Content Placeholder 2"/>
          <p:cNvSpPr>
            <a:spLocks noGrp="1"/>
          </p:cNvSpPr>
          <p:nvPr>
            <p:ph idx="1"/>
          </p:nvPr>
        </p:nvSpPr>
        <p:spPr>
          <a:xfrm>
            <a:off x="2661711" y="2708275"/>
            <a:ext cx="3820577" cy="719241"/>
          </a:xfrm>
        </p:spPr>
        <p:txBody>
          <a:bodyPr/>
          <a:lstStyle/>
          <a:p>
            <a:pPr marL="0" indent="0" algn="ctr" eaLnBrk="1" hangingPunct="1">
              <a:buFont typeface="Arial" charset="0"/>
              <a:buNone/>
              <a:defRPr/>
            </a:pPr>
            <a:r>
              <a:rPr lang="en-US" altLang="en-US" sz="2000" dirty="0" smtClean="0"/>
              <a:t>Questions</a:t>
            </a:r>
          </a:p>
        </p:txBody>
      </p:sp>
    </p:spTree>
    <p:extLst>
      <p:ext uri="{BB962C8B-B14F-4D97-AF65-F5344CB8AC3E}">
        <p14:creationId xmlns:p14="http://schemas.microsoft.com/office/powerpoint/2010/main" val="1836079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dcmitype/"/>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c34af464-7aa1-4edd-9be4-83dffc1cb926"/>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416</TotalTime>
  <Words>322</Words>
  <Application>Microsoft Office PowerPoint</Application>
  <PresentationFormat>On-screen Show (4:3)</PresentationFormat>
  <Paragraphs>104</Paragraphs>
  <Slides>7</Slides>
  <Notes>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Credit Updates</vt:lpstr>
      <vt:lpstr>Credit Updates</vt:lpstr>
      <vt:lpstr>Credit Updates</vt:lpstr>
      <vt:lpstr>Credit Updates</vt:lpstr>
      <vt:lpstr>Credit Updates</vt:lpstr>
      <vt:lpstr>Credit Updates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68</cp:revision>
  <cp:lastPrinted>2016-01-21T20:53:15Z</cp:lastPrinted>
  <dcterms:created xsi:type="dcterms:W3CDTF">2016-01-21T15:20:31Z</dcterms:created>
  <dcterms:modified xsi:type="dcterms:W3CDTF">2016-10-14T16:27:44Z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