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10/14/2016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services/training/course/143#schedul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October </a:t>
            </a:r>
            <a:r>
              <a:rPr lang="en-US" dirty="0" smtClean="0"/>
              <a:t>19,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a:p>
            <a:pPr eaLnBrk="1" hangingPunct="1"/>
            <a:r>
              <a:rPr lang="en-US" sz="900" b="0" dirty="0" smtClean="0"/>
              <a:t>TBD = To Be Determined</a:t>
            </a:r>
          </a:p>
        </p:txBody>
      </p:sp>
      <p:pic>
        <p:nvPicPr>
          <p:cNvPr id="5" name="Picture 4"/>
          <p:cNvPicPr>
            <a:picLocks noChangeAspect="1"/>
          </p:cNvPicPr>
          <p:nvPr/>
        </p:nvPicPr>
        <p:blipFill>
          <a:blip r:embed="rId3"/>
          <a:stretch>
            <a:fillRect/>
          </a:stretch>
        </p:blipFill>
        <p:spPr>
          <a:xfrm>
            <a:off x="880014" y="1036736"/>
            <a:ext cx="6435186" cy="4438459"/>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fontScale="92500" lnSpcReduction="10000"/>
          </a:bodyPr>
          <a:lstStyle/>
          <a:p>
            <a:pPr marL="0" indent="0">
              <a:buNone/>
            </a:pPr>
            <a:r>
              <a:rPr lang="en-US" sz="1500" dirty="0" smtClean="0"/>
              <a:t>Outstanding Revision / Change Requests </a:t>
            </a:r>
          </a:p>
          <a:p>
            <a:endParaRPr lang="en-US" sz="1500" dirty="0" smtClean="0"/>
          </a:p>
          <a:p>
            <a:r>
              <a:rPr lang="en-US" sz="1500" dirty="0" smtClean="0"/>
              <a:t>NPRR638 – Revisions to Certain Price Components of EAL</a:t>
            </a:r>
          </a:p>
          <a:p>
            <a:pPr lvl="1"/>
            <a:r>
              <a:rPr lang="en-US" sz="1100" dirty="0" smtClean="0"/>
              <a:t>NPRR submitted for withdrawal</a:t>
            </a:r>
          </a:p>
          <a:p>
            <a:pPr marL="457200" lvl="1" indent="0">
              <a:buNone/>
            </a:pPr>
            <a:endParaRPr lang="en-US" sz="1500" dirty="0" smtClean="0"/>
          </a:p>
          <a:p>
            <a:r>
              <a:rPr lang="en-US" sz="1500" dirty="0"/>
              <a:t>NPRR </a:t>
            </a:r>
            <a:r>
              <a:rPr lang="en-US" sz="1500" dirty="0" smtClean="0"/>
              <a:t>773 </a:t>
            </a:r>
            <a:r>
              <a:rPr lang="en-US" sz="1500" dirty="0"/>
              <a:t>– </a:t>
            </a:r>
            <a:r>
              <a:rPr lang="en-US" sz="1500" dirty="0" smtClean="0"/>
              <a:t>Broadening Scope of Acceptable Letter of Credit Issuers</a:t>
            </a:r>
          </a:p>
          <a:p>
            <a:pPr lvl="1"/>
            <a:r>
              <a:rPr lang="en-US" sz="1100" dirty="0" smtClean="0"/>
              <a:t>TAC in September </a:t>
            </a:r>
            <a:r>
              <a:rPr lang="en-US" sz="1100" dirty="0"/>
              <a:t>2016</a:t>
            </a:r>
            <a:endParaRPr lang="en-US" sz="1100" dirty="0" smtClean="0"/>
          </a:p>
          <a:p>
            <a:pPr lvl="1"/>
            <a:endParaRPr lang="en-US" sz="1500" dirty="0" smtClean="0"/>
          </a:p>
          <a:p>
            <a:r>
              <a:rPr lang="en-US" sz="1500" dirty="0"/>
              <a:t>NPRR </a:t>
            </a:r>
            <a:r>
              <a:rPr lang="en-US" sz="1500" dirty="0" smtClean="0"/>
              <a:t>791 </a:t>
            </a:r>
            <a:r>
              <a:rPr lang="en-US" sz="1500" dirty="0"/>
              <a:t>– </a:t>
            </a:r>
            <a:r>
              <a:rPr lang="en-US" sz="1500" dirty="0" smtClean="0"/>
              <a:t>Clarifications to IEL, MCE and Aggregate Amount Owed by Breaching Party </a:t>
            </a:r>
          </a:p>
          <a:p>
            <a:pPr lvl="1"/>
            <a:r>
              <a:rPr lang="en-US" sz="1100" dirty="0"/>
              <a:t>Approved by PRS in October 2016</a:t>
            </a:r>
            <a:endParaRPr lang="en-US" sz="1500" dirty="0"/>
          </a:p>
          <a:p>
            <a:pPr lvl="1"/>
            <a:endParaRPr lang="en-US" sz="1100" dirty="0"/>
          </a:p>
          <a:p>
            <a:r>
              <a:rPr lang="en-US" sz="1500" dirty="0"/>
              <a:t>NPRR </a:t>
            </a:r>
            <a:r>
              <a:rPr lang="en-US" sz="1500" dirty="0" smtClean="0"/>
              <a:t>800 </a:t>
            </a:r>
            <a:r>
              <a:rPr lang="en-US" sz="1500" dirty="0"/>
              <a:t>– </a:t>
            </a:r>
            <a:r>
              <a:rPr lang="en-US" sz="1600" dirty="0" smtClean="0"/>
              <a:t>Revisions to Credit Exposure Calculations to Use Electricity Futures Market Prices</a:t>
            </a:r>
            <a:r>
              <a:rPr lang="en-US" sz="1500" dirty="0" smtClean="0"/>
              <a:t> </a:t>
            </a:r>
            <a:endParaRPr lang="en-US" sz="1500" dirty="0"/>
          </a:p>
          <a:p>
            <a:pPr lvl="1"/>
            <a:r>
              <a:rPr lang="en-US" sz="1100" dirty="0"/>
              <a:t>Tabled at </a:t>
            </a:r>
            <a:r>
              <a:rPr lang="en-US" sz="1100" dirty="0" smtClean="0"/>
              <a:t>PRS and referred to CWG</a:t>
            </a:r>
          </a:p>
          <a:p>
            <a:pPr lvl="1"/>
            <a:endParaRPr lang="en-US" sz="1100" dirty="0" smtClean="0"/>
          </a:p>
          <a:p>
            <a:r>
              <a:rPr lang="en-US" sz="1500" dirty="0"/>
              <a:t>NPRR </a:t>
            </a:r>
            <a:r>
              <a:rPr lang="en-US" sz="1500" dirty="0" smtClean="0"/>
              <a:t>803 </a:t>
            </a:r>
            <a:r>
              <a:rPr lang="en-US" sz="1500" dirty="0"/>
              <a:t>– </a:t>
            </a:r>
            <a:r>
              <a:rPr lang="en-US" sz="1600" dirty="0"/>
              <a:t>Remove Grey-boxed Language from NPRR439, Updating a Counter-Party’s Available Credit Limit for Current Day DAM</a:t>
            </a:r>
            <a:r>
              <a:rPr lang="en-US" sz="1500" dirty="0" smtClean="0"/>
              <a:t> </a:t>
            </a:r>
            <a:endParaRPr lang="en-US" sz="1500" dirty="0"/>
          </a:p>
          <a:p>
            <a:pPr lvl="1"/>
            <a:r>
              <a:rPr lang="en-US" sz="1100" dirty="0" smtClean="0"/>
              <a:t>Approved by </a:t>
            </a:r>
            <a:r>
              <a:rPr lang="en-US" sz="1100" dirty="0"/>
              <a:t>PRS </a:t>
            </a:r>
            <a:r>
              <a:rPr lang="en-US" sz="1100" dirty="0" smtClean="0"/>
              <a:t>in October 2016</a:t>
            </a:r>
            <a:endParaRPr lang="en-US" sz="1500" dirty="0"/>
          </a:p>
          <a:p>
            <a:pPr lvl="1"/>
            <a:endParaRPr lang="en-US" sz="1500" dirty="0"/>
          </a:p>
          <a:p>
            <a:r>
              <a:rPr lang="en-US" sz="1500" u="sng" dirty="0" smtClean="0"/>
              <a:t>SCR </a:t>
            </a:r>
            <a:r>
              <a:rPr lang="en-US" sz="1500" u="sng" dirty="0"/>
              <a:t>785 </a:t>
            </a:r>
            <a:r>
              <a:rPr lang="en-US" sz="1500" dirty="0"/>
              <a:t>–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Market Continuity Credit Processes</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a:t>
            </a:r>
          </a:p>
          <a:p>
            <a:pPr lvl="1"/>
            <a:r>
              <a:rPr lang="en-US" sz="1600" dirty="0" smtClean="0"/>
              <a:t>Project planning in progress</a:t>
            </a:r>
          </a:p>
          <a:p>
            <a:pPr marL="457200" lvl="1" indent="0">
              <a:buNone/>
            </a:pPr>
            <a:endParaRPr lang="en-US" sz="1600" dirty="0" smtClean="0"/>
          </a:p>
          <a:p>
            <a:r>
              <a:rPr lang="en-US" sz="2000" dirty="0" smtClean="0"/>
              <a:t>Credit Management Training</a:t>
            </a:r>
          </a:p>
          <a:p>
            <a:pPr lvl="1"/>
            <a:r>
              <a:rPr lang="en-US" sz="1600" dirty="0">
                <a:hlinkClick r:id="rId3"/>
              </a:rPr>
              <a:t>http://</a:t>
            </a:r>
            <a:r>
              <a:rPr lang="en-US" sz="1600" dirty="0" smtClean="0">
                <a:hlinkClick r:id="rId3"/>
              </a:rPr>
              <a:t>www.ercot.com/services/training/course/143#schedule</a:t>
            </a:r>
            <a:endParaRPr lang="en-US" sz="1600" dirty="0"/>
          </a:p>
          <a:p>
            <a:pPr lvl="2"/>
            <a:r>
              <a:rPr lang="en-US" sz="1200" dirty="0" smtClean="0"/>
              <a:t>October 25 @ NRG Energy, Houston, TX </a:t>
            </a:r>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implemented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c34af464-7aa1-4edd-9be4-83dffc1cb926"/>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416</TotalTime>
  <Words>322</Words>
  <Application>Microsoft Office PowerPoint</Application>
  <PresentationFormat>On-screen Show (4:3)</PresentationFormat>
  <Paragraphs>104</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68</cp:revision>
  <cp:lastPrinted>2016-01-21T20:53:15Z</cp:lastPrinted>
  <dcterms:created xsi:type="dcterms:W3CDTF">2016-01-21T15:20:31Z</dcterms:created>
  <dcterms:modified xsi:type="dcterms:W3CDTF">2016-10-14T16:27:44Z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