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263" r:id="rId8"/>
    <p:sldId id="267" r:id="rId9"/>
    <p:sldId id="264" r:id="rId10"/>
    <p:sldId id="268"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1" d="100"/>
          <a:sy n="101" d="100"/>
        </p:scale>
        <p:origin x="21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10/13/2016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10/13/2016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00548"/>
          </a:xfrm>
          <a:prstGeom prst="rect">
            <a:avLst/>
          </a:prstGeom>
          <a:noFill/>
        </p:spPr>
        <p:txBody>
          <a:bodyPr wrap="square" rtlCol="0">
            <a:spAutoFit/>
          </a:bodyPr>
          <a:lstStyle/>
          <a:p>
            <a:r>
              <a:rPr lang="en-US" b="1" dirty="0" smtClean="0"/>
              <a:t>QMWG Update on SCR788</a:t>
            </a:r>
            <a:endParaRPr lang="en-US" b="1" dirty="0"/>
          </a:p>
          <a:p>
            <a:r>
              <a:rPr lang="en-US" sz="1600" b="1" dirty="0"/>
              <a:t>Addition of Integral ACE Feedback to GTBD Calculation </a:t>
            </a:r>
            <a:endParaRPr lang="en-US" sz="1600" b="1" dirty="0" smtClean="0"/>
          </a:p>
          <a:p>
            <a:endParaRPr lang="en-US" dirty="0" smtClean="0"/>
          </a:p>
          <a:p>
            <a:r>
              <a:rPr lang="en-US" dirty="0" smtClean="0"/>
              <a:t>Operations Planning</a:t>
            </a:r>
            <a:endParaRPr lang="en-US" dirty="0"/>
          </a:p>
          <a:p>
            <a:r>
              <a:rPr lang="en-US" dirty="0" smtClean="0"/>
              <a:t>ERCOT</a:t>
            </a:r>
            <a:endParaRPr lang="en-US" dirty="0"/>
          </a:p>
          <a:p>
            <a:endParaRPr lang="en-US" dirty="0"/>
          </a:p>
          <a:p>
            <a:r>
              <a:rPr lang="en-US" dirty="0" smtClean="0"/>
              <a:t>October 14</a:t>
            </a:r>
            <a:r>
              <a:rPr lang="en-US" baseline="30000" dirty="0" smtClean="0"/>
              <a:t>th</a:t>
            </a:r>
            <a:r>
              <a:rPr lang="en-US" dirty="0" smtClean="0"/>
              <a:t>,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2000" dirty="0"/>
              <a:t>SCR788 Addition of Integral ACE Feedback to GTBD Calculation </a:t>
            </a:r>
          </a:p>
        </p:txBody>
      </p:sp>
      <p:sp>
        <p:nvSpPr>
          <p:cNvPr id="3" name="Content Placeholder 2"/>
          <p:cNvSpPr>
            <a:spLocks noGrp="1"/>
          </p:cNvSpPr>
          <p:nvPr>
            <p:ph idx="1"/>
          </p:nvPr>
        </p:nvSpPr>
        <p:spPr/>
        <p:txBody>
          <a:bodyPr/>
          <a:lstStyle/>
          <a:p>
            <a:pPr marL="0" indent="0">
              <a:buNone/>
            </a:pPr>
            <a:r>
              <a:rPr lang="en-US" sz="1800" dirty="0"/>
              <a:t>This SCR updates the formula used by the Resource Limit Calculator to calculate the Generation To Be Dispatched (GTBD) value.  The update will include the addition of Area Control Error (ACE) Integral times a configurable factor that captures the long-term Dispatch trend to help minimize GTBD oscillations from one Security-Constrained Economic Dispatch (SCED) interval to the next.  The analysis further shows that having an Integral ACE feedback would reduce the amount of manual Time Error corrections performed.</a:t>
            </a:r>
          </a:p>
          <a:p>
            <a:endParaRPr lang="en-US" sz="1800" dirty="0"/>
          </a:p>
          <a:p>
            <a:pPr marL="0" indent="0">
              <a:buNone/>
            </a:pPr>
            <a:r>
              <a:rPr lang="en-US" sz="1800" dirty="0"/>
              <a:t>Integral ACE is calculated from Raw ACE by integrating the raw ACE value over a configurable amount of time (X seconds) and adding it to the previous 4 second </a:t>
            </a:r>
          </a:p>
          <a:p>
            <a:endParaRPr lang="en-US" sz="1800" dirty="0"/>
          </a:p>
          <a:p>
            <a:pPr marL="0" indent="0">
              <a:buNone/>
            </a:pPr>
            <a:r>
              <a:rPr lang="en-US" sz="1800" dirty="0"/>
              <a:t>Integral ACE, as shown below:</a:t>
            </a:r>
          </a:p>
          <a:p>
            <a:pPr marL="0" indent="0">
              <a:buNone/>
            </a:pPr>
            <a:r>
              <a:rPr lang="en-US" sz="1800" i="1" dirty="0">
                <a:solidFill>
                  <a:schemeClr val="accent4">
                    <a:lumMod val="90000"/>
                    <a:lumOff val="10000"/>
                  </a:schemeClr>
                </a:solidFill>
              </a:rPr>
              <a:t>Integral ACE (current 4 sec) = Integral ACE(last 4 sec) + [(Raw ACE(Current 4 sec)*(Current Time – Last AGC run time))/X]</a:t>
            </a:r>
          </a:p>
          <a:p>
            <a:endParaRPr lang="en-US" sz="1800" dirty="0"/>
          </a:p>
          <a:p>
            <a:pPr marL="0" indent="0">
              <a:buNone/>
            </a:pPr>
            <a:r>
              <a:rPr lang="en-US" sz="1800" dirty="0"/>
              <a:t>In general, Integral ACE provides a good indication of which direction ACE has been trending. </a:t>
            </a:r>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174352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SCR788 Modifications</a:t>
            </a:r>
            <a:endParaRPr lang="en-US" dirty="0"/>
          </a:p>
        </p:txBody>
      </p:sp>
      <p:sp>
        <p:nvSpPr>
          <p:cNvPr id="3" name="Content Placeholder 2"/>
          <p:cNvSpPr>
            <a:spLocks noGrp="1"/>
          </p:cNvSpPr>
          <p:nvPr>
            <p:ph idx="1"/>
          </p:nvPr>
        </p:nvSpPr>
        <p:spPr/>
        <p:txBody>
          <a:bodyPr/>
          <a:lstStyle/>
          <a:p>
            <a:pPr marL="0" indent="0">
              <a:buNone/>
            </a:pPr>
            <a:r>
              <a:rPr lang="en-US" sz="1800" dirty="0" smtClean="0"/>
              <a:t>1. Add </a:t>
            </a:r>
            <a:r>
              <a:rPr lang="en-US" sz="1800" dirty="0"/>
              <a:t>the K5 configurable factor together with the Integral ACE calculated in the Energy Management System (EMS). </a:t>
            </a:r>
          </a:p>
          <a:p>
            <a:pPr marL="0" indent="0">
              <a:buNone/>
            </a:pPr>
            <a:r>
              <a:rPr lang="en-US" sz="1800" dirty="0" smtClean="0"/>
              <a:t>2. The </a:t>
            </a:r>
            <a:r>
              <a:rPr lang="en-US" sz="1800" dirty="0"/>
              <a:t>Maximum Integral ACE Feedback, Maximum Regulation Deployed Feedback and K5 factor should all be tunable parameters</a:t>
            </a:r>
            <a:r>
              <a:rPr lang="en-US" sz="1800" dirty="0" smtClean="0"/>
              <a:t>.</a:t>
            </a:r>
          </a:p>
          <a:p>
            <a:pPr marL="0" indent="0">
              <a:buNone/>
            </a:pPr>
            <a:endParaRPr lang="en-US" sz="1800" dirty="0"/>
          </a:p>
          <a:p>
            <a:pPr marL="400050" lvl="1" indent="0">
              <a:buNone/>
            </a:pPr>
            <a:r>
              <a:rPr lang="en-US" sz="1600" dirty="0">
                <a:solidFill>
                  <a:schemeClr val="accent4">
                    <a:lumMod val="90000"/>
                    <a:lumOff val="10000"/>
                  </a:schemeClr>
                </a:solidFill>
              </a:rPr>
              <a:t>Generation To Be Dispatched = Total Gen + K1*10*System Load Frequency Bias + K2*[(net non-conforming Load) – (net filtered non-conforming Load)] + K3*5*PLRR + K4*Regulation Deployed + K5*ACE </a:t>
            </a:r>
            <a:r>
              <a:rPr lang="en-US" sz="1600" dirty="0" smtClean="0">
                <a:solidFill>
                  <a:schemeClr val="accent4">
                    <a:lumMod val="90000"/>
                    <a:lumOff val="10000"/>
                  </a:schemeClr>
                </a:solidFill>
              </a:rPr>
              <a:t>Integral</a:t>
            </a:r>
          </a:p>
          <a:p>
            <a:pPr marL="400050" lvl="1" indent="0">
              <a:buNone/>
            </a:pPr>
            <a:endParaRPr lang="en-US" sz="1400" dirty="0">
              <a:solidFill>
                <a:schemeClr val="accent4">
                  <a:lumMod val="90000"/>
                  <a:lumOff val="10000"/>
                </a:schemeClr>
              </a:solidFill>
            </a:endParaRPr>
          </a:p>
          <a:p>
            <a:pPr marL="800100" lvl="2" indent="0">
              <a:buNone/>
            </a:pPr>
            <a:r>
              <a:rPr lang="en-US" sz="1400" dirty="0" smtClean="0">
                <a:solidFill>
                  <a:schemeClr val="accent4">
                    <a:lumMod val="90000"/>
                    <a:lumOff val="10000"/>
                  </a:schemeClr>
                </a:solidFill>
              </a:rPr>
              <a:t>|</a:t>
            </a:r>
            <a:r>
              <a:rPr lang="en-US" sz="1400" dirty="0">
                <a:solidFill>
                  <a:schemeClr val="accent4">
                    <a:lumMod val="90000"/>
                    <a:lumOff val="10000"/>
                  </a:schemeClr>
                </a:solidFill>
              </a:rPr>
              <a:t>ACE Integral| ≤ Max Integral ACE </a:t>
            </a:r>
            <a:r>
              <a:rPr lang="en-US" sz="1400" dirty="0" smtClean="0">
                <a:solidFill>
                  <a:schemeClr val="accent4">
                    <a:lumMod val="90000"/>
                    <a:lumOff val="10000"/>
                  </a:schemeClr>
                </a:solidFill>
              </a:rPr>
              <a:t>Feedback</a:t>
            </a:r>
          </a:p>
          <a:p>
            <a:pPr marL="800100" lvl="2" indent="0">
              <a:buNone/>
            </a:pPr>
            <a:endParaRPr lang="en-US" sz="1400" dirty="0">
              <a:solidFill>
                <a:schemeClr val="accent4">
                  <a:lumMod val="90000"/>
                  <a:lumOff val="10000"/>
                </a:schemeClr>
              </a:solidFill>
            </a:endParaRPr>
          </a:p>
          <a:p>
            <a:pPr marL="800100" lvl="2" indent="0">
              <a:buNone/>
            </a:pPr>
            <a:r>
              <a:rPr lang="en-US" sz="1400" dirty="0" smtClean="0">
                <a:solidFill>
                  <a:schemeClr val="accent4">
                    <a:lumMod val="90000"/>
                    <a:lumOff val="10000"/>
                  </a:schemeClr>
                </a:solidFill>
              </a:rPr>
              <a:t>|</a:t>
            </a:r>
            <a:r>
              <a:rPr lang="en-US" sz="1400" dirty="0">
                <a:solidFill>
                  <a:schemeClr val="accent4">
                    <a:lumMod val="90000"/>
                    <a:lumOff val="10000"/>
                  </a:schemeClr>
                </a:solidFill>
              </a:rPr>
              <a:t>Regulation Deployed| ≤ Max Regulation Deployed </a:t>
            </a:r>
            <a:r>
              <a:rPr lang="en-US" sz="1400" dirty="0" smtClean="0">
                <a:solidFill>
                  <a:schemeClr val="accent4">
                    <a:lumMod val="90000"/>
                    <a:lumOff val="10000"/>
                  </a:schemeClr>
                </a:solidFill>
              </a:rPr>
              <a:t>Feedback</a:t>
            </a:r>
          </a:p>
          <a:p>
            <a:pPr marL="800100" lvl="2" indent="0">
              <a:buNone/>
            </a:pPr>
            <a:endParaRPr lang="en-US" sz="1400" dirty="0"/>
          </a:p>
          <a:p>
            <a:pPr marL="0" indent="0">
              <a:buNone/>
            </a:pPr>
            <a:r>
              <a:rPr lang="en-US" sz="1800" dirty="0" smtClean="0"/>
              <a:t>3. Ability </a:t>
            </a:r>
            <a:r>
              <a:rPr lang="en-US" sz="1800" dirty="0"/>
              <a:t>to integrate the Raw ACE over X seconds for use in the ACE Integral equation, where the variable X can be configured.</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98683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SCR788 Current Timeline</a:t>
            </a:r>
            <a:endParaRPr lang="en-US" dirty="0"/>
          </a:p>
        </p:txBody>
      </p:sp>
      <p:sp>
        <p:nvSpPr>
          <p:cNvPr id="3" name="Content Placeholder 2"/>
          <p:cNvSpPr>
            <a:spLocks noGrp="1"/>
          </p:cNvSpPr>
          <p:nvPr>
            <p:ph idx="1"/>
          </p:nvPr>
        </p:nvSpPr>
        <p:spPr/>
        <p:txBody>
          <a:bodyPr/>
          <a:lstStyle/>
          <a:p>
            <a:r>
              <a:rPr lang="en-US" sz="2000" dirty="0" smtClean="0"/>
              <a:t>Currently in ERCOT project phase</a:t>
            </a:r>
          </a:p>
          <a:p>
            <a:r>
              <a:rPr lang="en-US" sz="2000" dirty="0" smtClean="0"/>
              <a:t>Planned to be released to production in early December (R6)</a:t>
            </a:r>
          </a:p>
          <a:p>
            <a:pPr lvl="1"/>
            <a:r>
              <a:rPr lang="en-US" sz="1800" dirty="0" smtClean="0"/>
              <a:t>12/8/16</a:t>
            </a:r>
          </a:p>
          <a:p>
            <a:r>
              <a:rPr lang="en-US" sz="2000" dirty="0" smtClean="0"/>
              <a:t>Once in production, ACE Integral will be slowly be incorporated into GTBD</a:t>
            </a:r>
          </a:p>
          <a:p>
            <a:pPr lvl="1"/>
            <a:r>
              <a:rPr lang="en-US" sz="1600" dirty="0" smtClean="0"/>
              <a:t>Configurable factors are still under evaluation and will be set to slowly integrate ACE Integral into GTBD</a:t>
            </a:r>
            <a:r>
              <a:rPr lang="en-US" sz="1600" dirty="0" smtClean="0"/>
              <a: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119496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r>
              <a:rPr lang="en-US" dirty="0"/>
              <a:t>Thank you!</a:t>
            </a:r>
          </a:p>
        </p:txBody>
      </p:sp>
    </p:spTree>
    <p:extLst>
      <p:ext uri="{BB962C8B-B14F-4D97-AF65-F5344CB8AC3E}">
        <p14:creationId xmlns:p14="http://schemas.microsoft.com/office/powerpoint/2010/main" val="58991528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purl.org/dc/dcmitype/"/>
    <ds:schemaRef ds:uri="c34af464-7aa1-4edd-9be4-83dffc1cb926"/>
    <ds:schemaRef ds:uri="http://www.w3.org/XML/1998/namespac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363</TotalTime>
  <Words>382</Words>
  <Application>Microsoft Office PowerPoint</Application>
  <PresentationFormat>On-screen Show (4:3)</PresentationFormat>
  <Paragraphs>38</Paragraphs>
  <Slides>5</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SCR788 Addition of Integral ACE Feedback to GTBD Calculation </vt:lpstr>
      <vt:lpstr>SCR788 Modifications</vt:lpstr>
      <vt:lpstr>SCR788 Current Timeline</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Giarratano, Alex</cp:lastModifiedBy>
  <cp:revision>29</cp:revision>
  <cp:lastPrinted>2016-01-21T20:53:15Z</cp:lastPrinted>
  <dcterms:created xsi:type="dcterms:W3CDTF">2016-01-21T15:20:31Z</dcterms:created>
  <dcterms:modified xsi:type="dcterms:W3CDTF">2016-10-13T19:54:21Z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